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049F-4FF2-4E46-AC4E-DA2DF083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C73C-FAB0-644C-A988-BB7B16E9E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AE09-641A-1943-8574-90D916DD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1161-4E4E-7A48-807B-7D7C9C17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3F9F-AA57-AE47-85B7-70046C7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0633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35CA-34A0-B244-9FDF-69A14E11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188DC-CD3B-9049-8E48-D56A4484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4CDB-DAD9-4A40-97BB-33967E8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8E7-F842-9340-84E4-913E007E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CC6A-97EC-214F-9CF1-EE38395B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61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FAE1F-3CC6-6A43-95C5-0FE00BA23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678F5-DB6A-E043-97F9-2269C4D1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BD8D-9EA7-E348-B683-1D0CC9B7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C9071-D44B-104E-97DF-1F26300F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44A3-709E-274C-8148-7270474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967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5DA5-7089-F548-A8EE-027BC65A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56C2-AF77-564F-8DB6-8A899BD8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65E7-47E5-9A4D-802A-0C2EC2FD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C00B-11F1-B640-8AD6-0B9A7C05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8C44-73AE-6C42-8785-D24FF8C0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8707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F9A5-8315-1B41-8B70-9FEA4777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4441C-85B6-3744-99EA-437F1AFE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B184-717B-DD47-B8A1-D7BC22F0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7763-0724-8E4E-BBAC-FDAFAD21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69CD-D072-1C4A-B3FF-E8656D6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0081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1764-F91F-4F4C-8437-02E79AF8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77A5-6595-B842-9170-8B5C5578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71413-2097-C24A-AA09-42E267DD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114C-A2FD-5A42-A176-2E544C57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2A084-ACAA-B24B-88DD-533CAB70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CF3C1-B65C-0344-BE1F-A4CFFF69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4690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DB7B-AED2-634D-B895-00859F46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BAEA-19DE-1F46-B716-5C2AA9FE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E724-DA2A-0E4A-A6C4-5E4C60417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8F678-52C7-7E4C-ACC5-273D24945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FCBED-5AF0-1F44-BC33-75FE190C7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42D6B-8F87-B248-883D-A09A1A4B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C5B50-7329-F445-8A1A-29C2A633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5AB08-74F1-AF43-AC8E-4E1B6F02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67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6F9B-C173-3A45-877D-D72ED0D2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5087F-9119-994C-99E8-69184EE5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DFD28-DE8D-A445-8D8C-C11D8C4C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5B005-4585-564C-AE77-AC94A995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126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A4D21-7ABA-F24A-932B-8B924AD2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34B44-E6B1-D64E-952B-C75D10D3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9389-56A5-954F-B4EF-5740990D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1075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8E31-42BC-9641-BF9A-AD87024E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4799-100F-5E47-8211-3CDBC472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E0331-AFB5-8C4C-9649-F6EB7839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1E745-D379-6548-8439-9A2439CE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7D51-C679-674B-AC9B-1F2AD5DC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4B87-ECB9-E346-B98B-772E48CE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5022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DFDB-7025-F94B-AFB5-CEDDD0CC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BB173-781C-DF46-9BF8-EC813BEB8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28A8-E47D-A448-A621-370CC8E5C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883C-9323-F04A-97C4-B4FA2120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A29EC-332C-FA49-B20E-506532A6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EA3-00D6-1A42-A356-C017A68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8383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2DD66-DBB8-0A4D-90A9-0E429C80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3430-FC72-3846-92FB-096F6121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C769-88C9-5441-9CCB-5686FDFEB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AE66-C8AB-B14F-839B-D967AEEE12E0}" type="datetimeFigureOut">
              <a:rPr lang="en-CO" smtClean="0"/>
              <a:t>11/05/21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475C-173C-2E4D-B342-7ED4D2107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796F-1560-D242-8284-93D35351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0773-BD51-E14F-AE20-47B0A15A560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633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0DA1-6F6E-CC46-9E33-2A05FC3AF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Comparación de modelos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198E8-DC3A-E14E-AA4B-946A9B7C2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SMSFS</a:t>
            </a:r>
          </a:p>
        </p:txBody>
      </p:sp>
    </p:spTree>
    <p:extLst>
      <p:ext uri="{BB962C8B-B14F-4D97-AF65-F5344CB8AC3E}">
        <p14:creationId xmlns:p14="http://schemas.microsoft.com/office/powerpoint/2010/main" val="13628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706A-30D4-944B-9522-88E50FF6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Bias (fit)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146EC6F-3D68-E046-87DF-BE6E7D74C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050" y="2437618"/>
            <a:ext cx="8242300" cy="31115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3AD751-A2B5-2E46-A681-17106E129B3F}"/>
              </a:ext>
            </a:extLst>
          </p:cNvPr>
          <p:cNvCxnSpPr>
            <a:cxnSpLocks/>
          </p:cNvCxnSpPr>
          <p:nvPr/>
        </p:nvCxnSpPr>
        <p:spPr>
          <a:xfrm flipV="1">
            <a:off x="4654378" y="4279869"/>
            <a:ext cx="0" cy="38930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2272A-DDEA-414A-9777-ED232E83ACA6}"/>
              </a:ext>
            </a:extLst>
          </p:cNvPr>
          <p:cNvCxnSpPr>
            <a:cxnSpLocks/>
          </p:cNvCxnSpPr>
          <p:nvPr/>
        </p:nvCxnSpPr>
        <p:spPr>
          <a:xfrm flipV="1">
            <a:off x="4333103" y="4669177"/>
            <a:ext cx="1" cy="19145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9D3E4E-2E74-B242-A230-DF3C442EE86E}"/>
              </a:ext>
            </a:extLst>
          </p:cNvPr>
          <p:cNvCxnSpPr>
            <a:cxnSpLocks/>
          </p:cNvCxnSpPr>
          <p:nvPr/>
        </p:nvCxnSpPr>
        <p:spPr>
          <a:xfrm flipV="1">
            <a:off x="4979772" y="3662031"/>
            <a:ext cx="0" cy="33133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CD097A-91AB-924D-A183-EF4CB8FF78A0}"/>
              </a:ext>
            </a:extLst>
          </p:cNvPr>
          <p:cNvCxnSpPr>
            <a:cxnSpLocks/>
          </p:cNvCxnSpPr>
          <p:nvPr/>
        </p:nvCxnSpPr>
        <p:spPr>
          <a:xfrm flipV="1">
            <a:off x="5280453" y="3662031"/>
            <a:ext cx="0" cy="16566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D494C-DA0F-1A4D-917E-79EF28EBACBC}"/>
              </a:ext>
            </a:extLst>
          </p:cNvPr>
          <p:cNvCxnSpPr>
            <a:cxnSpLocks/>
          </p:cNvCxnSpPr>
          <p:nvPr/>
        </p:nvCxnSpPr>
        <p:spPr>
          <a:xfrm flipV="1">
            <a:off x="5564659" y="2961816"/>
            <a:ext cx="0" cy="45925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6DF53D-13AA-0C44-B56B-46473F44BEA3}"/>
              </a:ext>
            </a:extLst>
          </p:cNvPr>
          <p:cNvCxnSpPr>
            <a:cxnSpLocks/>
          </p:cNvCxnSpPr>
          <p:nvPr/>
        </p:nvCxnSpPr>
        <p:spPr>
          <a:xfrm flipV="1">
            <a:off x="5885933" y="3191446"/>
            <a:ext cx="0" cy="22962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701ED8-240A-9B4A-AF0A-28D8EB97DCF1}"/>
              </a:ext>
            </a:extLst>
          </p:cNvPr>
          <p:cNvCxnSpPr>
            <a:cxnSpLocks/>
          </p:cNvCxnSpPr>
          <p:nvPr/>
        </p:nvCxnSpPr>
        <p:spPr>
          <a:xfrm flipV="1">
            <a:off x="6207210" y="3010214"/>
            <a:ext cx="0" cy="18123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E3D5C-D1C3-3F47-9A2A-E65CBDA8452F}"/>
              </a:ext>
            </a:extLst>
          </p:cNvPr>
          <p:cNvCxnSpPr>
            <a:cxnSpLocks/>
          </p:cNvCxnSpPr>
          <p:nvPr/>
        </p:nvCxnSpPr>
        <p:spPr>
          <a:xfrm flipV="1">
            <a:off x="6516129" y="2935161"/>
            <a:ext cx="0" cy="2562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86B60B-A60D-DC4B-AA51-7AF7E0B362B4}"/>
              </a:ext>
            </a:extLst>
          </p:cNvPr>
          <p:cNvCxnSpPr>
            <a:cxnSpLocks/>
          </p:cNvCxnSpPr>
          <p:nvPr/>
        </p:nvCxnSpPr>
        <p:spPr>
          <a:xfrm flipV="1">
            <a:off x="6825047" y="2731967"/>
            <a:ext cx="0" cy="22984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EC054E-79BA-CE43-9674-D8208AD58CA0}"/>
              </a:ext>
            </a:extLst>
          </p:cNvPr>
          <p:cNvSpPr txBox="1"/>
          <p:nvPr/>
        </p:nvSpPr>
        <p:spPr>
          <a:xfrm>
            <a:off x="9131646" y="2068286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Bias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4F9873-CC64-064C-8F73-DD4105F567DC}"/>
              </a:ext>
            </a:extLst>
          </p:cNvPr>
          <p:cNvSpPr txBox="1"/>
          <p:nvPr/>
        </p:nvSpPr>
        <p:spPr>
          <a:xfrm>
            <a:off x="4963299" y="5812518"/>
            <a:ext cx="15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MODELO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C46561-36A5-9341-8B76-1E2D03277D43}"/>
              </a:ext>
            </a:extLst>
          </p:cNvPr>
          <p:cNvSpPr txBox="1"/>
          <p:nvPr/>
        </p:nvSpPr>
        <p:spPr>
          <a:xfrm>
            <a:off x="9131646" y="5812518"/>
            <a:ext cx="15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MODELO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9AE4A-B561-B847-97B8-D77D9FB528CB}"/>
              </a:ext>
            </a:extLst>
          </p:cNvPr>
          <p:cNvSpPr txBox="1"/>
          <p:nvPr/>
        </p:nvSpPr>
        <p:spPr>
          <a:xfrm>
            <a:off x="586845" y="3504533"/>
            <a:ext cx="163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+ observados</a:t>
            </a:r>
          </a:p>
          <a:p>
            <a:r>
              <a:rPr lang="en-CO" dirty="0"/>
              <a:t>o predecidos</a:t>
            </a:r>
          </a:p>
        </p:txBody>
      </p:sp>
    </p:spTree>
    <p:extLst>
      <p:ext uri="{BB962C8B-B14F-4D97-AF65-F5344CB8AC3E}">
        <p14:creationId xmlns:p14="http://schemas.microsoft.com/office/powerpoint/2010/main" val="3818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706A-30D4-944B-9522-88E50FF6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Overfitting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4F08EFE0-BD0D-D142-91BE-B74DFA56B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082" y="2476857"/>
            <a:ext cx="8661400" cy="3175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71818-B023-D147-9AFB-96DD179EC3B8}"/>
              </a:ext>
            </a:extLst>
          </p:cNvPr>
          <p:cNvSpPr txBox="1"/>
          <p:nvPr/>
        </p:nvSpPr>
        <p:spPr>
          <a:xfrm>
            <a:off x="4963299" y="5812518"/>
            <a:ext cx="15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MODELO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F87C9-011D-4143-ABAA-424D124FDF80}"/>
              </a:ext>
            </a:extLst>
          </p:cNvPr>
          <p:cNvSpPr txBox="1"/>
          <p:nvPr/>
        </p:nvSpPr>
        <p:spPr>
          <a:xfrm>
            <a:off x="9131646" y="5812518"/>
            <a:ext cx="15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MODELO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4C341-D365-8A43-BDFC-51BBDED40C2F}"/>
              </a:ext>
            </a:extLst>
          </p:cNvPr>
          <p:cNvSpPr txBox="1"/>
          <p:nvPr/>
        </p:nvSpPr>
        <p:spPr>
          <a:xfrm>
            <a:off x="586845" y="3504533"/>
            <a:ext cx="163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+ observados</a:t>
            </a:r>
          </a:p>
          <a:p>
            <a:r>
              <a:rPr lang="en-CO" dirty="0"/>
              <a:t>- predecidos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00B2A-DB00-9F40-8851-015217622372}"/>
              </a:ext>
            </a:extLst>
          </p:cNvPr>
          <p:cNvSpPr txBox="1"/>
          <p:nvPr/>
        </p:nvSpPr>
        <p:spPr>
          <a:xfrm>
            <a:off x="6642538" y="809297"/>
            <a:ext cx="448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El modelo está ajustándose tanto a la señal (producida por el mecanismo) como al ruido.</a:t>
            </a:r>
          </a:p>
        </p:txBody>
      </p:sp>
    </p:spTree>
    <p:extLst>
      <p:ext uri="{BB962C8B-B14F-4D97-AF65-F5344CB8AC3E}">
        <p14:creationId xmlns:p14="http://schemas.microsoft.com/office/powerpoint/2010/main" val="30699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0C8A-A60C-B44D-AE54-6987E0CF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Flexibilidad de los 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D419-ED91-274A-90FB-F7F78591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Número de parámetros libres</a:t>
            </a:r>
          </a:p>
          <a:p>
            <a:r>
              <a:rPr lang="en-CO" dirty="0"/>
              <a:t>Forma funcional del modelo (wsls vs. rescorla-wagner)</a:t>
            </a:r>
          </a:p>
          <a:p>
            <a:r>
              <a:rPr lang="en-CO" dirty="0"/>
              <a:t>Extensión del espacio de parámetros</a:t>
            </a:r>
          </a:p>
          <a:p>
            <a:endParaRPr lang="en-CO" dirty="0"/>
          </a:p>
          <a:p>
            <a:r>
              <a:rPr lang="en-CO" dirty="0"/>
              <a:t>Navaja de Ockham: “</a:t>
            </a:r>
            <a:r>
              <a:rPr lang="en-US" i="1" dirty="0" err="1"/>
              <a:t>Pluralitas</a:t>
            </a:r>
            <a:r>
              <a:rPr lang="en-US" i="1" dirty="0"/>
              <a:t> non </a:t>
            </a:r>
            <a:r>
              <a:rPr lang="en-US" i="1" dirty="0" err="1"/>
              <a:t>est</a:t>
            </a:r>
            <a:r>
              <a:rPr lang="en-US" i="1" dirty="0"/>
              <a:t> </a:t>
            </a:r>
            <a:r>
              <a:rPr lang="en-US" i="1" dirty="0" err="1"/>
              <a:t>ponenda</a:t>
            </a:r>
            <a:r>
              <a:rPr lang="en-US" i="1" dirty="0"/>
              <a:t> sine necessitate”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igualdad</a:t>
            </a:r>
            <a:r>
              <a:rPr lang="en-US" dirty="0"/>
              <a:t> de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cuantitativas</a:t>
            </a:r>
            <a:r>
              <a:rPr lang="en-US" dirty="0"/>
              <a:t>, </a:t>
            </a:r>
            <a:r>
              <a:rPr lang="en-US" dirty="0" err="1"/>
              <a:t>preferir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simple.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3634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D263-F0DF-1C47-9B1B-3632E4CE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Varianza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2DDA48-C237-664C-B4B4-938BB650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824718"/>
            <a:ext cx="8458200" cy="3987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F075D-B8CE-9947-80BC-3D58B0E97962}"/>
              </a:ext>
            </a:extLst>
          </p:cNvPr>
          <p:cNvSpPr txBox="1"/>
          <p:nvPr/>
        </p:nvSpPr>
        <p:spPr>
          <a:xfrm>
            <a:off x="4963299" y="5812518"/>
            <a:ext cx="15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MODELO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715F7-9481-C14C-9052-915BE2CD6825}"/>
              </a:ext>
            </a:extLst>
          </p:cNvPr>
          <p:cNvSpPr txBox="1"/>
          <p:nvPr/>
        </p:nvSpPr>
        <p:spPr>
          <a:xfrm>
            <a:off x="9131646" y="5812518"/>
            <a:ext cx="15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MODELO 2</a:t>
            </a:r>
          </a:p>
        </p:txBody>
      </p:sp>
    </p:spTree>
    <p:extLst>
      <p:ext uri="{BB962C8B-B14F-4D97-AF65-F5344CB8AC3E}">
        <p14:creationId xmlns:p14="http://schemas.microsoft.com/office/powerpoint/2010/main" val="171121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7455-36E7-244F-926B-1B45EB49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Bias vs Varianza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FA0E4CA-4F34-F04D-98AD-069220A5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444" y="1825625"/>
            <a:ext cx="5469112" cy="4351338"/>
          </a:xfrm>
        </p:spPr>
      </p:pic>
    </p:spTree>
    <p:extLst>
      <p:ext uri="{BB962C8B-B14F-4D97-AF65-F5344CB8AC3E}">
        <p14:creationId xmlns:p14="http://schemas.microsoft.com/office/powerpoint/2010/main" val="12434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7455-36E7-244F-926B-1B45EB49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Bias vs Varianza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6EF9DA89-DE93-0246-8773-5CDBAB33D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468" y="1825625"/>
            <a:ext cx="5325063" cy="4351338"/>
          </a:xfrm>
        </p:spPr>
      </p:pic>
    </p:spTree>
    <p:extLst>
      <p:ext uri="{BB962C8B-B14F-4D97-AF65-F5344CB8AC3E}">
        <p14:creationId xmlns:p14="http://schemas.microsoft.com/office/powerpoint/2010/main" val="77442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F007-B2B3-2A48-B290-DFB52BD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Criterio de información de Akaike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8411B-955C-0D4A-8887-F81BEA9A9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650"/>
            <a:ext cx="3162300" cy="28067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B1EDAE-A75D-8F47-A5DF-64AA0B9BBF31}"/>
                  </a:ext>
                </a:extLst>
              </p:cNvPr>
              <p:cNvSpPr txBox="1"/>
              <p:nvPr/>
            </p:nvSpPr>
            <p:spPr>
              <a:xfrm>
                <a:off x="3464295" y="5282726"/>
                <a:ext cx="6116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CO" sz="2400" dirty="0"/>
                  <a:t> + 2K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B1EDAE-A75D-8F47-A5DF-64AA0B9BB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295" y="5282726"/>
                <a:ext cx="6116595" cy="461665"/>
              </a:xfrm>
              <a:prstGeom prst="rect">
                <a:avLst/>
              </a:prstGeom>
              <a:blipFill>
                <a:blip r:embed="rId3"/>
                <a:stretch>
                  <a:fillRect l="-207" t="-8108" b="-2973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07F249-C33F-5344-A572-74E529C67D76}"/>
              </a:ext>
            </a:extLst>
          </p:cNvPr>
          <p:cNvCxnSpPr>
            <a:cxnSpLocks/>
          </p:cNvCxnSpPr>
          <p:nvPr/>
        </p:nvCxnSpPr>
        <p:spPr>
          <a:xfrm flipH="1">
            <a:off x="7230359" y="3212757"/>
            <a:ext cx="1876572" cy="20699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BAB446-4843-414F-A680-AC340C257283}"/>
              </a:ext>
            </a:extLst>
          </p:cNvPr>
          <p:cNvCxnSpPr/>
          <p:nvPr/>
        </p:nvCxnSpPr>
        <p:spPr>
          <a:xfrm>
            <a:off x="5377888" y="2824727"/>
            <a:ext cx="0" cy="22912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771279-E3AE-C44F-8E55-9C3C1C8AAB10}"/>
              </a:ext>
            </a:extLst>
          </p:cNvPr>
          <p:cNvSpPr txBox="1"/>
          <p:nvPr/>
        </p:nvSpPr>
        <p:spPr>
          <a:xfrm>
            <a:off x="4609070" y="2025650"/>
            <a:ext cx="148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Distancia al mecanismo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D3993-7DD0-744B-B870-060D60EED7A0}"/>
              </a:ext>
            </a:extLst>
          </p:cNvPr>
          <p:cNvSpPr txBox="1"/>
          <p:nvPr/>
        </p:nvSpPr>
        <p:spPr>
          <a:xfrm>
            <a:off x="8476735" y="2671981"/>
            <a:ext cx="14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Complejidad</a:t>
            </a:r>
          </a:p>
        </p:txBody>
      </p:sp>
    </p:spTree>
    <p:extLst>
      <p:ext uri="{BB962C8B-B14F-4D97-AF65-F5344CB8AC3E}">
        <p14:creationId xmlns:p14="http://schemas.microsoft.com/office/powerpoint/2010/main" val="179957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Comparación de modelos</vt:lpstr>
      <vt:lpstr>Bias (fit)</vt:lpstr>
      <vt:lpstr>Overfitting</vt:lpstr>
      <vt:lpstr>Flexibilidad de los modelos</vt:lpstr>
      <vt:lpstr>Varianza</vt:lpstr>
      <vt:lpstr>Bias vs Varianza</vt:lpstr>
      <vt:lpstr>Bias vs Varianza</vt:lpstr>
      <vt:lpstr>Criterio de información de Akaike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modelos</dc:title>
  <dc:creator>Edgar Jose Andrade Lotero</dc:creator>
  <cp:lastModifiedBy>Edgar Jose Andrade Lotero</cp:lastModifiedBy>
  <cp:revision>5</cp:revision>
  <dcterms:created xsi:type="dcterms:W3CDTF">2021-05-11T14:53:15Z</dcterms:created>
  <dcterms:modified xsi:type="dcterms:W3CDTF">2021-05-11T23:57:24Z</dcterms:modified>
</cp:coreProperties>
</file>