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3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27/01/2020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33694"/>
            <a:ext cx="7071026" cy="4193680"/>
          </a:xfrm>
        </p:spPr>
        <p:txBody>
          <a:bodyPr>
            <a:normAutofit/>
          </a:bodyPr>
          <a:lstStyle/>
          <a:p>
            <a:r>
              <a:rPr lang="es-CO" dirty="0" smtClean="0"/>
              <a:t>Modelación, Simulación y Control de Fenómenos Complejos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6" y="5435171"/>
            <a:ext cx="9572625" cy="1323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9" y="1241921"/>
            <a:ext cx="4121777" cy="25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Farol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76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r>
              <a:rPr lang="en-US" sz="2800" i="1" dirty="0" smtClean="0"/>
              <a:t> </a:t>
            </a:r>
            <a:r>
              <a:rPr lang="en-US" sz="2800" dirty="0"/>
              <a:t>people decide independently each week whether to go to a </a:t>
            </a:r>
            <a:r>
              <a:rPr lang="en-US" sz="2800" dirty="0" smtClean="0"/>
              <a:t>bar. Space </a:t>
            </a:r>
            <a:r>
              <a:rPr lang="en-US" sz="2800" dirty="0"/>
              <a:t>is limited, and </a:t>
            </a:r>
            <a:r>
              <a:rPr lang="en-US" sz="2800" dirty="0" smtClean="0"/>
              <a:t>the evening </a:t>
            </a:r>
            <a:r>
              <a:rPr lang="en-US" sz="2800" dirty="0"/>
              <a:t>is enjoyable </a:t>
            </a:r>
            <a:r>
              <a:rPr lang="en-US" sz="2800" dirty="0" smtClean="0"/>
              <a:t>if </a:t>
            </a:r>
            <a:r>
              <a:rPr lang="en-US" sz="2800" dirty="0"/>
              <a:t>fewer than 60% of </a:t>
            </a:r>
            <a:r>
              <a:rPr lang="en-US" sz="2800" dirty="0" smtClean="0"/>
              <a:t>the </a:t>
            </a:r>
            <a:r>
              <a:rPr lang="es-CO" sz="2800" dirty="0" err="1" smtClean="0"/>
              <a:t>possible</a:t>
            </a:r>
            <a:r>
              <a:rPr lang="es-CO" sz="2800" dirty="0" smtClean="0"/>
              <a:t> </a:t>
            </a:r>
            <a:r>
              <a:rPr lang="es-CO" sz="2800" dirty="0"/>
              <a:t>100 are </a:t>
            </a:r>
            <a:r>
              <a:rPr lang="es-CO" sz="2800" dirty="0" err="1"/>
              <a:t>present</a:t>
            </a:r>
            <a:r>
              <a:rPr lang="es-C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juegos para “El Farol” (adaptado)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249" cy="4351338"/>
          </a:xfrm>
        </p:spPr>
        <p:txBody>
          <a:bodyPr/>
          <a:lstStyle/>
          <a:p>
            <a:r>
              <a:rPr lang="es-CO" dirty="0" smtClean="0"/>
              <a:t>Supongamos 2 jugadores</a:t>
            </a:r>
          </a:p>
          <a:p>
            <a:r>
              <a:rPr lang="es-CO" dirty="0" smtClean="0"/>
              <a:t>Cada jugador tiene 2 “estrategias” posibles: ir o no ir al bar El Farol</a:t>
            </a:r>
          </a:p>
          <a:p>
            <a:r>
              <a:rPr lang="es-CO" dirty="0" smtClean="0"/>
              <a:t>Cada jugador tiene la misma función de pagos: 1 si va y el otro jugador no va; -1 si va y el otro jugador también va; 0 si no va.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453184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858855" y="1507007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Jugador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03492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3184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403492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5707882" y="4001294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Jugador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04898" y="197881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IR                                NO IR</a:t>
            </a: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839181" y="419442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 IR                            IR</a:t>
            </a:r>
            <a:endParaRPr lang="es-CO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8104898" y="318452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(-1, -1)</a:t>
            </a:r>
            <a:endParaRPr lang="es-CO" dirty="0" smtClean="0"/>
          </a:p>
        </p:txBody>
      </p:sp>
      <p:sp>
        <p:nvSpPr>
          <p:cNvPr id="15" name="CuadroTexto 14"/>
          <p:cNvSpPr txBox="1"/>
          <p:nvPr/>
        </p:nvSpPr>
        <p:spPr>
          <a:xfrm>
            <a:off x="9958343" y="31444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(0, 1)</a:t>
            </a:r>
            <a:endParaRPr lang="es-CO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8022617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(1</a:t>
            </a:r>
            <a:r>
              <a:rPr lang="es-CO" dirty="0" smtClean="0"/>
              <a:t>, </a:t>
            </a:r>
            <a:r>
              <a:rPr lang="es-CO" dirty="0" smtClean="0"/>
              <a:t>0)</a:t>
            </a:r>
            <a:endParaRPr lang="es-CO" dirty="0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9958343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(0, </a:t>
            </a:r>
            <a:r>
              <a:rPr lang="es-CO" dirty="0" smtClean="0"/>
              <a:t>0)</a:t>
            </a:r>
            <a:endParaRPr lang="es-CO" dirty="0" smtClean="0"/>
          </a:p>
        </p:txBody>
      </p:sp>
      <p:sp>
        <p:nvSpPr>
          <p:cNvPr id="18" name="Elipse 17"/>
          <p:cNvSpPr/>
          <p:nvPr/>
        </p:nvSpPr>
        <p:spPr>
          <a:xfrm>
            <a:off x="9769214" y="3024273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7850361" y="4894890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27157" y="589005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¡Múltiples equilibrios de Nash!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096000" y="3641323"/>
            <a:ext cx="3862343" cy="200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115318" y="5501720"/>
            <a:ext cx="743875" cy="388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 smtClean="0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Particular </a:t>
            </a:r>
            <a:r>
              <a:rPr lang="en-US" sz="2400" dirty="0"/>
              <a:t>hypotheses or </a:t>
            </a:r>
            <a:r>
              <a:rPr lang="en-US" sz="2400" dirty="0" smtClean="0"/>
              <a:t>predictors: </a:t>
            </a:r>
            <a:r>
              <a:rPr lang="en-US" sz="2400" i="1" dirty="0" smtClean="0"/>
              <a:t>predict </a:t>
            </a:r>
            <a:r>
              <a:rPr lang="en-US" sz="2400" i="1" dirty="0"/>
              <a:t>next week’s number to </a:t>
            </a:r>
            <a:r>
              <a:rPr lang="en-US" sz="2400" i="1" dirty="0" smtClean="0"/>
              <a:t>be</a:t>
            </a:r>
            <a:r>
              <a:rPr lang="en-US" sz="2400" i="1" dirty="0" smtClean="0"/>
              <a:t>: </a:t>
            </a: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as last week’s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mirror image around 50 of last </a:t>
            </a:r>
            <a:r>
              <a:rPr lang="en-US" sz="2000" dirty="0" smtClean="0"/>
              <a:t>week’s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(rounded) average of the last four </a:t>
            </a:r>
            <a:r>
              <a:rPr lang="en-US" sz="2000" dirty="0" smtClean="0"/>
              <a:t>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as 2 weeks ago (2-period cycle detector)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etc</a:t>
            </a:r>
            <a:r>
              <a:rPr lang="es-CO" sz="2000" dirty="0"/>
              <a:t>. </a:t>
            </a:r>
            <a:r>
              <a:rPr lang="es-CO" sz="2000" dirty="0" smtClean="0"/>
              <a:t>…</a:t>
            </a:r>
          </a:p>
          <a:p>
            <a:r>
              <a:rPr lang="es-CO" sz="2400" dirty="0" smtClean="0"/>
              <a:t>Heurística: </a:t>
            </a:r>
            <a:r>
              <a:rPr lang="es-CO" sz="2400" dirty="0" err="1" smtClean="0"/>
              <a:t>WinStay-LoseShift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juegos vs. </a:t>
            </a:r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/>
              <a:t>R</a:t>
            </a:r>
            <a:r>
              <a:rPr lang="es-CO" dirty="0" err="1" smtClean="0"/>
              <a:t>ationality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60092" cy="4351338"/>
          </a:xfrm>
        </p:spPr>
        <p:txBody>
          <a:bodyPr numCol="1">
            <a:normAutofit/>
          </a:bodyPr>
          <a:lstStyle/>
          <a:p>
            <a:r>
              <a:rPr lang="es-CO" dirty="0" smtClean="0"/>
              <a:t>Ventajas:</a:t>
            </a:r>
          </a:p>
          <a:p>
            <a:pPr lvl="1"/>
            <a:r>
              <a:rPr lang="es-CO" dirty="0" smtClean="0"/>
              <a:t>Soluciones elegantes y analíticas para el juego</a:t>
            </a:r>
          </a:p>
          <a:p>
            <a:pPr lvl="1"/>
            <a:r>
              <a:rPr lang="es-CO" dirty="0" smtClean="0"/>
              <a:t>Principios aplicables a un gran rango de situaciones</a:t>
            </a:r>
          </a:p>
          <a:p>
            <a:r>
              <a:rPr lang="es-CO" dirty="0" smtClean="0"/>
              <a:t>Dificultades:</a:t>
            </a:r>
          </a:p>
          <a:p>
            <a:pPr lvl="1"/>
            <a:r>
              <a:rPr lang="es-CO" dirty="0" smtClean="0"/>
              <a:t>No es evidente que los modelos representen el fenómeno de la cognición humana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96000" y="1825625"/>
            <a:ext cx="5060092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Ventajas:</a:t>
            </a:r>
          </a:p>
          <a:p>
            <a:pPr lvl="1"/>
            <a:r>
              <a:rPr lang="es-CO" dirty="0" smtClean="0"/>
              <a:t>Modelos con mayor factibilidad </a:t>
            </a:r>
            <a:r>
              <a:rPr lang="es-CO" i="1" dirty="0" smtClean="0"/>
              <a:t>a priori </a:t>
            </a:r>
            <a:r>
              <a:rPr lang="es-CO" dirty="0" smtClean="0"/>
              <a:t>sobre la cognición humana</a:t>
            </a:r>
          </a:p>
          <a:p>
            <a:r>
              <a:rPr lang="es-CO" dirty="0" smtClean="0"/>
              <a:t>Dificultades:</a:t>
            </a:r>
          </a:p>
          <a:p>
            <a:pPr lvl="1"/>
            <a:r>
              <a:rPr lang="es-CO" dirty="0" smtClean="0"/>
              <a:t>No soluciones analíticas para el juego</a:t>
            </a:r>
          </a:p>
          <a:p>
            <a:pPr lvl="1"/>
            <a:r>
              <a:rPr lang="es-CO" dirty="0" smtClean="0"/>
              <a:t>Explicación </a:t>
            </a:r>
            <a:r>
              <a:rPr lang="es-CO" dirty="0" smtClean="0"/>
              <a:t>menos parsimoniosa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74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Aspectos clave de la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Extender la definición de solución de Teoría de Juegos al problema del bar El Farol (mecanismo evolutivo/optimización dinámica)</a:t>
            </a:r>
          </a:p>
          <a:p>
            <a:r>
              <a:rPr lang="es-CO" dirty="0" smtClean="0"/>
              <a:t>Obtener un “</a:t>
            </a:r>
            <a:r>
              <a:rPr lang="es-CO" dirty="0" err="1" smtClean="0"/>
              <a:t>benchmark</a:t>
            </a:r>
            <a:r>
              <a:rPr lang="es-CO" dirty="0" smtClean="0"/>
              <a:t>” para esta solución</a:t>
            </a:r>
          </a:p>
          <a:p>
            <a:r>
              <a:rPr lang="es-CO" dirty="0" smtClean="0"/>
              <a:t>Diseñar el juego como una prueba experimental para obtener datos conductuales</a:t>
            </a:r>
          </a:p>
          <a:p>
            <a:r>
              <a:rPr lang="es-CO" dirty="0" smtClean="0"/>
              <a:t>Proponer una heurística de racionalidad acotada para resolver el juego (modelo computacional del comportamiento)</a:t>
            </a:r>
          </a:p>
          <a:p>
            <a:r>
              <a:rPr lang="es-CO" dirty="0" smtClean="0"/>
              <a:t>Correr el experimento y analizar los datos para determinar cuál teoría se ajusta mejora a los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18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inanci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9" y="3774141"/>
            <a:ext cx="4404807" cy="26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Actividades de formación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Búsqueda bibliográfica</a:t>
            </a:r>
          </a:p>
          <a:p>
            <a:r>
              <a:rPr lang="es-CO" dirty="0" smtClean="0"/>
              <a:t>Presentación de artículos</a:t>
            </a:r>
          </a:p>
          <a:p>
            <a:r>
              <a:rPr lang="es-CO" dirty="0" smtClean="0"/>
              <a:t>Redacción de relatoría sobre sesiones de desarrollo teórico</a:t>
            </a:r>
          </a:p>
          <a:p>
            <a:r>
              <a:rPr lang="es-CO" dirty="0" smtClean="0"/>
              <a:t>Implementación de código </a:t>
            </a:r>
          </a:p>
          <a:p>
            <a:r>
              <a:rPr lang="es-CO" dirty="0" smtClean="0"/>
              <a:t>Redacción de resultados</a:t>
            </a:r>
          </a:p>
          <a:p>
            <a:r>
              <a:rPr lang="es-CO" dirty="0" smtClean="0"/>
              <a:t>Presentación de resultados en conferencia nacional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 flipH="1" flipV="1">
            <a:off x="5082988" y="3594847"/>
            <a:ext cx="3155577" cy="18467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5082988" y="4769224"/>
            <a:ext cx="3122876" cy="7167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Sobre el beneficio económico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necesario atender el 90% de las sesiones del semillero</a:t>
            </a:r>
          </a:p>
          <a:p>
            <a:r>
              <a:rPr lang="es-CO" dirty="0" smtClean="0"/>
              <a:t>Definir un compromiso de antemano en el </a:t>
            </a:r>
            <a:r>
              <a:rPr lang="es-CO" dirty="0" err="1" smtClean="0"/>
              <a:t>checklist</a:t>
            </a:r>
            <a:endParaRPr lang="es-CO" dirty="0"/>
          </a:p>
          <a:p>
            <a:r>
              <a:rPr lang="es-CO" dirty="0" smtClean="0"/>
              <a:t>Entrega a satisfacción de los compromisos</a:t>
            </a:r>
          </a:p>
          <a:p>
            <a:r>
              <a:rPr lang="es-CO" dirty="0" smtClean="0"/>
              <a:t>El pago es proporcional al número de compromisos entregados a satisfacción</a:t>
            </a:r>
          </a:p>
          <a:p>
            <a:r>
              <a:rPr lang="es-CO" dirty="0" smtClean="0"/>
              <a:t>Pago es al final del año (optimizar descuentos)</a:t>
            </a:r>
          </a:p>
        </p:txBody>
      </p:sp>
    </p:spTree>
    <p:extLst>
      <p:ext uri="{BB962C8B-B14F-4D97-AF65-F5344CB8AC3E}">
        <p14:creationId xmlns:p14="http://schemas.microsoft.com/office/powerpoint/2010/main" val="3902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419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Modelación, Simulación y Control de Fenómenos Complejos</vt:lpstr>
      <vt:lpstr>El Farol</vt:lpstr>
      <vt:lpstr>Teoría de juegos para “El Farol” (adaptado)</vt:lpstr>
      <vt:lpstr>Bounded rationality</vt:lpstr>
      <vt:lpstr>Teoría de juegos vs. Bounded Rationality</vt:lpstr>
      <vt:lpstr>Aspectos clave de la investigación</vt:lpstr>
      <vt:lpstr>Actividades de formación</vt:lpstr>
      <vt:lpstr>Sobre el beneficio económico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25</cp:revision>
  <dcterms:created xsi:type="dcterms:W3CDTF">2019-08-26T18:56:04Z</dcterms:created>
  <dcterms:modified xsi:type="dcterms:W3CDTF">2020-01-27T21:45:43Z</dcterms:modified>
</cp:coreProperties>
</file>