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59" r:id="rId5"/>
    <p:sldId id="266" r:id="rId6"/>
    <p:sldId id="276" r:id="rId7"/>
    <p:sldId id="277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122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174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74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63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891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730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694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118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840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45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194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420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33694"/>
            <a:ext cx="7071026" cy="4193680"/>
          </a:xfrm>
        </p:spPr>
        <p:txBody>
          <a:bodyPr>
            <a:normAutofit/>
          </a:bodyPr>
          <a:lstStyle/>
          <a:p>
            <a:r>
              <a:rPr lang="es-CO" dirty="0"/>
              <a:t>Modelación, Simulación y Control de Fenómenos Complejos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46" y="5435171"/>
            <a:ext cx="9572625" cy="13239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659" y="1241921"/>
            <a:ext cx="4121777" cy="25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8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 Farol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576"/>
            <a:ext cx="6781800" cy="2746629"/>
          </a:xfrm>
        </p:spPr>
      </p:pic>
      <p:sp>
        <p:nvSpPr>
          <p:cNvPr id="5" name="CuadroTexto 4"/>
          <p:cNvSpPr txBox="1"/>
          <p:nvPr/>
        </p:nvSpPr>
        <p:spPr>
          <a:xfrm>
            <a:off x="7974227" y="1690687"/>
            <a:ext cx="32971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100</a:t>
            </a:r>
            <a:r>
              <a:rPr lang="en-US" sz="2800" i="1" dirty="0"/>
              <a:t> </a:t>
            </a:r>
            <a:r>
              <a:rPr lang="en-US" sz="2800" dirty="0"/>
              <a:t>personas </a:t>
            </a:r>
            <a:r>
              <a:rPr lang="en-US" sz="2800" dirty="0" err="1"/>
              <a:t>deciden</a:t>
            </a:r>
            <a:r>
              <a:rPr lang="en-US" sz="2800" dirty="0"/>
              <a:t> </a:t>
            </a:r>
            <a:r>
              <a:rPr lang="en-US" sz="2800" dirty="0" err="1"/>
              <a:t>ir</a:t>
            </a:r>
            <a:r>
              <a:rPr lang="en-US" sz="2800" dirty="0"/>
              <a:t> o no al bar de </a:t>
            </a:r>
            <a:r>
              <a:rPr lang="en-US" sz="2800" dirty="0" err="1"/>
              <a:t>manera</a:t>
            </a:r>
            <a:r>
              <a:rPr lang="en-US" sz="2800" dirty="0"/>
              <a:t> </a:t>
            </a:r>
            <a:r>
              <a:rPr lang="en-US" sz="2800" dirty="0" err="1"/>
              <a:t>independiente</a:t>
            </a:r>
            <a:r>
              <a:rPr lang="en-US" sz="2800" dirty="0"/>
              <a:t> y sin </a:t>
            </a:r>
            <a:r>
              <a:rPr lang="en-US" sz="2800" dirty="0" err="1"/>
              <a:t>comunicación</a:t>
            </a:r>
            <a:r>
              <a:rPr lang="en-US" sz="2800" dirty="0"/>
              <a:t>. El </a:t>
            </a:r>
            <a:r>
              <a:rPr lang="en-US" sz="2800" dirty="0" err="1"/>
              <a:t>espacio</a:t>
            </a:r>
            <a:r>
              <a:rPr lang="en-US" sz="2800" dirty="0"/>
              <a:t> es </a:t>
            </a:r>
            <a:r>
              <a:rPr lang="en-US" sz="2800" dirty="0" err="1"/>
              <a:t>limitado</a:t>
            </a:r>
            <a:r>
              <a:rPr lang="en-US" sz="2800" dirty="0"/>
              <a:t> y el bar solo es </a:t>
            </a:r>
            <a:r>
              <a:rPr lang="en-US" sz="2800" dirty="0" err="1"/>
              <a:t>agradable</a:t>
            </a:r>
            <a:r>
              <a:rPr lang="en-US" sz="2800" dirty="0"/>
              <a:t> </a:t>
            </a:r>
            <a:r>
              <a:rPr lang="en-US" sz="2800" dirty="0" err="1"/>
              <a:t>cuando</a:t>
            </a:r>
            <a:r>
              <a:rPr lang="en-US" sz="2800" dirty="0"/>
              <a:t> </a:t>
            </a:r>
            <a:r>
              <a:rPr lang="en-US" sz="2800" dirty="0" err="1"/>
              <a:t>menos</a:t>
            </a:r>
            <a:r>
              <a:rPr lang="en-US" sz="2800" dirty="0"/>
              <a:t> del 60% de las </a:t>
            </a:r>
            <a:r>
              <a:rPr lang="es-CO" sz="2800" dirty="0"/>
              <a:t>100 personas llegan a él.</a:t>
            </a:r>
          </a:p>
        </p:txBody>
      </p:sp>
    </p:spTree>
    <p:extLst>
      <p:ext uri="{BB962C8B-B14F-4D97-AF65-F5344CB8AC3E}">
        <p14:creationId xmlns:p14="http://schemas.microsoft.com/office/powerpoint/2010/main" val="192919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Teoría de juegos para “El Farol” (adaptado)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615249" cy="4351338"/>
          </a:xfrm>
        </p:spPr>
        <p:txBody>
          <a:bodyPr/>
          <a:lstStyle/>
          <a:p>
            <a:r>
              <a:rPr lang="es-CO" dirty="0"/>
              <a:t>Supongamos 2 jugadores</a:t>
            </a:r>
          </a:p>
          <a:p>
            <a:r>
              <a:rPr lang="es-CO" dirty="0"/>
              <a:t>Cada jugador tiene 2 “estrategias” posibles: ir o no ir al bar El Farol</a:t>
            </a:r>
          </a:p>
          <a:p>
            <a:r>
              <a:rPr lang="es-CO" dirty="0"/>
              <a:t>Cada jugador tiene la misma función de pagos: 1 si va y el otro jugador no va; -1 si va y el otro jugador también va; 0 si no va.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453184" y="2450629"/>
            <a:ext cx="1950308" cy="1863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8858855" y="1507007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Jugador 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403492" y="2450629"/>
            <a:ext cx="1950308" cy="1863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7453184" y="4313796"/>
            <a:ext cx="1950308" cy="1863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9403492" y="4313796"/>
            <a:ext cx="1950308" cy="1863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 rot="16200000">
            <a:off x="5707882" y="4001294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Jugador 2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8104898" y="1978818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IR                                NO IR</a:t>
            </a:r>
          </a:p>
        </p:txBody>
      </p:sp>
      <p:sp>
        <p:nvSpPr>
          <p:cNvPr id="13" name="CuadroTexto 12"/>
          <p:cNvSpPr txBox="1"/>
          <p:nvPr/>
        </p:nvSpPr>
        <p:spPr>
          <a:xfrm rot="16200000">
            <a:off x="5839181" y="419442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 IR                            IR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8104898" y="318452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(-1, -1)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9958343" y="31444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(0, 1)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8022617" y="504769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(1, 0)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9958343" y="504769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(0, 0)</a:t>
            </a:r>
          </a:p>
        </p:txBody>
      </p:sp>
      <p:sp>
        <p:nvSpPr>
          <p:cNvPr id="18" name="Elipse 17"/>
          <p:cNvSpPr/>
          <p:nvPr/>
        </p:nvSpPr>
        <p:spPr>
          <a:xfrm>
            <a:off x="9769214" y="3024273"/>
            <a:ext cx="973929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7850361" y="4894890"/>
            <a:ext cx="973929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127157" y="5890054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¡Múltiples equilibrios de Nash!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6096000" y="3641323"/>
            <a:ext cx="3862343" cy="2001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7115318" y="5501720"/>
            <a:ext cx="743875" cy="388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19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Bounded</a:t>
            </a:r>
            <a:r>
              <a:rPr lang="es-CO" dirty="0"/>
              <a:t> </a:t>
            </a:r>
            <a:r>
              <a:rPr lang="es-CO" dirty="0" err="1"/>
              <a:t>rationality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131" y="2067697"/>
            <a:ext cx="6378499" cy="335962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200" y="1598141"/>
            <a:ext cx="42353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Particular hypotheses or predictors: </a:t>
            </a:r>
            <a:r>
              <a:rPr lang="en-US" sz="2400" i="1" dirty="0"/>
              <a:t>predict next week’s number to be: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same as last week’s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mirror image around 50 of last week’s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dirty="0"/>
              <a:t>67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(rounded) average of the last four weeks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same as 2 weeks ago (2-period cycle detector)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dirty="0"/>
              <a:t>etc. …</a:t>
            </a:r>
          </a:p>
          <a:p>
            <a:r>
              <a:rPr lang="es-CO" sz="2400" dirty="0"/>
              <a:t>Heurística: </a:t>
            </a:r>
            <a:r>
              <a:rPr lang="es-CO" sz="2400" dirty="0" err="1"/>
              <a:t>WinStay-LoseShift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86968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Explicación basada en modelos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4702346" y="2200950"/>
            <a:ext cx="2380736" cy="1046205"/>
            <a:chOff x="4654377" y="3781167"/>
            <a:chExt cx="2380736" cy="1046205"/>
          </a:xfrm>
        </p:grpSpPr>
        <p:sp>
          <p:nvSpPr>
            <p:cNvPr id="7" name="Rectángulo redondeado 6"/>
            <p:cNvSpPr/>
            <p:nvPr/>
          </p:nvSpPr>
          <p:spPr>
            <a:xfrm>
              <a:off x="4654377" y="3781167"/>
              <a:ext cx="2380736" cy="10462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5065654" y="4119604"/>
              <a:ext cx="1558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Juego iterativo</a:t>
              </a: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611647" y="3217840"/>
            <a:ext cx="2526717" cy="2328559"/>
            <a:chOff x="1611647" y="3217840"/>
            <a:chExt cx="2526717" cy="2328559"/>
          </a:xfrm>
        </p:grpSpPr>
        <p:grpSp>
          <p:nvGrpSpPr>
            <p:cNvPr id="24" name="Grupo 23"/>
            <p:cNvGrpSpPr/>
            <p:nvPr/>
          </p:nvGrpSpPr>
          <p:grpSpPr>
            <a:xfrm>
              <a:off x="1611647" y="3217840"/>
              <a:ext cx="2526717" cy="1079157"/>
              <a:chOff x="1611647" y="3217840"/>
              <a:chExt cx="2526717" cy="1079157"/>
            </a:xfrm>
          </p:grpSpPr>
          <p:sp>
            <p:nvSpPr>
              <p:cNvPr id="9" name="Rectángulo 8"/>
              <p:cNvSpPr/>
              <p:nvPr/>
            </p:nvSpPr>
            <p:spPr>
              <a:xfrm>
                <a:off x="1684638" y="3217840"/>
                <a:ext cx="2380736" cy="10791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1611647" y="3572752"/>
                <a:ext cx="2526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Modelo computacional 1</a:t>
                </a:r>
              </a:p>
            </p:txBody>
          </p:sp>
        </p:grpSp>
        <p:sp>
          <p:nvSpPr>
            <p:cNvPr id="11" name="Rectángulo 10"/>
            <p:cNvSpPr/>
            <p:nvPr/>
          </p:nvSpPr>
          <p:spPr>
            <a:xfrm>
              <a:off x="1684638" y="4467242"/>
              <a:ext cx="2380736" cy="10791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1611647" y="4822154"/>
              <a:ext cx="2526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Modelo computacional 2</a:t>
              </a: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684638" y="5874258"/>
            <a:ext cx="2380736" cy="453081"/>
            <a:chOff x="1684638" y="5874258"/>
            <a:chExt cx="2380736" cy="453081"/>
          </a:xfrm>
        </p:grpSpPr>
        <p:sp>
          <p:nvSpPr>
            <p:cNvPr id="13" name="Rectángulo 12"/>
            <p:cNvSpPr/>
            <p:nvPr/>
          </p:nvSpPr>
          <p:spPr>
            <a:xfrm>
              <a:off x="1684638" y="5874258"/>
              <a:ext cx="2380736" cy="45308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2168722" y="5886890"/>
              <a:ext cx="1412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Simulaciones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7047470" y="3894712"/>
            <a:ext cx="2215978" cy="1112109"/>
            <a:chOff x="7047470" y="3894712"/>
            <a:chExt cx="2215978" cy="1112109"/>
          </a:xfrm>
        </p:grpSpPr>
        <p:sp>
          <p:nvSpPr>
            <p:cNvPr id="4" name="Elipse 3"/>
            <p:cNvSpPr/>
            <p:nvPr/>
          </p:nvSpPr>
          <p:spPr>
            <a:xfrm>
              <a:off x="7047470" y="3894712"/>
              <a:ext cx="2215978" cy="11121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7083082" y="4266100"/>
              <a:ext cx="214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Prueba experimental</a:t>
              </a: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7047470" y="5378068"/>
            <a:ext cx="2380736" cy="453081"/>
            <a:chOff x="7047470" y="5378068"/>
            <a:chExt cx="2380736" cy="453081"/>
          </a:xfrm>
        </p:grpSpPr>
        <p:sp>
          <p:nvSpPr>
            <p:cNvPr id="16" name="Rectángulo 15"/>
            <p:cNvSpPr/>
            <p:nvPr/>
          </p:nvSpPr>
          <p:spPr>
            <a:xfrm>
              <a:off x="7047470" y="5378068"/>
              <a:ext cx="2380736" cy="45308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240009" y="5419942"/>
              <a:ext cx="2023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Datos conductuales</a:t>
              </a: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4138364" y="3757418"/>
            <a:ext cx="2836116" cy="1847190"/>
            <a:chOff x="4138364" y="3757418"/>
            <a:chExt cx="2836116" cy="1847190"/>
          </a:xfrm>
        </p:grpSpPr>
        <p:cxnSp>
          <p:nvCxnSpPr>
            <p:cNvPr id="19" name="Conector recto de flecha 18"/>
            <p:cNvCxnSpPr>
              <a:stCxn id="10" idx="3"/>
            </p:cNvCxnSpPr>
            <p:nvPr/>
          </p:nvCxnSpPr>
          <p:spPr>
            <a:xfrm>
              <a:off x="4138364" y="3757418"/>
              <a:ext cx="2822609" cy="1788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2" idx="3"/>
            </p:cNvCxnSpPr>
            <p:nvPr/>
          </p:nvCxnSpPr>
          <p:spPr>
            <a:xfrm>
              <a:off x="4138364" y="5006820"/>
              <a:ext cx="2836116" cy="59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orma libre 22"/>
          <p:cNvSpPr/>
          <p:nvPr/>
        </p:nvSpPr>
        <p:spPr>
          <a:xfrm>
            <a:off x="7603524" y="1886465"/>
            <a:ext cx="3311613" cy="2059459"/>
          </a:xfrm>
          <a:custGeom>
            <a:avLst/>
            <a:gdLst>
              <a:gd name="connsiteX0" fmla="*/ 617838 w 3311613"/>
              <a:gd name="connsiteY0" fmla="*/ 32951 h 2059459"/>
              <a:gd name="connsiteX1" fmla="*/ 617838 w 3311613"/>
              <a:gd name="connsiteY1" fmla="*/ 32951 h 2059459"/>
              <a:gd name="connsiteX2" fmla="*/ 691979 w 3311613"/>
              <a:gd name="connsiteY2" fmla="*/ 107092 h 2059459"/>
              <a:gd name="connsiteX3" fmla="*/ 864973 w 3311613"/>
              <a:gd name="connsiteY3" fmla="*/ 205946 h 2059459"/>
              <a:gd name="connsiteX4" fmla="*/ 963827 w 3311613"/>
              <a:gd name="connsiteY4" fmla="*/ 263611 h 2059459"/>
              <a:gd name="connsiteX5" fmla="*/ 1095633 w 3311613"/>
              <a:gd name="connsiteY5" fmla="*/ 313038 h 2059459"/>
              <a:gd name="connsiteX6" fmla="*/ 1589903 w 3311613"/>
              <a:gd name="connsiteY6" fmla="*/ 527221 h 2059459"/>
              <a:gd name="connsiteX7" fmla="*/ 1713471 w 3311613"/>
              <a:gd name="connsiteY7" fmla="*/ 576649 h 2059459"/>
              <a:gd name="connsiteX8" fmla="*/ 2084173 w 3311613"/>
              <a:gd name="connsiteY8" fmla="*/ 741405 h 2059459"/>
              <a:gd name="connsiteX9" fmla="*/ 2257168 w 3311613"/>
              <a:gd name="connsiteY9" fmla="*/ 848497 h 2059459"/>
              <a:gd name="connsiteX10" fmla="*/ 2496065 w 3311613"/>
              <a:gd name="connsiteY10" fmla="*/ 1062681 h 2059459"/>
              <a:gd name="connsiteX11" fmla="*/ 2570206 w 3311613"/>
              <a:gd name="connsiteY11" fmla="*/ 1136821 h 2059459"/>
              <a:gd name="connsiteX12" fmla="*/ 2644346 w 3311613"/>
              <a:gd name="connsiteY12" fmla="*/ 1210962 h 2059459"/>
              <a:gd name="connsiteX13" fmla="*/ 2858530 w 3311613"/>
              <a:gd name="connsiteY13" fmla="*/ 1408670 h 2059459"/>
              <a:gd name="connsiteX14" fmla="*/ 2982098 w 3311613"/>
              <a:gd name="connsiteY14" fmla="*/ 1532238 h 2059459"/>
              <a:gd name="connsiteX15" fmla="*/ 3023287 w 3311613"/>
              <a:gd name="connsiteY15" fmla="*/ 1573427 h 2059459"/>
              <a:gd name="connsiteX16" fmla="*/ 3097427 w 3311613"/>
              <a:gd name="connsiteY16" fmla="*/ 1622854 h 2059459"/>
              <a:gd name="connsiteX17" fmla="*/ 3163330 w 3311613"/>
              <a:gd name="connsiteY17" fmla="*/ 1655805 h 2059459"/>
              <a:gd name="connsiteX18" fmla="*/ 3196281 w 3311613"/>
              <a:gd name="connsiteY18" fmla="*/ 1680519 h 2059459"/>
              <a:gd name="connsiteX19" fmla="*/ 3220995 w 3311613"/>
              <a:gd name="connsiteY19" fmla="*/ 1688757 h 2059459"/>
              <a:gd name="connsiteX20" fmla="*/ 3245708 w 3311613"/>
              <a:gd name="connsiteY20" fmla="*/ 1705232 h 2059459"/>
              <a:gd name="connsiteX21" fmla="*/ 3270422 w 3311613"/>
              <a:gd name="connsiteY21" fmla="*/ 1738184 h 2059459"/>
              <a:gd name="connsiteX22" fmla="*/ 3303373 w 3311613"/>
              <a:gd name="connsiteY22" fmla="*/ 1837038 h 2059459"/>
              <a:gd name="connsiteX23" fmla="*/ 3311611 w 3311613"/>
              <a:gd name="connsiteY23" fmla="*/ 1977081 h 2059459"/>
              <a:gd name="connsiteX24" fmla="*/ 2166552 w 3311613"/>
              <a:gd name="connsiteY24" fmla="*/ 2059459 h 2059459"/>
              <a:gd name="connsiteX25" fmla="*/ 2166552 w 3311613"/>
              <a:gd name="connsiteY25" fmla="*/ 1968843 h 2059459"/>
              <a:gd name="connsiteX26" fmla="*/ 1944130 w 3311613"/>
              <a:gd name="connsiteY26" fmla="*/ 1276865 h 2059459"/>
              <a:gd name="connsiteX27" fmla="*/ 1713471 w 3311613"/>
              <a:gd name="connsiteY27" fmla="*/ 1276865 h 2059459"/>
              <a:gd name="connsiteX28" fmla="*/ 642552 w 3311613"/>
              <a:gd name="connsiteY28" fmla="*/ 1565189 h 2059459"/>
              <a:gd name="connsiteX29" fmla="*/ 584887 w 3311613"/>
              <a:gd name="connsiteY29" fmla="*/ 1655805 h 2059459"/>
              <a:gd name="connsiteX30" fmla="*/ 914400 w 3311613"/>
              <a:gd name="connsiteY30" fmla="*/ 1738184 h 2059459"/>
              <a:gd name="connsiteX31" fmla="*/ 8238 w 3311613"/>
              <a:gd name="connsiteY31" fmla="*/ 1746421 h 2059459"/>
              <a:gd name="connsiteX32" fmla="*/ 0 w 3311613"/>
              <a:gd name="connsiteY32" fmla="*/ 1664043 h 2059459"/>
              <a:gd name="connsiteX33" fmla="*/ 337752 w 3311613"/>
              <a:gd name="connsiteY33" fmla="*/ 568411 h 2059459"/>
              <a:gd name="connsiteX34" fmla="*/ 57665 w 3311613"/>
              <a:gd name="connsiteY34" fmla="*/ 0 h 2059459"/>
              <a:gd name="connsiteX35" fmla="*/ 617838 w 3311613"/>
              <a:gd name="connsiteY35" fmla="*/ 32951 h 205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311613" h="2059459">
                <a:moveTo>
                  <a:pt x="617838" y="32951"/>
                </a:moveTo>
                <a:lnTo>
                  <a:pt x="617838" y="32951"/>
                </a:lnTo>
                <a:cubicBezTo>
                  <a:pt x="642552" y="57665"/>
                  <a:pt x="663347" y="87049"/>
                  <a:pt x="691979" y="107092"/>
                </a:cubicBezTo>
                <a:cubicBezTo>
                  <a:pt x="746389" y="145179"/>
                  <a:pt x="807416" y="172807"/>
                  <a:pt x="864973" y="205946"/>
                </a:cubicBezTo>
                <a:cubicBezTo>
                  <a:pt x="898033" y="224980"/>
                  <a:pt x="928108" y="250216"/>
                  <a:pt x="963827" y="263611"/>
                </a:cubicBezTo>
                <a:cubicBezTo>
                  <a:pt x="1007762" y="280087"/>
                  <a:pt x="1052010" y="295753"/>
                  <a:pt x="1095633" y="313038"/>
                </a:cubicBezTo>
                <a:cubicBezTo>
                  <a:pt x="1671704" y="541292"/>
                  <a:pt x="1169734" y="339250"/>
                  <a:pt x="1589903" y="527221"/>
                </a:cubicBezTo>
                <a:cubicBezTo>
                  <a:pt x="1630398" y="545337"/>
                  <a:pt x="1672521" y="559587"/>
                  <a:pt x="1713471" y="576649"/>
                </a:cubicBezTo>
                <a:cubicBezTo>
                  <a:pt x="1766888" y="598906"/>
                  <a:pt x="1991723" y="688176"/>
                  <a:pt x="2084173" y="741405"/>
                </a:cubicBezTo>
                <a:cubicBezTo>
                  <a:pt x="2142947" y="775245"/>
                  <a:pt x="2203634" y="806859"/>
                  <a:pt x="2257168" y="848497"/>
                </a:cubicBezTo>
                <a:cubicBezTo>
                  <a:pt x="2384699" y="947689"/>
                  <a:pt x="2324100" y="896647"/>
                  <a:pt x="2496065" y="1062681"/>
                </a:cubicBezTo>
                <a:cubicBezTo>
                  <a:pt x="2521208" y="1086957"/>
                  <a:pt x="2545492" y="1112107"/>
                  <a:pt x="2570206" y="1136821"/>
                </a:cubicBezTo>
                <a:cubicBezTo>
                  <a:pt x="2594920" y="1161535"/>
                  <a:pt x="2617935" y="1188072"/>
                  <a:pt x="2644346" y="1210962"/>
                </a:cubicBezTo>
                <a:cubicBezTo>
                  <a:pt x="2800195" y="1346030"/>
                  <a:pt x="2729373" y="1279513"/>
                  <a:pt x="2858530" y="1408670"/>
                </a:cubicBezTo>
                <a:lnTo>
                  <a:pt x="2982098" y="1532238"/>
                </a:lnTo>
                <a:cubicBezTo>
                  <a:pt x="2995828" y="1545968"/>
                  <a:pt x="3007131" y="1562657"/>
                  <a:pt x="3023287" y="1573427"/>
                </a:cubicBezTo>
                <a:cubicBezTo>
                  <a:pt x="3048000" y="1589903"/>
                  <a:pt x="3076424" y="1601852"/>
                  <a:pt x="3097427" y="1622854"/>
                </a:cubicBezTo>
                <a:cubicBezTo>
                  <a:pt x="3132042" y="1657467"/>
                  <a:pt x="3110717" y="1645282"/>
                  <a:pt x="3163330" y="1655805"/>
                </a:cubicBezTo>
                <a:cubicBezTo>
                  <a:pt x="3174314" y="1664043"/>
                  <a:pt x="3184360" y="1673707"/>
                  <a:pt x="3196281" y="1680519"/>
                </a:cubicBezTo>
                <a:cubicBezTo>
                  <a:pt x="3203820" y="1684827"/>
                  <a:pt x="3213228" y="1684874"/>
                  <a:pt x="3220995" y="1688757"/>
                </a:cubicBezTo>
                <a:cubicBezTo>
                  <a:pt x="3229850" y="1693185"/>
                  <a:pt x="3237470" y="1699740"/>
                  <a:pt x="3245708" y="1705232"/>
                </a:cubicBezTo>
                <a:cubicBezTo>
                  <a:pt x="3253946" y="1716216"/>
                  <a:pt x="3263754" y="1726182"/>
                  <a:pt x="3270422" y="1738184"/>
                </a:cubicBezTo>
                <a:cubicBezTo>
                  <a:pt x="3284483" y="1763493"/>
                  <a:pt x="3296138" y="1811715"/>
                  <a:pt x="3303373" y="1837038"/>
                </a:cubicBezTo>
                <a:cubicBezTo>
                  <a:pt x="3311976" y="1966085"/>
                  <a:pt x="3311611" y="1919325"/>
                  <a:pt x="3311611" y="1977081"/>
                </a:cubicBezTo>
                <a:lnTo>
                  <a:pt x="2166552" y="2059459"/>
                </a:lnTo>
                <a:lnTo>
                  <a:pt x="2166552" y="1968843"/>
                </a:lnTo>
                <a:lnTo>
                  <a:pt x="1944130" y="1276865"/>
                </a:lnTo>
                <a:lnTo>
                  <a:pt x="1713471" y="1276865"/>
                </a:lnTo>
                <a:lnTo>
                  <a:pt x="642552" y="1565189"/>
                </a:lnTo>
                <a:cubicBezTo>
                  <a:pt x="583312" y="1649817"/>
                  <a:pt x="584887" y="1614049"/>
                  <a:pt x="584887" y="1655805"/>
                </a:cubicBezTo>
                <a:lnTo>
                  <a:pt x="914400" y="1738184"/>
                </a:lnTo>
                <a:lnTo>
                  <a:pt x="8238" y="1746421"/>
                </a:lnTo>
                <a:lnTo>
                  <a:pt x="0" y="1664043"/>
                </a:lnTo>
                <a:lnTo>
                  <a:pt x="337752" y="568411"/>
                </a:lnTo>
                <a:lnTo>
                  <a:pt x="57665" y="0"/>
                </a:lnTo>
                <a:lnTo>
                  <a:pt x="617838" y="329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Fenómeno</a:t>
            </a:r>
          </a:p>
          <a:p>
            <a:pPr algn="ctr"/>
            <a:r>
              <a:rPr lang="es-CO" dirty="0"/>
              <a:t> de interés</a:t>
            </a:r>
          </a:p>
        </p:txBody>
      </p:sp>
    </p:spTree>
    <p:extLst>
      <p:ext uri="{BB962C8B-B14F-4D97-AF65-F5344CB8AC3E}">
        <p14:creationId xmlns:p14="http://schemas.microsoft.com/office/powerpoint/2010/main" val="277717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CB26-6229-FB44-9930-84C0B088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Modelo Rescorla Wagner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788C4-7449-D040-A65F-CFFAE7E734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O" dirty="0"/>
                  <a:t>Aprendizaje por refuerzo:</a:t>
                </a:r>
              </a:p>
              <a:p>
                <a:pPr marL="0" indent="0" algn="ctr">
                  <a:buNone/>
                </a:pPr>
                <a:r>
                  <a:rPr lang="en-CO" dirty="0"/>
                  <a:t>Atractivo</a:t>
                </a:r>
                <a:r>
                  <a:rPr lang="en-CO" baseline="-25000" dirty="0"/>
                  <a:t>t+1</a:t>
                </a:r>
                <a:r>
                  <a:rPr lang="en-CO" dirty="0"/>
                  <a:t>= Atractivo</a:t>
                </a:r>
                <a:r>
                  <a:rPr lang="en-CO" baseline="-25000" dirty="0"/>
                  <a:t>t</a:t>
                </a:r>
                <a:r>
                  <a:rPr lang="en-CO" dirty="0"/>
                  <a:t> + </a:t>
                </a:r>
                <a14:m>
                  <m:oMath xmlns:m="http://schemas.openxmlformats.org/officeDocument/2006/math">
                    <m:r>
                      <a:rPr lang="en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O" dirty="0"/>
                  <a:t>(r</a:t>
                </a:r>
                <a:r>
                  <a:rPr lang="en-CO" baseline="-25000" dirty="0"/>
                  <a:t>t</a:t>
                </a:r>
                <a:r>
                  <a:rPr lang="en-CO" dirty="0"/>
                  <a:t> – Atractivo</a:t>
                </a:r>
                <a:r>
                  <a:rPr lang="en-CO" baseline="-25000" dirty="0"/>
                  <a:t>t</a:t>
                </a:r>
                <a:r>
                  <a:rPr lang="en-CO" dirty="0"/>
                  <a:t>)</a:t>
                </a:r>
              </a:p>
              <a:p>
                <a:pPr marL="0" indent="0">
                  <a:buNone/>
                </a:pPr>
                <a:r>
                  <a:rPr lang="en-US" dirty="0" err="1"/>
                  <a:t>Donde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</a:t>
                </a:r>
                <a:r>
                  <a:rPr lang="en-US" baseline="-25000" dirty="0"/>
                  <a:t>t</a:t>
                </a:r>
                <a:r>
                  <a:rPr lang="en-US" dirty="0"/>
                  <a:t> es la </a:t>
                </a:r>
                <a:r>
                  <a:rPr lang="en-US" dirty="0" err="1"/>
                  <a:t>recompensa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la </a:t>
                </a:r>
                <a:r>
                  <a:rPr lang="en-US" dirty="0" err="1"/>
                  <a:t>ronda</a:t>
                </a:r>
                <a:r>
                  <a:rPr lang="en-US" dirty="0"/>
                  <a:t> 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es la </a:t>
                </a:r>
                <a:r>
                  <a:rPr lang="en-US" dirty="0" err="1"/>
                  <a:t>intensidad</a:t>
                </a:r>
                <a:r>
                  <a:rPr lang="en-US" dirty="0"/>
                  <a:t> del </a:t>
                </a:r>
                <a:r>
                  <a:rPr lang="en-US" dirty="0" err="1"/>
                  <a:t>aprendizaje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</a:t>
                </a:r>
                <a:r>
                  <a:rPr lang="en-US" baseline="-25000" dirty="0"/>
                  <a:t>0</a:t>
                </a:r>
                <a:r>
                  <a:rPr lang="en-US" dirty="0"/>
                  <a:t> el </a:t>
                </a:r>
                <a:r>
                  <a:rPr lang="en-US" dirty="0" err="1"/>
                  <a:t>atractivo</a:t>
                </a:r>
                <a:r>
                  <a:rPr lang="en-US" dirty="0"/>
                  <a:t> </a:t>
                </a:r>
                <a:r>
                  <a:rPr lang="en-US" dirty="0" err="1"/>
                  <a:t>inicial</a:t>
                </a:r>
                <a:r>
                  <a:rPr lang="en-US" dirty="0"/>
                  <a:t> de </a:t>
                </a:r>
                <a:r>
                  <a:rPr lang="en-US" dirty="0" err="1"/>
                  <a:t>ir</a:t>
                </a:r>
                <a:r>
                  <a:rPr lang="en-US" dirty="0"/>
                  <a:t> al bar</a:t>
                </a:r>
                <a:endParaRPr lang="en-C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788C4-7449-D040-A65F-CFFAE7E73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25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93AC-3BD6-2B43-A4C8-22B609DB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Literatura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147238E-3760-F54D-BD87-06081C986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3" y="1690690"/>
            <a:ext cx="2884007" cy="372595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8DFBDC2-B662-3849-AFAC-714DF8771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10" y="1690689"/>
            <a:ext cx="2903640" cy="3725951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3FF2BCE-DB60-774A-9141-659BBA852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129" y="1690688"/>
            <a:ext cx="2657671" cy="3725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1F6D45-173C-6D46-B7A1-2021290F2A9A}"/>
              </a:ext>
            </a:extLst>
          </p:cNvPr>
          <p:cNvSpPr txBox="1"/>
          <p:nvPr/>
        </p:nvSpPr>
        <p:spPr>
          <a:xfrm>
            <a:off x="833123" y="5786203"/>
            <a:ext cx="288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/>
              <a:t>The El Farol Problem</a:t>
            </a:r>
          </a:p>
          <a:p>
            <a:pPr algn="ctr"/>
            <a:r>
              <a:rPr lang="en-CO" dirty="0"/>
              <a:t>Arthur (1994)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245108-B05B-0549-9103-A9E604BEECDC}"/>
              </a:ext>
            </a:extLst>
          </p:cNvPr>
          <p:cNvSpPr/>
          <p:nvPr/>
        </p:nvSpPr>
        <p:spPr>
          <a:xfrm>
            <a:off x="4754810" y="5509203"/>
            <a:ext cx="2884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O" dirty="0"/>
              <a:t>Ten simple rules for computational modelling of behavioral data</a:t>
            </a:r>
          </a:p>
          <a:p>
            <a:pPr algn="ctr"/>
            <a:r>
              <a:rPr lang="en-CO" dirty="0"/>
              <a:t>Wilson &amp; Collins (2019)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76B94-DE00-204A-BD75-6FBF64F73699}"/>
              </a:ext>
            </a:extLst>
          </p:cNvPr>
          <p:cNvSpPr txBox="1"/>
          <p:nvPr/>
        </p:nvSpPr>
        <p:spPr>
          <a:xfrm>
            <a:off x="8696129" y="5924701"/>
            <a:ext cx="265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/>
              <a:t>Farrell &amp; Lewandowsky (2018)</a:t>
            </a:r>
          </a:p>
        </p:txBody>
      </p:sp>
    </p:spTree>
    <p:extLst>
      <p:ext uri="{BB962C8B-B14F-4D97-AF65-F5344CB8AC3E}">
        <p14:creationId xmlns:p14="http://schemas.microsoft.com/office/powerpoint/2010/main" val="887136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299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de Office</vt:lpstr>
      <vt:lpstr>Modelación, Simulación y Control de Fenómenos Complejos</vt:lpstr>
      <vt:lpstr>El Farol</vt:lpstr>
      <vt:lpstr>Teoría de juegos para “El Farol” (adaptado)</vt:lpstr>
      <vt:lpstr>Bounded rationality</vt:lpstr>
      <vt:lpstr>Explicación basada en modelos</vt:lpstr>
      <vt:lpstr>Modelo Rescorla Wagner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Jose Andrade Lotero</dc:creator>
  <cp:lastModifiedBy>Edgar Jose Andrade Lotero</cp:lastModifiedBy>
  <cp:revision>44</cp:revision>
  <dcterms:created xsi:type="dcterms:W3CDTF">2019-08-26T18:56:04Z</dcterms:created>
  <dcterms:modified xsi:type="dcterms:W3CDTF">2021-02-23T18:39:21Z</dcterms:modified>
</cp:coreProperties>
</file>