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59" r:id="rId5"/>
    <p:sldId id="263" r:id="rId6"/>
    <p:sldId id="265" r:id="rId7"/>
    <p:sldId id="267" r:id="rId8"/>
    <p:sldId id="266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CB62-A32C-4F30-AA63-C822D98B8B3C}" type="datetimeFigureOut">
              <a:rPr lang="es-CO" smtClean="0"/>
              <a:t>7/02/2020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0B9E-2A74-4B98-A0D8-7621D9B9AA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1223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CB62-A32C-4F30-AA63-C822D98B8B3C}" type="datetimeFigureOut">
              <a:rPr lang="es-CO" smtClean="0"/>
              <a:t>7/02/2020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0B9E-2A74-4B98-A0D8-7621D9B9AA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174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CB62-A32C-4F30-AA63-C822D98B8B3C}" type="datetimeFigureOut">
              <a:rPr lang="es-CO" smtClean="0"/>
              <a:t>7/02/2020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0B9E-2A74-4B98-A0D8-7621D9B9AA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3747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CB62-A32C-4F30-AA63-C822D98B8B3C}" type="datetimeFigureOut">
              <a:rPr lang="es-CO" smtClean="0"/>
              <a:t>7/02/2020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0B9E-2A74-4B98-A0D8-7621D9B9AA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6368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CB62-A32C-4F30-AA63-C822D98B8B3C}" type="datetimeFigureOut">
              <a:rPr lang="es-CO" smtClean="0"/>
              <a:t>7/02/2020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0B9E-2A74-4B98-A0D8-7621D9B9AA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891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CB62-A32C-4F30-AA63-C822D98B8B3C}" type="datetimeFigureOut">
              <a:rPr lang="es-CO" smtClean="0"/>
              <a:t>7/02/2020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0B9E-2A74-4B98-A0D8-7621D9B9AA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730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CB62-A32C-4F30-AA63-C822D98B8B3C}" type="datetimeFigureOut">
              <a:rPr lang="es-CO" smtClean="0"/>
              <a:t>7/02/2020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0B9E-2A74-4B98-A0D8-7621D9B9AA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6948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CB62-A32C-4F30-AA63-C822D98B8B3C}" type="datetimeFigureOut">
              <a:rPr lang="es-CO" smtClean="0"/>
              <a:t>7/02/2020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0B9E-2A74-4B98-A0D8-7621D9B9AA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1185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CB62-A32C-4F30-AA63-C822D98B8B3C}" type="datetimeFigureOut">
              <a:rPr lang="es-CO" smtClean="0"/>
              <a:t>7/02/2020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0B9E-2A74-4B98-A0D8-7621D9B9AA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8406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CB62-A32C-4F30-AA63-C822D98B8B3C}" type="datetimeFigureOut">
              <a:rPr lang="es-CO" smtClean="0"/>
              <a:t>7/02/2020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0B9E-2A74-4B98-A0D8-7621D9B9AA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4566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CB62-A32C-4F30-AA63-C822D98B8B3C}" type="datetimeFigureOut">
              <a:rPr lang="es-CO" smtClean="0"/>
              <a:t>7/02/2020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0B9E-2A74-4B98-A0D8-7621D9B9AA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61945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4CB62-A32C-4F30-AA63-C822D98B8B3C}" type="datetimeFigureOut">
              <a:rPr lang="es-CO" smtClean="0"/>
              <a:t>7/02/2020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C0B9E-2A74-4B98-A0D8-7621D9B9AA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420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633694"/>
            <a:ext cx="7071026" cy="4193680"/>
          </a:xfrm>
        </p:spPr>
        <p:txBody>
          <a:bodyPr>
            <a:normAutofit/>
          </a:bodyPr>
          <a:lstStyle/>
          <a:p>
            <a:r>
              <a:rPr lang="es-CO" dirty="0" smtClean="0"/>
              <a:t>Modelación, Simulación y Control de Fenómenos Complejos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846" y="5435171"/>
            <a:ext cx="9572625" cy="13239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659" y="1241921"/>
            <a:ext cx="4121777" cy="257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8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El Farol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5576"/>
            <a:ext cx="6781800" cy="2746629"/>
          </a:xfrm>
        </p:spPr>
      </p:pic>
      <p:sp>
        <p:nvSpPr>
          <p:cNvPr id="5" name="CuadroTexto 4"/>
          <p:cNvSpPr txBox="1"/>
          <p:nvPr/>
        </p:nvSpPr>
        <p:spPr>
          <a:xfrm>
            <a:off x="7974227" y="1690687"/>
            <a:ext cx="32971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100</a:t>
            </a:r>
            <a:r>
              <a:rPr lang="en-US" sz="2800" i="1" dirty="0" smtClean="0"/>
              <a:t> </a:t>
            </a:r>
            <a:r>
              <a:rPr lang="en-US" sz="2800" dirty="0"/>
              <a:t>people decide independently each week whether to go to a </a:t>
            </a:r>
            <a:r>
              <a:rPr lang="en-US" sz="2800" dirty="0" smtClean="0"/>
              <a:t>bar. Space </a:t>
            </a:r>
            <a:r>
              <a:rPr lang="en-US" sz="2800" dirty="0"/>
              <a:t>is limited, and </a:t>
            </a:r>
            <a:r>
              <a:rPr lang="en-US" sz="2800" dirty="0" smtClean="0"/>
              <a:t>the evening </a:t>
            </a:r>
            <a:r>
              <a:rPr lang="en-US" sz="2800" dirty="0"/>
              <a:t>is enjoyable </a:t>
            </a:r>
            <a:r>
              <a:rPr lang="en-US" sz="2800" dirty="0" smtClean="0"/>
              <a:t>if </a:t>
            </a:r>
            <a:r>
              <a:rPr lang="en-US" sz="2800" dirty="0"/>
              <a:t>fewer than 60% of </a:t>
            </a:r>
            <a:r>
              <a:rPr lang="en-US" sz="2800" dirty="0" smtClean="0"/>
              <a:t>the </a:t>
            </a:r>
            <a:r>
              <a:rPr lang="es-CO" sz="2800" dirty="0" err="1" smtClean="0"/>
              <a:t>possible</a:t>
            </a:r>
            <a:r>
              <a:rPr lang="es-CO" sz="2800" dirty="0" smtClean="0"/>
              <a:t> </a:t>
            </a:r>
            <a:r>
              <a:rPr lang="es-CO" sz="2800" dirty="0"/>
              <a:t>100 are </a:t>
            </a:r>
            <a:r>
              <a:rPr lang="es-CO" sz="2800" dirty="0" err="1"/>
              <a:t>present</a:t>
            </a:r>
            <a:r>
              <a:rPr lang="es-CO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919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Teoría de juegos para “El Farol” (adaptado)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4615249" cy="4351338"/>
          </a:xfrm>
        </p:spPr>
        <p:txBody>
          <a:bodyPr/>
          <a:lstStyle/>
          <a:p>
            <a:r>
              <a:rPr lang="es-CO" dirty="0" smtClean="0"/>
              <a:t>Supongamos 2 jugadores</a:t>
            </a:r>
          </a:p>
          <a:p>
            <a:r>
              <a:rPr lang="es-CO" dirty="0" smtClean="0"/>
              <a:t>Cada jugador tiene 2 “estrategias” posibles: ir o no ir al bar El Farol</a:t>
            </a:r>
          </a:p>
          <a:p>
            <a:r>
              <a:rPr lang="es-CO" dirty="0" smtClean="0"/>
              <a:t>Cada jugador tiene la misma función de pagos: 1 si va y el otro jugador no va; -1 si va y el otro jugador también va; 0 si no va.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7453184" y="2450629"/>
            <a:ext cx="1950308" cy="186316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8858855" y="1507007"/>
            <a:ext cx="1089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Jugador 1</a:t>
            </a:r>
          </a:p>
        </p:txBody>
      </p:sp>
      <p:sp>
        <p:nvSpPr>
          <p:cNvPr id="8" name="Rectángulo 7"/>
          <p:cNvSpPr/>
          <p:nvPr/>
        </p:nvSpPr>
        <p:spPr>
          <a:xfrm>
            <a:off x="9403492" y="2450629"/>
            <a:ext cx="1950308" cy="186316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7453184" y="4313796"/>
            <a:ext cx="1950308" cy="186316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/>
          <p:cNvSpPr/>
          <p:nvPr/>
        </p:nvSpPr>
        <p:spPr>
          <a:xfrm>
            <a:off x="9403492" y="4313796"/>
            <a:ext cx="1950308" cy="186316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/>
          <p:cNvSpPr txBox="1"/>
          <p:nvPr/>
        </p:nvSpPr>
        <p:spPr>
          <a:xfrm rot="16200000">
            <a:off x="5707882" y="4001294"/>
            <a:ext cx="1089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Jugador 2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8104898" y="1978818"/>
            <a:ext cx="259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IR                                NO IR</a:t>
            </a:r>
          </a:p>
        </p:txBody>
      </p:sp>
      <p:sp>
        <p:nvSpPr>
          <p:cNvPr id="13" name="CuadroTexto 12"/>
          <p:cNvSpPr txBox="1"/>
          <p:nvPr/>
        </p:nvSpPr>
        <p:spPr>
          <a:xfrm rot="16200000">
            <a:off x="5839181" y="4194423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NO IR                            IR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8104898" y="3184523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(-1, -1)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9958343" y="3144407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(0, 1)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8022617" y="5047690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(1, 0)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9958343" y="5047690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(0, 0)</a:t>
            </a:r>
          </a:p>
        </p:txBody>
      </p:sp>
      <p:sp>
        <p:nvSpPr>
          <p:cNvPr id="18" name="Elipse 17"/>
          <p:cNvSpPr/>
          <p:nvPr/>
        </p:nvSpPr>
        <p:spPr>
          <a:xfrm>
            <a:off x="9769214" y="3024273"/>
            <a:ext cx="973929" cy="609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/>
          <p:cNvSpPr/>
          <p:nvPr/>
        </p:nvSpPr>
        <p:spPr>
          <a:xfrm>
            <a:off x="7850361" y="4894890"/>
            <a:ext cx="973929" cy="609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/>
          <p:cNvSpPr txBox="1"/>
          <p:nvPr/>
        </p:nvSpPr>
        <p:spPr>
          <a:xfrm>
            <a:off x="4127157" y="5890054"/>
            <a:ext cx="306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rgbClr val="FF0000"/>
                </a:solidFill>
              </a:rPr>
              <a:t>¡Múltiples equilibrios de Nash!</a:t>
            </a:r>
            <a:endParaRPr lang="es-CO" dirty="0">
              <a:solidFill>
                <a:srgbClr val="FF0000"/>
              </a:solidFill>
            </a:endParaRPr>
          </a:p>
        </p:txBody>
      </p:sp>
      <p:cxnSp>
        <p:nvCxnSpPr>
          <p:cNvPr id="23" name="Conector recto de flecha 22"/>
          <p:cNvCxnSpPr/>
          <p:nvPr/>
        </p:nvCxnSpPr>
        <p:spPr>
          <a:xfrm flipV="1">
            <a:off x="6096000" y="3641323"/>
            <a:ext cx="3862343" cy="20015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 flipV="1">
            <a:off x="7115318" y="5501720"/>
            <a:ext cx="743875" cy="3883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57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 animBg="1"/>
      <p:bldP spid="19" grpId="0" animBg="1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Bounded</a:t>
            </a:r>
            <a:r>
              <a:rPr lang="es-CO" dirty="0" smtClean="0"/>
              <a:t> </a:t>
            </a:r>
            <a:r>
              <a:rPr lang="es-CO" dirty="0" err="1" smtClean="0"/>
              <a:t>rationality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2131" y="2067697"/>
            <a:ext cx="6378499" cy="335962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38200" y="1598141"/>
            <a:ext cx="423535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Particular </a:t>
            </a:r>
            <a:r>
              <a:rPr lang="en-US" sz="2400" dirty="0"/>
              <a:t>hypotheses or </a:t>
            </a:r>
            <a:r>
              <a:rPr lang="en-US" sz="2400" dirty="0" smtClean="0"/>
              <a:t>predictors: </a:t>
            </a:r>
            <a:r>
              <a:rPr lang="en-US" sz="2400" i="1" dirty="0" smtClean="0"/>
              <a:t>predict </a:t>
            </a:r>
            <a:r>
              <a:rPr lang="en-US" sz="2400" i="1" dirty="0"/>
              <a:t>next week’s number to </a:t>
            </a:r>
            <a:r>
              <a:rPr lang="en-US" sz="2400" i="1" dirty="0" smtClean="0"/>
              <a:t>be: </a:t>
            </a:r>
            <a:endParaRPr lang="en-US" sz="2400" i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same as last week’s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 </a:t>
            </a:r>
            <a:r>
              <a:rPr lang="en-US" sz="2000" dirty="0"/>
              <a:t>mirror image around 50 of last </a:t>
            </a:r>
            <a:r>
              <a:rPr lang="en-US" sz="2000" dirty="0" smtClean="0"/>
              <a:t>week’s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O" sz="2000" dirty="0" smtClean="0"/>
              <a:t>67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 </a:t>
            </a:r>
            <a:r>
              <a:rPr lang="en-US" sz="2000" dirty="0"/>
              <a:t>(rounded) average of the last four </a:t>
            </a:r>
            <a:r>
              <a:rPr lang="en-US" sz="2000" dirty="0" smtClean="0"/>
              <a:t>weeks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same as 2 weeks ago (2-period cycle detector) </a:t>
            </a:r>
            <a:endParaRPr lang="en-US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O" sz="2000" dirty="0" smtClean="0"/>
              <a:t>etc</a:t>
            </a:r>
            <a:r>
              <a:rPr lang="es-CO" sz="2000" dirty="0"/>
              <a:t>. </a:t>
            </a:r>
            <a:r>
              <a:rPr lang="es-CO" sz="2000" dirty="0" smtClean="0"/>
              <a:t>…</a:t>
            </a:r>
          </a:p>
          <a:p>
            <a:r>
              <a:rPr lang="es-CO" sz="2400" dirty="0" smtClean="0"/>
              <a:t>Heurística: </a:t>
            </a:r>
            <a:r>
              <a:rPr lang="es-CO" sz="2400" dirty="0" err="1" smtClean="0"/>
              <a:t>WinStay-LoseShift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86968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Teoría de juegos vs. </a:t>
            </a:r>
            <a:r>
              <a:rPr lang="es-CO" dirty="0" err="1" smtClean="0"/>
              <a:t>Bounded</a:t>
            </a:r>
            <a:r>
              <a:rPr lang="es-CO" dirty="0" smtClean="0"/>
              <a:t> </a:t>
            </a:r>
            <a:r>
              <a:rPr lang="es-CO" dirty="0" err="1"/>
              <a:t>R</a:t>
            </a:r>
            <a:r>
              <a:rPr lang="es-CO" dirty="0" err="1" smtClean="0"/>
              <a:t>ationality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060092" cy="4351338"/>
          </a:xfrm>
        </p:spPr>
        <p:txBody>
          <a:bodyPr numCol="1">
            <a:normAutofit/>
          </a:bodyPr>
          <a:lstStyle/>
          <a:p>
            <a:r>
              <a:rPr lang="es-CO" dirty="0" smtClean="0"/>
              <a:t>Ventajas:</a:t>
            </a:r>
          </a:p>
          <a:p>
            <a:pPr lvl="1"/>
            <a:r>
              <a:rPr lang="es-CO" dirty="0" smtClean="0"/>
              <a:t>Soluciones elegantes y analíticas para el juego</a:t>
            </a:r>
          </a:p>
          <a:p>
            <a:pPr lvl="1"/>
            <a:r>
              <a:rPr lang="es-CO" dirty="0" smtClean="0"/>
              <a:t>Principios aplicables a un gran rango de situaciones</a:t>
            </a:r>
          </a:p>
          <a:p>
            <a:r>
              <a:rPr lang="es-CO" dirty="0" smtClean="0"/>
              <a:t>Dificultades:</a:t>
            </a:r>
          </a:p>
          <a:p>
            <a:pPr lvl="1"/>
            <a:r>
              <a:rPr lang="es-CO" dirty="0" smtClean="0"/>
              <a:t>No es evidente que los modelos representen el fenómeno de la cognición humana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6096000" y="1825625"/>
            <a:ext cx="5060092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 smtClean="0"/>
              <a:t>Ventajas:</a:t>
            </a:r>
          </a:p>
          <a:p>
            <a:pPr lvl="1"/>
            <a:r>
              <a:rPr lang="es-CO" dirty="0" smtClean="0"/>
              <a:t>Modelos con mayor factibilidad </a:t>
            </a:r>
            <a:r>
              <a:rPr lang="es-CO" i="1" dirty="0" smtClean="0"/>
              <a:t>a priori </a:t>
            </a:r>
            <a:r>
              <a:rPr lang="es-CO" dirty="0" smtClean="0"/>
              <a:t>sobre la cognición humana</a:t>
            </a:r>
          </a:p>
          <a:p>
            <a:r>
              <a:rPr lang="es-CO" dirty="0" smtClean="0"/>
              <a:t>Dificultades:</a:t>
            </a:r>
          </a:p>
          <a:p>
            <a:pPr lvl="1"/>
            <a:r>
              <a:rPr lang="es-CO" dirty="0" smtClean="0"/>
              <a:t>No soluciones analíticas para el juego</a:t>
            </a:r>
          </a:p>
          <a:p>
            <a:pPr lvl="1"/>
            <a:r>
              <a:rPr lang="es-CO" dirty="0" smtClean="0"/>
              <a:t>Explicación menos parsimoniosa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9746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Aspectos clave de la investigación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Extender la definición de solución de Teoría de Juegos al problema del bar El Farol (mecanismo evolutivo/optimización dinámica)</a:t>
            </a:r>
          </a:p>
          <a:p>
            <a:r>
              <a:rPr lang="es-CO" dirty="0" smtClean="0"/>
              <a:t>Obtener un “</a:t>
            </a:r>
            <a:r>
              <a:rPr lang="es-CO" dirty="0" err="1" smtClean="0"/>
              <a:t>benchmark</a:t>
            </a:r>
            <a:r>
              <a:rPr lang="es-CO" dirty="0" smtClean="0"/>
              <a:t>” para esta solución</a:t>
            </a:r>
          </a:p>
          <a:p>
            <a:r>
              <a:rPr lang="es-CO" dirty="0" smtClean="0"/>
              <a:t>Diseñar el juego como una prueba experimental para obtener datos conductuales</a:t>
            </a:r>
          </a:p>
          <a:p>
            <a:r>
              <a:rPr lang="es-CO" dirty="0" smtClean="0"/>
              <a:t>Proponer una heurística de racionalidad acotada para resolver el juego (modelo computacional del comportamiento)</a:t>
            </a:r>
          </a:p>
          <a:p>
            <a:r>
              <a:rPr lang="es-CO" dirty="0" smtClean="0"/>
              <a:t>Correr el experimento y analizar los datos para determinar cuál teoría se ajusta mejora a los datos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8186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financiac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599" y="3774141"/>
            <a:ext cx="4404807" cy="266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Actividades de formación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Búsqueda bibliográfica</a:t>
            </a:r>
          </a:p>
          <a:p>
            <a:r>
              <a:rPr lang="es-CO" dirty="0" smtClean="0"/>
              <a:t>Presentación de artículos</a:t>
            </a:r>
          </a:p>
          <a:p>
            <a:r>
              <a:rPr lang="es-CO" dirty="0" smtClean="0"/>
              <a:t>Redacción de relatoría sobre sesiones de desarrollo teórico</a:t>
            </a:r>
          </a:p>
          <a:p>
            <a:r>
              <a:rPr lang="es-CO" dirty="0" smtClean="0"/>
              <a:t>Implementación de código </a:t>
            </a:r>
          </a:p>
          <a:p>
            <a:r>
              <a:rPr lang="es-CO" dirty="0" smtClean="0"/>
              <a:t>Redacción de resultados</a:t>
            </a:r>
          </a:p>
          <a:p>
            <a:r>
              <a:rPr lang="es-CO" dirty="0" smtClean="0"/>
              <a:t>Presentación de resultados en conferencia nacional</a:t>
            </a:r>
            <a:endParaRPr lang="es-CO" dirty="0"/>
          </a:p>
        </p:txBody>
      </p:sp>
      <p:cxnSp>
        <p:nvCxnSpPr>
          <p:cNvPr id="5" name="Conector recto de flecha 4"/>
          <p:cNvCxnSpPr/>
          <p:nvPr/>
        </p:nvCxnSpPr>
        <p:spPr>
          <a:xfrm flipH="1" flipV="1">
            <a:off x="5082988" y="3594847"/>
            <a:ext cx="3155577" cy="184672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/>
          <p:cNvCxnSpPr/>
          <p:nvPr/>
        </p:nvCxnSpPr>
        <p:spPr>
          <a:xfrm flipH="1" flipV="1">
            <a:off x="5082988" y="4769224"/>
            <a:ext cx="3122876" cy="71671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38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Sobre el beneficio económico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Es necesario atender el 90% de las sesiones del semillero</a:t>
            </a:r>
          </a:p>
          <a:p>
            <a:r>
              <a:rPr lang="es-CO" dirty="0" smtClean="0"/>
              <a:t>Definir un compromiso de antemano en el </a:t>
            </a:r>
            <a:r>
              <a:rPr lang="es-CO" dirty="0" err="1" smtClean="0"/>
              <a:t>checklist</a:t>
            </a:r>
            <a:endParaRPr lang="es-CO" dirty="0"/>
          </a:p>
          <a:p>
            <a:r>
              <a:rPr lang="es-CO" dirty="0" smtClean="0"/>
              <a:t>Entrega a satisfacción de los compromisos</a:t>
            </a:r>
          </a:p>
          <a:p>
            <a:r>
              <a:rPr lang="es-CO" dirty="0" smtClean="0"/>
              <a:t>El pago es proporcional al número de compromisos entregados a satisfacción</a:t>
            </a:r>
          </a:p>
          <a:p>
            <a:r>
              <a:rPr lang="es-CO" dirty="0" smtClean="0"/>
              <a:t>Pago es al final del año (optimizar descuentos)</a:t>
            </a:r>
          </a:p>
        </p:txBody>
      </p:sp>
    </p:spTree>
    <p:extLst>
      <p:ext uri="{BB962C8B-B14F-4D97-AF65-F5344CB8AC3E}">
        <p14:creationId xmlns:p14="http://schemas.microsoft.com/office/powerpoint/2010/main" val="39026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4254</TotalTime>
  <Words>419</Words>
  <Application>Microsoft Office PowerPoint</Application>
  <PresentationFormat>Panorámica</PresentationFormat>
  <Paragraphs>55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Modelación, Simulación y Control de Fenómenos Complejos</vt:lpstr>
      <vt:lpstr>El Farol</vt:lpstr>
      <vt:lpstr>Teoría de juegos para “El Farol” (adaptado)</vt:lpstr>
      <vt:lpstr>Bounded rationality</vt:lpstr>
      <vt:lpstr>Teoría de juegos vs. Bounded Rationality</vt:lpstr>
      <vt:lpstr>Aspectos clave de la investigación</vt:lpstr>
      <vt:lpstr>Actividades de formación</vt:lpstr>
      <vt:lpstr>Sobre el beneficio económico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Edgar Jose Andrade Lotero</dc:creator>
  <cp:lastModifiedBy>Edgar Jose Andrade Lotero</cp:lastModifiedBy>
  <cp:revision>25</cp:revision>
  <dcterms:created xsi:type="dcterms:W3CDTF">2019-08-26T18:56:04Z</dcterms:created>
  <dcterms:modified xsi:type="dcterms:W3CDTF">2020-02-10T16:19:43Z</dcterms:modified>
</cp:coreProperties>
</file>