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embeddedFontLst>
    <p:embeddedFont>
      <p:font typeface="Montserrat" pitchFamily="2" charset="77"/>
      <p:regular r:id="rId63"/>
      <p:bold r:id="rId64"/>
      <p:italic r:id="rId65"/>
      <p:boldItalic r:id="rId66"/>
    </p:embeddedFont>
    <p:embeddedFont>
      <p:font typeface="Montserrat ExtraLight" pitchFamily="2" charset="77"/>
      <p:regular r:id="rId67"/>
      <p:bold r:id="rId68"/>
      <p:italic r:id="rId69"/>
      <p:boldItalic r:id="rId70"/>
    </p:embeddedFont>
    <p:embeddedFont>
      <p:font typeface="Montserrat Light" pitchFamily="2" charset="77"/>
      <p:regular r:id="rId71"/>
      <p:bold r:id="rId72"/>
      <p:italic r:id="rId73"/>
      <p:boldItalic r:id="rId74"/>
    </p:embeddedFont>
    <p:embeddedFont>
      <p:font typeface="Montserrat Medium" pitchFamily="2" charset="77"/>
      <p:regular r:id="rId75"/>
      <p:bold r:id="rId76"/>
      <p:italic r:id="rId77"/>
      <p:boldItalic r:id="rId78"/>
    </p:embeddedFont>
    <p:embeddedFont>
      <p:font typeface="Montserrat SemiBold" pitchFamily="2" charset="77"/>
      <p:regular r:id="rId79"/>
      <p:bold r:id="rId80"/>
      <p:italic r:id="rId81"/>
      <p:boldItalic r:id="rId82"/>
    </p:embeddedFont>
    <p:embeddedFont>
      <p:font typeface="Open Sans"/>
      <p:regular r:id="rId83"/>
      <p:bold r:id="rId84"/>
      <p:italic r:id="rId85"/>
      <p:boldItalic r:id="rId86"/>
    </p:embeddedFont>
    <p:embeddedFont>
      <p:font typeface="Open Sans Light"/>
      <p:regular r:id="rId87"/>
      <p:bold r:id="rId88"/>
      <p:italic r:id="rId89"/>
      <p:boldItalic r:id="rId90"/>
    </p:embeddedFont>
    <p:embeddedFont>
      <p:font typeface="Raleway Thin" panose="020B0203030101060003" pitchFamily="34" charset="77"/>
      <p:regular r:id="rId91"/>
      <p:bold r:id="rId92"/>
      <p:italic r:id="rId93"/>
      <p:boldItalic r:id="rId94"/>
    </p:embeddedFont>
    <p:embeddedFont>
      <p:font typeface="Source Sans Pro" panose="020B0503030403020204" pitchFamily="34"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3" roundtripDataSignature="AMtx7mhwf9qbQe8vK0Ga54fN+8gc6usS3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2435A2-BA57-4E1F-A9ED-9114E1323886}">
  <a:tblStyle styleId="{492435A2-BA57-4E1F-A9ED-9114E132388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FA5C97ED-5181-40F3-98E4-5B5BDF3E651D}"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font" Target="fonts/font22.fntdata"/><Relationship Id="rId89" Type="http://schemas.openxmlformats.org/officeDocument/2006/relationships/font" Target="fonts/font27.fntdata"/><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90" Type="http://schemas.openxmlformats.org/officeDocument/2006/relationships/font" Target="fonts/font28.fntdata"/><Relationship Id="rId95" Type="http://schemas.openxmlformats.org/officeDocument/2006/relationships/font" Target="fonts/font3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font" Target="fonts/font2.fntdata"/><Relationship Id="rId69" Type="http://schemas.openxmlformats.org/officeDocument/2006/relationships/font" Target="fonts/font7.fntdata"/><Relationship Id="rId80" Type="http://schemas.openxmlformats.org/officeDocument/2006/relationships/font" Target="fonts/font18.fntdata"/><Relationship Id="rId85" Type="http://schemas.openxmlformats.org/officeDocument/2006/relationships/font" Target="fonts/font23.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103"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font" Target="fonts/font21.fntdata"/><Relationship Id="rId88" Type="http://schemas.openxmlformats.org/officeDocument/2006/relationships/font" Target="fonts/font26.fntdata"/><Relationship Id="rId91" Type="http://schemas.openxmlformats.org/officeDocument/2006/relationships/font" Target="fonts/font29.fntdata"/><Relationship Id="rId96" Type="http://schemas.openxmlformats.org/officeDocument/2006/relationships/font" Target="fonts/font3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font" Target="fonts/font24.fntdata"/><Relationship Id="rId94" Type="http://schemas.openxmlformats.org/officeDocument/2006/relationships/font" Target="fonts/font3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97" Type="http://schemas.openxmlformats.org/officeDocument/2006/relationships/font" Target="fonts/font35.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9.fntdata"/><Relationship Id="rId92" Type="http://schemas.openxmlformats.org/officeDocument/2006/relationships/font" Target="fonts/font3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4.fntdata"/><Relationship Id="rId87" Type="http://schemas.openxmlformats.org/officeDocument/2006/relationships/font" Target="fonts/font25.fntdata"/><Relationship Id="rId61" Type="http://schemas.openxmlformats.org/officeDocument/2006/relationships/slide" Target="slides/slide60.xml"/><Relationship Id="rId82"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5.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93" Type="http://schemas.openxmlformats.org/officeDocument/2006/relationships/font" Target="fonts/font31.fntdata"/><Relationship Id="rId98" Type="http://schemas.openxmlformats.org/officeDocument/2006/relationships/font" Target="fonts/font3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it-IT"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t-IT"/>
              <a:t>f(n) &lt;= c * g(n)</a:t>
            </a:r>
            <a:endParaRPr/>
          </a:p>
          <a:p>
            <a:pPr marL="0" lvl="0" indent="0" algn="l" rtl="0">
              <a:lnSpc>
                <a:spcPct val="100000"/>
              </a:lnSpc>
              <a:spcBef>
                <a:spcPts val="0"/>
              </a:spcBef>
              <a:spcAft>
                <a:spcPts val="0"/>
              </a:spcAft>
              <a:buSzPts val="1100"/>
              <a:buNone/>
            </a:pP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it-IT">
                <a:latin typeface="Montserrat"/>
                <a:ea typeface="Montserrat"/>
                <a:cs typeface="Montserrat"/>
                <a:sym typeface="Montserrat"/>
              </a:rPr>
              <a:t>5n² + 3n + 2 &lt;= 100*n</a:t>
            </a:r>
            <a:r>
              <a:rPr lang="it-IT" baseline="30000">
                <a:latin typeface="Montserrat"/>
                <a:ea typeface="Montserrat"/>
                <a:cs typeface="Montserrat"/>
                <a:sym typeface="Montserrat"/>
              </a:rPr>
              <a:t>2 </a:t>
            </a:r>
            <a:r>
              <a:rPr lang="it-IT">
                <a:latin typeface="Montserrat"/>
                <a:ea typeface="Montserrat"/>
                <a:cs typeface="Montserrat"/>
                <a:sym typeface="Montserrat"/>
              </a:rPr>
              <a:t>è sempre vero</a:t>
            </a:r>
            <a:endParaRPr baseline="30000"/>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t-IT"/>
              <a:t>f(n) &gt;= c * g(n)</a:t>
            </a:r>
            <a:endParaRPr/>
          </a:p>
          <a:p>
            <a:pPr marL="0" lvl="0" indent="0" algn="l" rtl="0">
              <a:lnSpc>
                <a:spcPct val="100000"/>
              </a:lnSpc>
              <a:spcBef>
                <a:spcPts val="0"/>
              </a:spcBef>
              <a:spcAft>
                <a:spcPts val="0"/>
              </a:spcAft>
              <a:buSzPts val="1100"/>
              <a:buNone/>
            </a:pP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it-IT">
                <a:latin typeface="Montserrat"/>
                <a:ea typeface="Montserrat"/>
                <a:cs typeface="Montserrat"/>
                <a:sym typeface="Montserrat"/>
              </a:rPr>
              <a:t>5n² + 3n + 2 &gt;= 1*n</a:t>
            </a:r>
            <a:r>
              <a:rPr lang="it-IT" baseline="30000">
                <a:latin typeface="Montserrat"/>
                <a:ea typeface="Montserrat"/>
                <a:cs typeface="Montserrat"/>
                <a:sym typeface="Montserrat"/>
              </a:rPr>
              <a:t>2 </a:t>
            </a:r>
            <a:r>
              <a:rPr lang="it-IT">
                <a:latin typeface="Montserrat"/>
                <a:ea typeface="Montserrat"/>
                <a:cs typeface="Montserrat"/>
                <a:sym typeface="Montserrat"/>
              </a:rPr>
              <a:t>è sempre vero</a:t>
            </a:r>
            <a:endParaRPr baseline="300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684" name="Google Shape;684;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it-IT" sz="1400" b="0" i="0" u="none" strike="noStrike" cap="none">
                <a:solidFill>
                  <a:srgbClr val="000000"/>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itazioni">
  <p:cSld name="Citazioni">
    <p:spTree>
      <p:nvGrpSpPr>
        <p:cNvPr id="1" name="Shape 9"/>
        <p:cNvGrpSpPr/>
        <p:nvPr/>
      </p:nvGrpSpPr>
      <p:grpSpPr>
        <a:xfrm>
          <a:off x="0" y="0"/>
          <a:ext cx="0" cy="0"/>
          <a:chOff x="0" y="0"/>
          <a:chExt cx="0" cy="0"/>
        </a:xfrm>
      </p:grpSpPr>
      <p:sp>
        <p:nvSpPr>
          <p:cNvPr id="10" name="Google Shape;10;p62"/>
          <p:cNvSpPr txBox="1">
            <a:spLocks noGrp="1"/>
          </p:cNvSpPr>
          <p:nvPr>
            <p:ph type="body" idx="1"/>
          </p:nvPr>
        </p:nvSpPr>
        <p:spPr>
          <a:xfrm>
            <a:off x="320209" y="221178"/>
            <a:ext cx="8458200" cy="4240800"/>
          </a:xfrm>
          <a:prstGeom prst="rect">
            <a:avLst/>
          </a:prstGeom>
          <a:noFill/>
          <a:ln>
            <a:noFill/>
          </a:ln>
        </p:spPr>
        <p:txBody>
          <a:bodyPr spcFirstLastPara="1" wrap="square" lIns="91425" tIns="91425" rIns="91425" bIns="91425" anchor="ctr" anchorCtr="1">
            <a:noAutofit/>
          </a:bodyPr>
          <a:lstStyle>
            <a:lvl1pPr marL="457200" marR="0" lvl="0" indent="-228600" algn="l">
              <a:lnSpc>
                <a:spcPct val="120000"/>
              </a:lnSpc>
              <a:spcBef>
                <a:spcPts val="0"/>
              </a:spcBef>
              <a:spcAft>
                <a:spcPts val="0"/>
              </a:spcAft>
              <a:buSzPts val="1800"/>
              <a:buNone/>
              <a:defRPr sz="1700" b="0" i="0" u="none" strike="noStrike" cap="none">
                <a:solidFill>
                  <a:srgbClr val="A59482"/>
                </a:solidFill>
                <a:latin typeface="Open Sans"/>
                <a:ea typeface="Open Sans"/>
                <a:cs typeface="Open Sans"/>
                <a:sym typeface="Open Sans"/>
              </a:defRPr>
            </a:lvl1pPr>
            <a:lvl2pPr marL="914400" marR="0" lvl="1" indent="-228600" algn="l">
              <a:lnSpc>
                <a:spcPct val="120000"/>
              </a:lnSpc>
              <a:spcBef>
                <a:spcPts val="700"/>
              </a:spcBef>
              <a:spcAft>
                <a:spcPts val="0"/>
              </a:spcAft>
              <a:buSzPts val="1400"/>
              <a:buNone/>
              <a:defRPr sz="1400" b="0" i="0" u="none" strike="noStrike" cap="none">
                <a:solidFill>
                  <a:srgbClr val="3E4543"/>
                </a:solidFill>
                <a:latin typeface="Open Sans"/>
                <a:ea typeface="Open Sans"/>
                <a:cs typeface="Open Sans"/>
                <a:sym typeface="Open Sans"/>
              </a:defRPr>
            </a:lvl2pPr>
            <a:lvl3pPr marL="1371600" marR="0" lvl="2" indent="-228600" algn="l">
              <a:lnSpc>
                <a:spcPct val="120000"/>
              </a:lnSpc>
              <a:spcBef>
                <a:spcPts val="500"/>
              </a:spcBef>
              <a:spcAft>
                <a:spcPts val="0"/>
              </a:spcAft>
              <a:buSzPts val="1400"/>
              <a:buNone/>
              <a:defRPr sz="1200" b="0" i="0" u="none" strike="noStrike" cap="none">
                <a:solidFill>
                  <a:srgbClr val="3E4543"/>
                </a:solidFill>
                <a:latin typeface="Open Sans"/>
                <a:ea typeface="Open Sans"/>
                <a:cs typeface="Open Sans"/>
                <a:sym typeface="Open Sans"/>
              </a:defRPr>
            </a:lvl3pPr>
            <a:lvl4pPr marL="1828800" marR="0" lvl="3" indent="-228600" algn="l">
              <a:lnSpc>
                <a:spcPct val="120000"/>
              </a:lnSpc>
              <a:spcBef>
                <a:spcPts val="500"/>
              </a:spcBef>
              <a:spcAft>
                <a:spcPts val="0"/>
              </a:spcAft>
              <a:buSzPts val="1400"/>
              <a:buNone/>
              <a:defRPr sz="900" b="0" i="0" u="none" strike="noStrike" cap="none">
                <a:solidFill>
                  <a:srgbClr val="114986"/>
                </a:solidFill>
                <a:latin typeface="Arial"/>
                <a:ea typeface="Arial"/>
                <a:cs typeface="Arial"/>
                <a:sym typeface="Arial"/>
              </a:defRPr>
            </a:lvl4pPr>
            <a:lvl5pPr marL="2286000" marR="0" lvl="4" indent="-273050" algn="l">
              <a:lnSpc>
                <a:spcPct val="115000"/>
              </a:lnSpc>
              <a:spcBef>
                <a:spcPts val="400"/>
              </a:spcBef>
              <a:spcAft>
                <a:spcPts val="0"/>
              </a:spcAft>
              <a:buClr>
                <a:srgbClr val="FF0000"/>
              </a:buClr>
              <a:buSzPts val="700"/>
              <a:buFont typeface="Arial"/>
              <a:buChar char="►"/>
              <a:defRPr sz="1400" b="0" i="0" u="none" strike="noStrike" cap="none">
                <a:solidFill>
                  <a:schemeClr val="dk1"/>
                </a:solidFill>
                <a:latin typeface="Source Sans Pro"/>
                <a:ea typeface="Source Sans Pro"/>
                <a:cs typeface="Source Sans Pro"/>
                <a:sym typeface="Source Sans Pro"/>
              </a:defRPr>
            </a:lvl5pPr>
            <a:lvl6pPr marL="2743200" marR="0" lvl="5" indent="-273050" algn="l">
              <a:lnSpc>
                <a:spcPct val="115000"/>
              </a:lnSpc>
              <a:spcBef>
                <a:spcPts val="300"/>
              </a:spcBef>
              <a:spcAft>
                <a:spcPts val="0"/>
              </a:spcAft>
              <a:buClr>
                <a:srgbClr val="FF0000"/>
              </a:buClr>
              <a:buSzPts val="700"/>
              <a:buFont typeface="Arial"/>
              <a:buChar char="►"/>
              <a:defRPr sz="1400" b="0" i="0" u="none" strike="noStrike" cap="none">
                <a:solidFill>
                  <a:schemeClr val="dk1"/>
                </a:solidFill>
                <a:latin typeface="Source Sans Pro"/>
                <a:ea typeface="Source Sans Pro"/>
                <a:cs typeface="Source Sans Pro"/>
                <a:sym typeface="Source Sans Pro"/>
              </a:defRPr>
            </a:lvl6pPr>
            <a:lvl7pPr marL="3200400" marR="0" lvl="6" indent="-273050" algn="l">
              <a:lnSpc>
                <a:spcPct val="115000"/>
              </a:lnSpc>
              <a:spcBef>
                <a:spcPts val="300"/>
              </a:spcBef>
              <a:spcAft>
                <a:spcPts val="0"/>
              </a:spcAft>
              <a:buClr>
                <a:srgbClr val="FF0000"/>
              </a:buClr>
              <a:buSzPts val="700"/>
              <a:buFont typeface="Arial"/>
              <a:buChar char="►"/>
              <a:defRPr sz="1400" b="0" i="0" u="none" strike="noStrike" cap="none">
                <a:solidFill>
                  <a:schemeClr val="dk1"/>
                </a:solidFill>
                <a:latin typeface="Source Sans Pro"/>
                <a:ea typeface="Source Sans Pro"/>
                <a:cs typeface="Source Sans Pro"/>
                <a:sym typeface="Source Sans Pro"/>
              </a:defRPr>
            </a:lvl7pPr>
            <a:lvl8pPr marL="3657600" marR="0" lvl="7" indent="-273050" algn="l">
              <a:lnSpc>
                <a:spcPct val="115000"/>
              </a:lnSpc>
              <a:spcBef>
                <a:spcPts val="300"/>
              </a:spcBef>
              <a:spcAft>
                <a:spcPts val="0"/>
              </a:spcAft>
              <a:buClr>
                <a:srgbClr val="FF0000"/>
              </a:buClr>
              <a:buSzPts val="700"/>
              <a:buFont typeface="Arial"/>
              <a:buChar char="►"/>
              <a:defRPr sz="1400" b="0" i="0" u="none" strike="noStrike" cap="none">
                <a:solidFill>
                  <a:schemeClr val="dk1"/>
                </a:solidFill>
                <a:latin typeface="Source Sans Pro"/>
                <a:ea typeface="Source Sans Pro"/>
                <a:cs typeface="Source Sans Pro"/>
                <a:sym typeface="Source Sans Pro"/>
              </a:defRPr>
            </a:lvl8pPr>
            <a:lvl9pPr marL="4114800" marR="0" lvl="8" indent="-273050" algn="l">
              <a:lnSpc>
                <a:spcPct val="115000"/>
              </a:lnSpc>
              <a:spcBef>
                <a:spcPts val="300"/>
              </a:spcBef>
              <a:spcAft>
                <a:spcPts val="0"/>
              </a:spcAft>
              <a:buClr>
                <a:srgbClr val="FF0000"/>
              </a:buClr>
              <a:buSzPts val="700"/>
              <a:buFont typeface="Arial"/>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11" name="Google Shape;11;p62"/>
          <p:cNvSpPr txBox="1">
            <a:spLocks noGrp="1"/>
          </p:cNvSpPr>
          <p:nvPr>
            <p:ph type="dt" idx="10"/>
          </p:nvPr>
        </p:nvSpPr>
        <p:spPr>
          <a:xfrm>
            <a:off x="2843213" y="4727973"/>
            <a:ext cx="5689500" cy="273900"/>
          </a:xfrm>
          <a:prstGeom prst="rect">
            <a:avLst/>
          </a:prstGeom>
          <a:noFill/>
          <a:ln>
            <a:noFill/>
          </a:ln>
        </p:spPr>
        <p:txBody>
          <a:bodyPr spcFirstLastPara="1" wrap="square" lIns="68575" tIns="68575" rIns="68575" bIns="68575" anchor="t" anchorCtr="0">
            <a:noAutofit/>
          </a:bodyPr>
          <a:lstStyle>
            <a:lvl1pPr marR="0" lvl="0" algn="r" rtl="0">
              <a:lnSpc>
                <a:spcPct val="100000"/>
              </a:lnSpc>
              <a:spcBef>
                <a:spcPts val="0"/>
              </a:spcBef>
              <a:spcAft>
                <a:spcPts val="0"/>
              </a:spcAft>
              <a:buClr>
                <a:srgbClr val="000000"/>
              </a:buClr>
              <a:buSzPts val="1100"/>
              <a:buFont typeface="Arial"/>
              <a:buNone/>
              <a:defRPr sz="700" b="1" i="0" u="none" strike="noStrike" cap="none">
                <a:solidFill>
                  <a:srgbClr val="A59482"/>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2" name="Google Shape;12;p62"/>
          <p:cNvSpPr txBox="1">
            <a:spLocks noGrp="1"/>
          </p:cNvSpPr>
          <p:nvPr>
            <p:ph type="ftr" idx="11"/>
          </p:nvPr>
        </p:nvSpPr>
        <p:spPr>
          <a:xfrm>
            <a:off x="2843213" y="4836320"/>
            <a:ext cx="5689500" cy="273900"/>
          </a:xfrm>
          <a:prstGeom prst="rect">
            <a:avLst/>
          </a:prstGeom>
          <a:noFill/>
          <a:ln>
            <a:noFill/>
          </a:ln>
        </p:spPr>
        <p:txBody>
          <a:bodyPr spcFirstLastPara="1" wrap="square" lIns="68575" tIns="68575" rIns="68575" bIns="68575" anchor="t" anchorCtr="0">
            <a:noAutofit/>
          </a:bodyPr>
          <a:lstStyle>
            <a:lvl1pPr marR="0" lvl="0" algn="r" rtl="0">
              <a:lnSpc>
                <a:spcPct val="100000"/>
              </a:lnSpc>
              <a:spcBef>
                <a:spcPts val="0"/>
              </a:spcBef>
              <a:spcAft>
                <a:spcPts val="0"/>
              </a:spcAft>
              <a:buClr>
                <a:srgbClr val="000000"/>
              </a:buClr>
              <a:buSzPts val="1100"/>
              <a:buFont typeface="Arial"/>
              <a:buNone/>
              <a:defRPr sz="700" b="0" i="0" u="none" strike="noStrike" cap="none">
                <a:solidFill>
                  <a:schemeClr val="accent6"/>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3" name="Google Shape;13;p6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948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6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 name="Google Shape;16;p6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6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6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6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6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6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2" name="Google Shape;32;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6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6" name="Google Shape;36;p6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6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8" name="Google Shape;38;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6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1" name="Google Shape;41;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7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7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5" name="Google Shape;45;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
        <p:cNvGrpSpPr/>
        <p:nvPr/>
      </p:nvGrpSpPr>
      <p:grpSpPr>
        <a:xfrm>
          <a:off x="0" y="0"/>
          <a:ext cx="0" cy="0"/>
          <a:chOff x="0" y="0"/>
          <a:chExt cx="0" cy="0"/>
        </a:xfrm>
      </p:grpSpPr>
      <p:sp>
        <p:nvSpPr>
          <p:cNvPr id="53" name="Google Shape;53;p1"/>
          <p:cNvSpPr/>
          <p:nvPr/>
        </p:nvSpPr>
        <p:spPr>
          <a:xfrm>
            <a:off x="65650" y="65650"/>
            <a:ext cx="9002100" cy="5012100"/>
          </a:xfrm>
          <a:prstGeom prst="rect">
            <a:avLst/>
          </a:prstGeom>
          <a:gradFill>
            <a:gsLst>
              <a:gs pos="0">
                <a:srgbClr val="93B45D"/>
              </a:gs>
              <a:gs pos="100000">
                <a:srgbClr val="40B9E6"/>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 name="Google Shape;54;p1" descr="treewhite400.png"/>
          <p:cNvPicPr preferRelativeResize="0"/>
          <p:nvPr/>
        </p:nvPicPr>
        <p:blipFill rotWithShape="1">
          <a:blip r:embed="rId3">
            <a:alphaModFix/>
          </a:blip>
          <a:srcRect/>
          <a:stretch/>
        </p:blipFill>
        <p:spPr>
          <a:xfrm>
            <a:off x="6391075" y="2923725"/>
            <a:ext cx="2676725" cy="2676725"/>
          </a:xfrm>
          <a:prstGeom prst="rect">
            <a:avLst/>
          </a:prstGeom>
          <a:noFill/>
          <a:ln>
            <a:noFill/>
          </a:ln>
        </p:spPr>
      </p:pic>
      <p:sp>
        <p:nvSpPr>
          <p:cNvPr id="55" name="Google Shape;55;p1"/>
          <p:cNvSpPr txBox="1"/>
          <p:nvPr/>
        </p:nvSpPr>
        <p:spPr>
          <a:xfrm>
            <a:off x="463950" y="1563175"/>
            <a:ext cx="7881600" cy="28575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it-IT" sz="3000" b="0" i="0" u="none" strike="noStrike" cap="none">
                <a:solidFill>
                  <a:schemeClr val="lt1"/>
                </a:solidFill>
                <a:latin typeface="Montserrat Light"/>
                <a:ea typeface="Montserrat Light"/>
                <a:cs typeface="Montserrat Light"/>
                <a:sym typeface="Montserrat Light"/>
              </a:rPr>
              <a:t>tree </a:t>
            </a:r>
            <a:r>
              <a:rPr lang="it-IT" sz="3000" b="0" i="0" u="none" strike="noStrike" cap="none">
                <a:solidFill>
                  <a:schemeClr val="lt1"/>
                </a:solidFill>
                <a:latin typeface="Montserrat SemiBold"/>
                <a:ea typeface="Montserrat SemiBold"/>
                <a:cs typeface="Montserrat SemiBold"/>
                <a:sym typeface="Montserrat SemiBold"/>
              </a:rPr>
              <a:t>school</a:t>
            </a:r>
            <a:endParaRPr sz="3000" b="0" i="0" u="none" strike="noStrike" cap="none">
              <a:solidFill>
                <a:schemeClr val="lt1"/>
              </a:solidFill>
              <a:latin typeface="Montserrat SemiBold"/>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Clr>
                <a:srgbClr val="000000"/>
              </a:buClr>
              <a:buSzPts val="1600"/>
              <a:buFont typeface="Arial"/>
              <a:buNone/>
            </a:pPr>
            <a:r>
              <a:rPr lang="it-IT" sz="1600" b="0" i="0" u="none" strike="noStrike" cap="none">
                <a:solidFill>
                  <a:schemeClr val="lt1"/>
                </a:solidFill>
                <a:latin typeface="Open Sans Light"/>
                <a:ea typeface="Open Sans Light"/>
                <a:cs typeface="Open Sans Light"/>
                <a:sym typeface="Open Sans Light"/>
              </a:rPr>
              <a:t>Modulo </a:t>
            </a:r>
            <a:r>
              <a:rPr lang="it-IT" sz="1600">
                <a:solidFill>
                  <a:schemeClr val="lt1"/>
                </a:solidFill>
                <a:latin typeface="Open Sans Light"/>
                <a:ea typeface="Open Sans Light"/>
                <a:cs typeface="Open Sans Light"/>
                <a:sym typeface="Open Sans Light"/>
              </a:rPr>
              <a:t>7</a:t>
            </a:r>
            <a:endParaRPr/>
          </a:p>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lt1"/>
                </a:solidFill>
                <a:latin typeface="Open Sans Light"/>
                <a:ea typeface="Open Sans Light"/>
                <a:cs typeface="Open Sans Light"/>
                <a:sym typeface="Open Sans Light"/>
              </a:rPr>
              <a:t>Java Collections</a:t>
            </a:r>
            <a:endParaRPr sz="1100" b="0" i="0" u="none" strike="noStrike" cap="none">
              <a:solidFill>
                <a:schemeClr val="lt1"/>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None/>
            </a:pPr>
            <a:r>
              <a:rPr lang="it-IT" sz="1200" b="0" i="1" u="none" strike="noStrike" cap="none">
                <a:solidFill>
                  <a:schemeClr val="lt1"/>
                </a:solidFill>
                <a:latin typeface="Open Sans Light"/>
                <a:ea typeface="Open Sans Light"/>
                <a:cs typeface="Open Sans Light"/>
                <a:sym typeface="Open Sans Light"/>
              </a:rPr>
              <a:t>Melvin Massotti</a:t>
            </a:r>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Montserrat ExtraLight"/>
              <a:ea typeface="Montserrat ExtraLight"/>
              <a:cs typeface="Montserrat ExtraLight"/>
              <a:sym typeface="Montserrat ExtraLight"/>
            </a:endParaRPr>
          </a:p>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FFFFFF"/>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FFFFFF"/>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Benefici del Collection Framework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53" name="Google Shape;153;p10"/>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54" name="Google Shape;154;p10"/>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10</a:t>
            </a:fld>
            <a:endParaRPr sz="1000" b="0" i="0" u="none" strike="noStrike" cap="none">
              <a:solidFill>
                <a:srgbClr val="AB8C7F"/>
              </a:solidFill>
              <a:latin typeface="Open Sans Light"/>
              <a:ea typeface="Open Sans Light"/>
              <a:cs typeface="Open Sans Light"/>
              <a:sym typeface="Open Sans Light"/>
            </a:endParaRPr>
          </a:p>
        </p:txBody>
      </p:sp>
      <p:sp>
        <p:nvSpPr>
          <p:cNvPr id="155" name="Google Shape;155;p10"/>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156" name="Google Shape;156;p10"/>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57" name="Google Shape;157;p10"/>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58" name="Google Shape;158;p10"/>
          <p:cNvSpPr txBox="1"/>
          <p:nvPr/>
        </p:nvSpPr>
        <p:spPr>
          <a:xfrm>
            <a:off x="713223" y="1771531"/>
            <a:ext cx="7667700" cy="1600438"/>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Riduce lo sforzo necessario per capire nuove API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Riduce lo sforzo necessario per creare nuove API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Favorisce il </a:t>
            </a:r>
            <a:r>
              <a:rPr lang="it-IT" sz="1400" b="1" i="0" u="none" strike="noStrike" cap="none">
                <a:solidFill>
                  <a:srgbClr val="000000"/>
                </a:solidFill>
                <a:latin typeface="Montserrat"/>
                <a:ea typeface="Montserrat"/>
                <a:cs typeface="Montserrat"/>
                <a:sym typeface="Montserrat"/>
              </a:rPr>
              <a:t>riutilizzo del codice</a:t>
            </a:r>
            <a:r>
              <a:rPr lang="it-IT" sz="1400" b="0" i="0" u="none" strike="noStrike" cap="none">
                <a:solidFill>
                  <a:srgbClr val="000000"/>
                </a:solidFill>
                <a:latin typeface="Montserrat"/>
                <a:ea typeface="Montserrat"/>
                <a:cs typeface="Montserrat"/>
                <a:sym typeface="Montserrat"/>
              </a:rPr>
              <a:t>, poiché le nuove strutture dati conformi all’interfaccia standard saranno immediatamente compatibili e dunque riutilizzabili ovunque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Il core del Collection Framework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64" name="Google Shape;164;p11"/>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5" name="Google Shape;165;p11"/>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11</a:t>
            </a:fld>
            <a:endParaRPr sz="1000" b="0" i="0" u="none" strike="noStrike" cap="none">
              <a:solidFill>
                <a:srgbClr val="AB8C7F"/>
              </a:solidFill>
              <a:latin typeface="Open Sans Light"/>
              <a:ea typeface="Open Sans Light"/>
              <a:cs typeface="Open Sans Light"/>
              <a:sym typeface="Open Sans Light"/>
            </a:endParaRPr>
          </a:p>
        </p:txBody>
      </p:sp>
      <p:pic>
        <p:nvPicPr>
          <p:cNvPr id="166" name="Google Shape;166;p11"/>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67" name="Google Shape;167;p11"/>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68" name="Google Shape;168;p11"/>
          <p:cNvSpPr txBox="1"/>
          <p:nvPr/>
        </p:nvSpPr>
        <p:spPr>
          <a:xfrm>
            <a:off x="713223" y="1407050"/>
            <a:ext cx="7667700" cy="3323987"/>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Queste interfacce rappresentano la parte centrare del collection framework di Java</a:t>
            </a:r>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Permettono alle collections di essere manipolate indipendentemente dai dettagli di implementazione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Un Set è un tipo speciale di Collection, un SortedSet è un tipo speciale di Set e così via...</a:t>
            </a:r>
            <a:endParaRPr/>
          </a:p>
        </p:txBody>
      </p:sp>
      <p:pic>
        <p:nvPicPr>
          <p:cNvPr id="169" name="Google Shape;169;p11"/>
          <p:cNvPicPr preferRelativeResize="0"/>
          <p:nvPr/>
        </p:nvPicPr>
        <p:blipFill rotWithShape="1">
          <a:blip r:embed="rId5">
            <a:alphaModFix/>
          </a:blip>
          <a:srcRect/>
          <a:stretch/>
        </p:blipFill>
        <p:spPr>
          <a:xfrm>
            <a:off x="2523498" y="2495022"/>
            <a:ext cx="4097003" cy="1510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Il core del Collection Framework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75" name="Google Shape;175;p12"/>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 name="Google Shape;176;p12"/>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12</a:t>
            </a:fld>
            <a:endParaRPr sz="1000" b="0" i="0" u="none" strike="noStrike" cap="none">
              <a:solidFill>
                <a:srgbClr val="AB8C7F"/>
              </a:solidFill>
              <a:latin typeface="Open Sans Light"/>
              <a:ea typeface="Open Sans Light"/>
              <a:cs typeface="Open Sans Light"/>
              <a:sym typeface="Open Sans Light"/>
            </a:endParaRPr>
          </a:p>
        </p:txBody>
      </p:sp>
      <p:pic>
        <p:nvPicPr>
          <p:cNvPr id="177" name="Google Shape;177;p12"/>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78" name="Google Shape;178;p12"/>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79" name="Google Shape;179;p12"/>
          <p:cNvSpPr txBox="1"/>
          <p:nvPr/>
        </p:nvSpPr>
        <p:spPr>
          <a:xfrm>
            <a:off x="713223" y="1407050"/>
            <a:ext cx="7667700" cy="2031325"/>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 importante sottolineare che tutte le interfacce del collection framework sono </a:t>
            </a:r>
            <a:r>
              <a:rPr lang="it-IT" sz="1400" b="1" i="0" u="none" strike="noStrike" cap="none">
                <a:solidFill>
                  <a:srgbClr val="000000"/>
                </a:solidFill>
                <a:latin typeface="Montserrat"/>
                <a:ea typeface="Montserrat"/>
                <a:cs typeface="Montserrat"/>
                <a:sym typeface="Montserrat"/>
              </a:rPr>
              <a:t>generiche</a:t>
            </a: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Quando dichiariamo un’istanza di Collection possiamo (e dovremmo) specificare il </a:t>
            </a:r>
            <a:r>
              <a:rPr lang="it-IT" sz="1400" b="0" i="1" u="none" strike="noStrike" cap="none">
                <a:solidFill>
                  <a:srgbClr val="000000"/>
                </a:solidFill>
                <a:latin typeface="Montserrat"/>
                <a:ea typeface="Montserrat"/>
                <a:cs typeface="Montserrat"/>
                <a:sym typeface="Montserrat"/>
              </a:rPr>
              <a:t>tipo</a:t>
            </a:r>
            <a:r>
              <a:rPr lang="it-IT" sz="1400" b="0" i="0" u="none" strike="noStrike" cap="none">
                <a:solidFill>
                  <a:srgbClr val="000000"/>
                </a:solidFill>
                <a:latin typeface="Montserrat"/>
                <a:ea typeface="Montserrat"/>
                <a:cs typeface="Montserrat"/>
                <a:sym typeface="Montserrat"/>
              </a:rPr>
              <a:t> di oggetto contenuto nella collection</a:t>
            </a: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In questo modo, il compilatore può verificare a tempo di compilazione che il tipo di oggetto che viene inserito nella collection sia giusto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Il core del Collection Framework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85" name="Google Shape;185;p13"/>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6" name="Google Shape;186;p13"/>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13</a:t>
            </a:fld>
            <a:endParaRPr sz="1000" b="0" i="0" u="none" strike="noStrike" cap="none">
              <a:solidFill>
                <a:srgbClr val="AB8C7F"/>
              </a:solidFill>
              <a:latin typeface="Open Sans Light"/>
              <a:ea typeface="Open Sans Light"/>
              <a:cs typeface="Open Sans Light"/>
              <a:sym typeface="Open Sans Light"/>
            </a:endParaRPr>
          </a:p>
        </p:txBody>
      </p:sp>
      <p:pic>
        <p:nvPicPr>
          <p:cNvPr id="187" name="Google Shape;187;p13"/>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88" name="Google Shape;188;p13"/>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89" name="Google Shape;189;p13"/>
          <p:cNvSpPr txBox="1"/>
          <p:nvPr/>
        </p:nvSpPr>
        <p:spPr>
          <a:xfrm>
            <a:off x="1532857" y="2202418"/>
            <a:ext cx="6078286" cy="738664"/>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Vediamo ora più nel dettaglio alcune interfacce del core del Collection Framework di Java</a:t>
            </a:r>
            <a:endParaRPr/>
          </a:p>
          <a:p>
            <a:pPr marL="285750" marR="0" lvl="2" indent="-19685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Collection</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95" name="Google Shape;195;p14"/>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6" name="Google Shape;196;p14"/>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14</a:t>
            </a:fld>
            <a:endParaRPr sz="1000" b="0" i="0" u="none" strike="noStrike" cap="none">
              <a:solidFill>
                <a:srgbClr val="AB8C7F"/>
              </a:solidFill>
              <a:latin typeface="Open Sans Light"/>
              <a:ea typeface="Open Sans Light"/>
              <a:cs typeface="Open Sans Light"/>
              <a:sym typeface="Open Sans Light"/>
            </a:endParaRPr>
          </a:p>
        </p:txBody>
      </p:sp>
      <p:pic>
        <p:nvPicPr>
          <p:cNvPr id="197" name="Google Shape;197;p14"/>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98" name="Google Shape;198;p14"/>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99" name="Google Shape;199;p14"/>
          <p:cNvSpPr txBox="1"/>
          <p:nvPr/>
        </p:nvSpPr>
        <p:spPr>
          <a:xfrm>
            <a:off x="713223" y="1556087"/>
            <a:ext cx="7725477" cy="2031325"/>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È la </a:t>
            </a:r>
            <a:r>
              <a:rPr lang="it-IT" sz="1400" b="0" i="0" u="sng" strike="noStrike" cap="none">
                <a:solidFill>
                  <a:srgbClr val="000000"/>
                </a:solidFill>
                <a:latin typeface="Montserrat"/>
                <a:ea typeface="Montserrat"/>
                <a:cs typeface="Montserrat"/>
                <a:sym typeface="Montserrat"/>
              </a:rPr>
              <a:t>radice</a:t>
            </a:r>
            <a:r>
              <a:rPr lang="it-IT" sz="1400" b="0" i="0" u="none" strike="noStrike" cap="none">
                <a:solidFill>
                  <a:srgbClr val="000000"/>
                </a:solidFill>
                <a:latin typeface="Montserrat"/>
                <a:ea typeface="Montserrat"/>
                <a:cs typeface="Montserrat"/>
                <a:sym typeface="Montserrat"/>
              </a:rPr>
              <a:t> della gerarchia delle collection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Minimo comune denominatore, </a:t>
            </a:r>
            <a:r>
              <a:rPr lang="it-IT" sz="1400" b="0" i="0" u="sng" strike="noStrike" cap="none">
                <a:solidFill>
                  <a:srgbClr val="000000"/>
                </a:solidFill>
                <a:latin typeface="Montserrat"/>
                <a:ea typeface="Montserrat"/>
                <a:cs typeface="Montserrat"/>
                <a:sym typeface="Montserrat"/>
              </a:rPr>
              <a:t>implementato da tutte le collection</a:t>
            </a:r>
            <a:endParaRPr sz="1400" b="0" i="0" u="sng"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Rappresenta un gruppo di oggetti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Utilizzato nel caso in cui si voglia essere più generici possibile riguardo il tipo di collection atteso</a:t>
            </a:r>
            <a:endParaRPr/>
          </a:p>
          <a:p>
            <a:pPr marL="285750" marR="0" lvl="2" indent="-19685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List</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05" name="Google Shape;205;p15"/>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06" name="Google Shape;206;p15"/>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15</a:t>
            </a:fld>
            <a:endParaRPr sz="1000" b="0" i="0" u="none" strike="noStrike" cap="none">
              <a:solidFill>
                <a:srgbClr val="AB8C7F"/>
              </a:solidFill>
              <a:latin typeface="Open Sans Light"/>
              <a:ea typeface="Open Sans Light"/>
              <a:cs typeface="Open Sans Light"/>
              <a:sym typeface="Open Sans Light"/>
            </a:endParaRPr>
          </a:p>
        </p:txBody>
      </p:sp>
      <p:pic>
        <p:nvPicPr>
          <p:cNvPr id="207" name="Google Shape;207;p15"/>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08" name="Google Shape;208;p15"/>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09" name="Google Shape;209;p15"/>
          <p:cNvSpPr txBox="1"/>
          <p:nvPr/>
        </p:nvSpPr>
        <p:spPr>
          <a:xfrm>
            <a:off x="713223" y="1879252"/>
            <a:ext cx="7725477" cy="1384995"/>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Modella il concetto astratto di </a:t>
            </a:r>
            <a:r>
              <a:rPr lang="it-IT" sz="1400" b="1" i="0" u="none" strike="noStrike" cap="none">
                <a:solidFill>
                  <a:srgbClr val="000000"/>
                </a:solidFill>
                <a:latin typeface="Montserrat"/>
                <a:ea typeface="Montserrat"/>
                <a:cs typeface="Montserrat"/>
                <a:sym typeface="Montserrat"/>
              </a:rPr>
              <a:t>lista ordinata</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Rappresenta una collection </a:t>
            </a:r>
            <a:r>
              <a:rPr lang="it-IT" sz="1400" b="1" i="0" u="none" strike="noStrike" cap="none">
                <a:solidFill>
                  <a:srgbClr val="000000"/>
                </a:solidFill>
                <a:latin typeface="Montserrat"/>
                <a:ea typeface="Montserrat"/>
                <a:cs typeface="Montserrat"/>
                <a:sym typeface="Montserrat"/>
              </a:rPr>
              <a:t>che può contenere duplicati</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Rende possibile iterare gli elementi ed accedere posizionalmente ad ognuno di essi tramite indice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List</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15" name="Google Shape;215;p16"/>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16" name="Google Shape;216;p16"/>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16</a:t>
            </a:fld>
            <a:endParaRPr sz="1000" b="0" i="0" u="none" strike="noStrike" cap="none">
              <a:solidFill>
                <a:srgbClr val="AB8C7F"/>
              </a:solidFill>
              <a:latin typeface="Open Sans Light"/>
              <a:ea typeface="Open Sans Light"/>
              <a:cs typeface="Open Sans Light"/>
              <a:sym typeface="Open Sans Light"/>
            </a:endParaRPr>
          </a:p>
        </p:txBody>
      </p:sp>
      <p:pic>
        <p:nvPicPr>
          <p:cNvPr id="217" name="Google Shape;217;p16"/>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18" name="Google Shape;218;p16"/>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19" name="Google Shape;219;p16"/>
          <p:cNvSpPr txBox="1"/>
          <p:nvPr/>
        </p:nvSpPr>
        <p:spPr>
          <a:xfrm>
            <a:off x="713223" y="1879252"/>
            <a:ext cx="7725477" cy="2031325"/>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Java mette a disposizione 2 implementazioni polivalenti dell’interfaccia List:</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ArrayList</a:t>
            </a:r>
            <a:r>
              <a:rPr lang="it-IT" sz="1400" b="0" i="0" u="none" strike="noStrike" cap="none">
                <a:solidFill>
                  <a:srgbClr val="000000"/>
                </a:solidFill>
                <a:latin typeface="Montserrat"/>
                <a:ea typeface="Montserrat"/>
                <a:cs typeface="Montserrat"/>
                <a:sym typeface="Montserrat"/>
              </a:rPr>
              <a:t>: memorizza gli elementi in una lista ridimensionabile (la cui grandezza viene gestita in automatico). Utilizza un array internamente per memorizzare gli elementi. In generale, offre le performance migliori (O(1) nella ricerca), tranne nei casi di inserimento (può richiedere l’aumento di grandezza dell’array) e rimozione (va cercato l’elemento)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List</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25" name="Google Shape;225;p17"/>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6" name="Google Shape;226;p17"/>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17</a:t>
            </a:fld>
            <a:endParaRPr sz="1000" b="0" i="0" u="none" strike="noStrike" cap="none">
              <a:solidFill>
                <a:srgbClr val="AB8C7F"/>
              </a:solidFill>
              <a:latin typeface="Open Sans Light"/>
              <a:ea typeface="Open Sans Light"/>
              <a:cs typeface="Open Sans Light"/>
              <a:sym typeface="Open Sans Light"/>
            </a:endParaRPr>
          </a:p>
        </p:txBody>
      </p:sp>
      <p:pic>
        <p:nvPicPr>
          <p:cNvPr id="227" name="Google Shape;227;p17"/>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28" name="Google Shape;228;p17"/>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29" name="Google Shape;229;p17"/>
          <p:cNvSpPr txBox="1"/>
          <p:nvPr/>
        </p:nvSpPr>
        <p:spPr>
          <a:xfrm>
            <a:off x="713223" y="1297361"/>
            <a:ext cx="7725477" cy="1600438"/>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Java mette a disposizione 2 implementazioni polivalenti dell’interfaccia List:</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LinkedList</a:t>
            </a:r>
            <a:r>
              <a:rPr lang="it-IT" sz="1400" b="0" i="0" u="none" strike="noStrike" cap="none">
                <a:solidFill>
                  <a:srgbClr val="000000"/>
                </a:solidFill>
                <a:latin typeface="Montserrat"/>
                <a:ea typeface="Montserrat"/>
                <a:cs typeface="Montserrat"/>
                <a:sym typeface="Montserrat"/>
              </a:rPr>
              <a:t>: memorizza gli elementi in una doppia lista collegata. È più lenta dell’ArrayList nel caso della ricerca di un oggetto nella lista (O(n)), ma è molto veloce nei casi di aggiunta o rimozione (O(1)). Mantiene l’ordine in base all’inserimento.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230" name="Google Shape;230;p17" descr="A Closer Look Into Linked List Data Structure - DZone Big Data"/>
          <p:cNvPicPr preferRelativeResize="0"/>
          <p:nvPr/>
        </p:nvPicPr>
        <p:blipFill rotWithShape="1">
          <a:blip r:embed="rId5">
            <a:alphaModFix/>
          </a:blip>
          <a:srcRect/>
          <a:stretch/>
        </p:blipFill>
        <p:spPr>
          <a:xfrm>
            <a:off x="3026121" y="2897799"/>
            <a:ext cx="3091757" cy="19015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List – alcuni metodi fondamentali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36" name="Google Shape;236;p18"/>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7" name="Google Shape;237;p18"/>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18</a:t>
            </a:fld>
            <a:endParaRPr sz="1000" b="0" i="0" u="none" strike="noStrike" cap="none">
              <a:solidFill>
                <a:srgbClr val="AB8C7F"/>
              </a:solidFill>
              <a:latin typeface="Open Sans Light"/>
              <a:ea typeface="Open Sans Light"/>
              <a:cs typeface="Open Sans Light"/>
              <a:sym typeface="Open Sans Light"/>
            </a:endParaRPr>
          </a:p>
        </p:txBody>
      </p:sp>
      <p:pic>
        <p:nvPicPr>
          <p:cNvPr id="238" name="Google Shape;238;p18"/>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39" name="Google Shape;239;p18"/>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40" name="Google Shape;240;p18"/>
          <p:cNvSpPr txBox="1"/>
          <p:nvPr/>
        </p:nvSpPr>
        <p:spPr>
          <a:xfrm>
            <a:off x="709261" y="1399671"/>
            <a:ext cx="7725477" cy="3108543"/>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L’interfaccia List ci offre dei metodi molto utili: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indexOf(t)</a:t>
            </a:r>
            <a:r>
              <a:rPr lang="it-IT" sz="1400" b="0" i="0" u="none" strike="noStrike" cap="none">
                <a:solidFill>
                  <a:srgbClr val="000000"/>
                </a:solidFill>
                <a:latin typeface="Montserrat"/>
                <a:ea typeface="Montserrat"/>
                <a:cs typeface="Montserrat"/>
                <a:sym typeface="Montserrat"/>
              </a:rPr>
              <a:t>: ritorna l’indice dell’elemento cercato all’interno della lista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add(t)</a:t>
            </a:r>
            <a:r>
              <a:rPr lang="it-IT" sz="1400" b="0" i="0" u="none" strike="noStrike" cap="none">
                <a:solidFill>
                  <a:srgbClr val="000000"/>
                </a:solidFill>
                <a:latin typeface="Montserrat"/>
                <a:ea typeface="Montserrat"/>
                <a:cs typeface="Montserrat"/>
                <a:sym typeface="Montserrat"/>
              </a:rPr>
              <a:t>: aggiunge un elemento t alla lista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remove(t)</a:t>
            </a:r>
            <a:r>
              <a:rPr lang="it-IT" sz="1400" b="0" i="0" u="none" strike="noStrike" cap="none">
                <a:solidFill>
                  <a:srgbClr val="000000"/>
                </a:solidFill>
                <a:latin typeface="Montserrat"/>
                <a:ea typeface="Montserrat"/>
                <a:cs typeface="Montserrat"/>
                <a:sym typeface="Montserrat"/>
              </a:rPr>
              <a:t>: rimuove un elemento t dalla lista, se presente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get(i)</a:t>
            </a:r>
            <a:r>
              <a:rPr lang="it-IT" sz="1400" b="0" i="0" u="none" strike="noStrike" cap="none">
                <a:solidFill>
                  <a:srgbClr val="000000"/>
                </a:solidFill>
                <a:latin typeface="Montserrat"/>
                <a:ea typeface="Montserrat"/>
                <a:cs typeface="Montserrat"/>
                <a:sym typeface="Montserrat"/>
              </a:rPr>
              <a:t>: dato un indice i, ritorna l’oggetto corrispondente nella lista, se presente</a:t>
            </a: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sort() </a:t>
            </a:r>
            <a:r>
              <a:rPr lang="it-IT" sz="1400" b="0" i="0" u="none" strike="noStrike" cap="none">
                <a:solidFill>
                  <a:srgbClr val="000000"/>
                </a:solidFill>
                <a:latin typeface="Montserrat"/>
                <a:ea typeface="Montserrat"/>
                <a:cs typeface="Montserrat"/>
                <a:sym typeface="Montserrat"/>
              </a:rPr>
              <a:t>: ordina la lista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sublist(begin, end)</a:t>
            </a:r>
            <a:r>
              <a:rPr lang="it-IT" sz="1400" b="0" i="0" u="none" strike="noStrike" cap="none">
                <a:solidFill>
                  <a:srgbClr val="000000"/>
                </a:solidFill>
                <a:latin typeface="Montserrat"/>
                <a:ea typeface="Montserrat"/>
                <a:cs typeface="Montserrat"/>
                <a:sym typeface="Montserrat"/>
              </a:rPr>
              <a:t>: dati due indici di inizio e fine, ritorna una parte della lista </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9"/>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Set</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46" name="Google Shape;246;p19"/>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7" name="Google Shape;247;p19"/>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19</a:t>
            </a:fld>
            <a:endParaRPr sz="1000" b="0" i="0" u="none" strike="noStrike" cap="none">
              <a:solidFill>
                <a:srgbClr val="AB8C7F"/>
              </a:solidFill>
              <a:latin typeface="Open Sans Light"/>
              <a:ea typeface="Open Sans Light"/>
              <a:cs typeface="Open Sans Light"/>
              <a:sym typeface="Open Sans Light"/>
            </a:endParaRPr>
          </a:p>
        </p:txBody>
      </p:sp>
      <p:pic>
        <p:nvPicPr>
          <p:cNvPr id="248" name="Google Shape;248;p19"/>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49" name="Google Shape;249;p19"/>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50" name="Google Shape;250;p19"/>
          <p:cNvSpPr txBox="1"/>
          <p:nvPr/>
        </p:nvSpPr>
        <p:spPr>
          <a:xfrm>
            <a:off x="713223" y="1879252"/>
            <a:ext cx="7725477" cy="1815882"/>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Modella il concetto astratto di </a:t>
            </a:r>
            <a:r>
              <a:rPr lang="it-IT" sz="1400" b="1" i="0" u="none" strike="noStrike" cap="none">
                <a:solidFill>
                  <a:srgbClr val="000000"/>
                </a:solidFill>
                <a:latin typeface="Montserrat"/>
                <a:ea typeface="Montserrat"/>
                <a:cs typeface="Montserrat"/>
                <a:sym typeface="Montserrat"/>
              </a:rPr>
              <a:t>insieme matematico</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Rappresenta una collection </a:t>
            </a:r>
            <a:r>
              <a:rPr lang="it-IT" sz="1400" b="1" i="0" u="none" strike="noStrike" cap="none">
                <a:solidFill>
                  <a:srgbClr val="000000"/>
                </a:solidFill>
                <a:latin typeface="Montserrat"/>
                <a:ea typeface="Montserrat"/>
                <a:cs typeface="Montserrat"/>
                <a:sym typeface="Montserrat"/>
              </a:rPr>
              <a:t>che non può contenere duplicati</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Quando la utilizzate, prestate particolare attenzione alle implementazioni di equals e hashCode che fornite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Due istanze di tipo Set sono uguali se contengono gli stessi elementi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Menù del giorno</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1" name="Google Shape;61;p2"/>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2" name="Google Shape;62;p2"/>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a:t>
            </a:fld>
            <a:endParaRPr sz="1000" b="0" i="0" u="none" strike="noStrike" cap="none">
              <a:solidFill>
                <a:srgbClr val="AB8C7F"/>
              </a:solidFill>
              <a:latin typeface="Open Sans Light"/>
              <a:ea typeface="Open Sans Light"/>
              <a:cs typeface="Open Sans Light"/>
              <a:sym typeface="Open Sans Light"/>
            </a:endParaRPr>
          </a:p>
        </p:txBody>
      </p:sp>
      <p:sp>
        <p:nvSpPr>
          <p:cNvPr id="63" name="Google Shape;63;p2"/>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64" name="Google Shape;64;p2"/>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5" name="Google Shape;65;p2"/>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66" name="Google Shape;66;p2"/>
          <p:cNvSpPr txBox="1"/>
          <p:nvPr/>
        </p:nvSpPr>
        <p:spPr>
          <a:xfrm>
            <a:off x="608285" y="1298944"/>
            <a:ext cx="3871573" cy="31085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rgbClr val="40B9E6"/>
                </a:solidFill>
                <a:latin typeface="Montserrat"/>
                <a:ea typeface="Montserrat"/>
                <a:cs typeface="Montserrat"/>
                <a:sym typeface="Montserrat"/>
              </a:rPr>
              <a:t>Introduzione alle Collections</a:t>
            </a:r>
            <a:endParaRPr sz="1400" b="0" i="0" u="none" strike="noStrike" cap="none">
              <a:solidFill>
                <a:srgbClr val="40B9E6"/>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400" b="0" i="0" u="none" strike="noStrike" cap="none">
              <a:solidFill>
                <a:srgbClr val="40B9E6"/>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Java Collections Framework</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Collection</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List, ArrayList, LinkedList</a:t>
            </a: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Set, HashSet, TreeSet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Lavorare con gli elementi</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Iterare gli elementi</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67" name="Google Shape;67;p2"/>
          <p:cNvSpPr txBox="1"/>
          <p:nvPr/>
        </p:nvSpPr>
        <p:spPr>
          <a:xfrm>
            <a:off x="5445390" y="1298943"/>
            <a:ext cx="2993310"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rgbClr val="40B9E6"/>
                </a:solidFill>
                <a:latin typeface="Montserrat"/>
                <a:ea typeface="Montserrat"/>
                <a:cs typeface="Montserrat"/>
                <a:sym typeface="Montserrat"/>
              </a:rPr>
              <a:t>Mappe in Java</a:t>
            </a:r>
            <a:endParaRPr/>
          </a:p>
          <a:p>
            <a:pPr marL="0" marR="0" lvl="0"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Il concetto di mappa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Map, HashMap, TreeMap</a:t>
            </a: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68" name="Google Shape;68;p2"/>
          <p:cNvSpPr/>
          <p:nvPr/>
        </p:nvSpPr>
        <p:spPr>
          <a:xfrm>
            <a:off x="3384816" y="4567060"/>
            <a:ext cx="237436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Orario: 9-13 &amp; 14:</a:t>
            </a:r>
            <a:r>
              <a:rPr lang="it-IT">
                <a:latin typeface="Montserrat"/>
                <a:ea typeface="Montserrat"/>
                <a:cs typeface="Montserrat"/>
                <a:sym typeface="Montserrat"/>
              </a:rPr>
              <a:t>0</a:t>
            </a:r>
            <a:r>
              <a:rPr lang="it-IT" sz="1400" b="0" i="0" u="none" strike="noStrike" cap="none">
                <a:solidFill>
                  <a:srgbClr val="000000"/>
                </a:solidFill>
                <a:latin typeface="Montserrat"/>
                <a:ea typeface="Montserrat"/>
                <a:cs typeface="Montserrat"/>
                <a:sym typeface="Montserrat"/>
              </a:rPr>
              <a:t>0-16:</a:t>
            </a:r>
            <a:r>
              <a:rPr lang="it-IT">
                <a:latin typeface="Montserrat"/>
                <a:ea typeface="Montserrat"/>
                <a:cs typeface="Montserrat"/>
                <a:sym typeface="Montserrat"/>
              </a:rPr>
              <a:t>0</a:t>
            </a:r>
            <a:r>
              <a:rPr lang="it-IT" sz="1400" b="0" i="0" u="none" strike="noStrike" cap="none">
                <a:solidFill>
                  <a:srgbClr val="000000"/>
                </a:solidFill>
                <a:latin typeface="Montserrat"/>
                <a:ea typeface="Montserrat"/>
                <a:cs typeface="Montserrat"/>
                <a:sym typeface="Montserrat"/>
              </a:rPr>
              <a:t>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Set</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56" name="Google Shape;256;p20"/>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7" name="Google Shape;257;p20"/>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20</a:t>
            </a:fld>
            <a:endParaRPr sz="1000" b="0" i="0" u="none" strike="noStrike" cap="none">
              <a:solidFill>
                <a:srgbClr val="AB8C7F"/>
              </a:solidFill>
              <a:latin typeface="Open Sans Light"/>
              <a:ea typeface="Open Sans Light"/>
              <a:cs typeface="Open Sans Light"/>
              <a:sym typeface="Open Sans Light"/>
            </a:endParaRPr>
          </a:p>
        </p:txBody>
      </p:sp>
      <p:pic>
        <p:nvPicPr>
          <p:cNvPr id="258" name="Google Shape;258;p20"/>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59" name="Google Shape;259;p20"/>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60" name="Google Shape;260;p20"/>
          <p:cNvSpPr txBox="1"/>
          <p:nvPr/>
        </p:nvSpPr>
        <p:spPr>
          <a:xfrm>
            <a:off x="713223" y="1879252"/>
            <a:ext cx="7725477" cy="2677656"/>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Java mette a disposizione 3 implementazioni polivalenti dell’interfaccia Set:</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HashSet</a:t>
            </a:r>
            <a:r>
              <a:rPr lang="it-IT" sz="1400" b="0" i="0" u="none" strike="noStrike" cap="none">
                <a:solidFill>
                  <a:srgbClr val="000000"/>
                </a:solidFill>
                <a:latin typeface="Montserrat"/>
                <a:ea typeface="Montserrat"/>
                <a:cs typeface="Montserrat"/>
                <a:sym typeface="Montserrat"/>
              </a:rPr>
              <a:t>: memorizza gli elementi in una tabella hash e, perciò, è la </a:t>
            </a:r>
            <a:r>
              <a:rPr lang="it-IT" sz="1400" b="0" i="0" u="sng" strike="noStrike" cap="none">
                <a:solidFill>
                  <a:srgbClr val="000000"/>
                </a:solidFill>
                <a:latin typeface="Montserrat"/>
                <a:ea typeface="Montserrat"/>
                <a:cs typeface="Montserrat"/>
                <a:sym typeface="Montserrat"/>
              </a:rPr>
              <a:t>migliore</a:t>
            </a:r>
            <a:r>
              <a:rPr lang="it-IT" sz="1400" b="0" i="0" u="none" strike="noStrike" cap="none">
                <a:solidFill>
                  <a:srgbClr val="000000"/>
                </a:solidFill>
                <a:latin typeface="Montserrat"/>
                <a:ea typeface="Montserrat"/>
                <a:cs typeface="Montserrat"/>
                <a:sym typeface="Montserrat"/>
              </a:rPr>
              <a:t> in termini di performance. Tuttavia, </a:t>
            </a:r>
            <a:r>
              <a:rPr lang="it-IT" sz="1400" b="0" i="0" u="sng" strike="noStrike" cap="none">
                <a:solidFill>
                  <a:srgbClr val="000000"/>
                </a:solidFill>
                <a:latin typeface="Montserrat"/>
                <a:ea typeface="Montserrat"/>
                <a:cs typeface="Montserrat"/>
                <a:sym typeface="Montserrat"/>
              </a:rPr>
              <a:t>non garantisce l’ordinamento</a:t>
            </a:r>
            <a:r>
              <a:rPr lang="it-IT" sz="1400" b="0" i="0" u="none" strike="noStrike" cap="none">
                <a:solidFill>
                  <a:srgbClr val="000000"/>
                </a:solidFill>
                <a:latin typeface="Montserrat"/>
                <a:ea typeface="Montserrat"/>
                <a:cs typeface="Montserrat"/>
                <a:sym typeface="Montserrat"/>
              </a:rPr>
              <a:t> per quanto riguarda l’iterazione (ossia non è garantito che l’ordine degli elementi rimanga costante nel tempo)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TreeSet</a:t>
            </a:r>
            <a:r>
              <a:rPr lang="it-IT" sz="1400" b="0" i="0" u="none" strike="noStrike" cap="none">
                <a:solidFill>
                  <a:srgbClr val="000000"/>
                </a:solidFill>
                <a:latin typeface="Montserrat"/>
                <a:ea typeface="Montserrat"/>
                <a:cs typeface="Montserrat"/>
                <a:sym typeface="Montserrat"/>
              </a:rPr>
              <a:t>: memorizza e ordina gli elementi in base ai loro valori. È sostanzialmente più lento dell’HashSet, ma mantiene l’ordinamento (se l’implementazione dei metodi compareTo o compare, a seconda del caso, sono coerentemente implementati)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Set</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66" name="Google Shape;266;p21"/>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7" name="Google Shape;267;p21"/>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21</a:t>
            </a:fld>
            <a:endParaRPr sz="1000" b="0" i="0" u="none" strike="noStrike" cap="none">
              <a:solidFill>
                <a:srgbClr val="AB8C7F"/>
              </a:solidFill>
              <a:latin typeface="Open Sans Light"/>
              <a:ea typeface="Open Sans Light"/>
              <a:cs typeface="Open Sans Light"/>
              <a:sym typeface="Open Sans Light"/>
            </a:endParaRPr>
          </a:p>
        </p:txBody>
      </p:sp>
      <p:pic>
        <p:nvPicPr>
          <p:cNvPr id="268" name="Google Shape;268;p21"/>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69" name="Google Shape;269;p21"/>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70" name="Google Shape;270;p21"/>
          <p:cNvSpPr txBox="1"/>
          <p:nvPr/>
        </p:nvSpPr>
        <p:spPr>
          <a:xfrm>
            <a:off x="713223" y="1879252"/>
            <a:ext cx="7725477" cy="1815882"/>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Java mette a disposizione 3 implementazioni polivalenti dell’interfaccia Set:</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LinkedHashSet</a:t>
            </a:r>
            <a:r>
              <a:rPr lang="it-IT" sz="1400" b="0" i="0" u="none" strike="noStrike" cap="none">
                <a:solidFill>
                  <a:srgbClr val="000000"/>
                </a:solidFill>
                <a:latin typeface="Montserrat"/>
                <a:ea typeface="Montserrat"/>
                <a:cs typeface="Montserrat"/>
                <a:sym typeface="Montserrat"/>
              </a:rPr>
              <a:t>: anch’esso è implementato tramite una tabella hash e, in più, mantiene una LinkedList e mantiene l’ordinamento degli elementi in base all’ordine di inserimento (insertion-order). E’ un ottimo compromesso perché evita il disordine dell’HashSet, mantenendo un ordinamento ad un costo di poco superiore in termini di performance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Set - recap</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76" name="Google Shape;276;p22"/>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7" name="Google Shape;277;p22"/>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22</a:t>
            </a:fld>
            <a:endParaRPr sz="1000" b="0" i="0" u="none" strike="noStrike" cap="none">
              <a:solidFill>
                <a:srgbClr val="AB8C7F"/>
              </a:solidFill>
              <a:latin typeface="Open Sans Light"/>
              <a:ea typeface="Open Sans Light"/>
              <a:cs typeface="Open Sans Light"/>
              <a:sym typeface="Open Sans Light"/>
            </a:endParaRPr>
          </a:p>
        </p:txBody>
      </p:sp>
      <p:pic>
        <p:nvPicPr>
          <p:cNvPr id="278" name="Google Shape;278;p22"/>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79" name="Google Shape;279;p22"/>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80" name="Google Shape;280;p22"/>
          <p:cNvSpPr txBox="1"/>
          <p:nvPr/>
        </p:nvSpPr>
        <p:spPr>
          <a:xfrm>
            <a:off x="713223" y="1879252"/>
            <a:ext cx="7725477" cy="1384995"/>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1" i="0" u="none" strike="noStrike" cap="none">
                <a:solidFill>
                  <a:srgbClr val="000000"/>
                </a:solidFill>
                <a:latin typeface="Montserrat"/>
                <a:ea typeface="Montserrat"/>
                <a:cs typeface="Montserrat"/>
                <a:sym typeface="Montserrat"/>
              </a:rPr>
              <a:t>HashSet</a:t>
            </a:r>
            <a:r>
              <a:rPr lang="it-IT" sz="1400" b="0" i="0" u="none" strike="noStrike" cap="none">
                <a:solidFill>
                  <a:srgbClr val="000000"/>
                </a:solidFill>
                <a:latin typeface="Montserrat"/>
                <a:ea typeface="Montserrat"/>
                <a:cs typeface="Montserrat"/>
                <a:sym typeface="Montserrat"/>
              </a:rPr>
              <a:t>: classico insieme (general-purpose)</a:t>
            </a:r>
            <a:endParaRPr/>
          </a:p>
          <a:p>
            <a:pPr marL="0" marR="0" lvl="2" indent="0" algn="l" rtl="0">
              <a:lnSpc>
                <a:spcPct val="100000"/>
              </a:lnSpc>
              <a:spcBef>
                <a:spcPts val="0"/>
              </a:spcBef>
              <a:spcAft>
                <a:spcPts val="0"/>
              </a:spcAft>
              <a:buNone/>
            </a:pPr>
            <a:endParaRPr sz="1400" b="1"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r>
              <a:rPr lang="it-IT" sz="1400" b="1" i="0" u="none" strike="noStrike" cap="none">
                <a:solidFill>
                  <a:srgbClr val="000000"/>
                </a:solidFill>
                <a:latin typeface="Montserrat"/>
                <a:ea typeface="Montserrat"/>
                <a:cs typeface="Montserrat"/>
                <a:sym typeface="Montserrat"/>
              </a:rPr>
              <a:t>TreeSet</a:t>
            </a:r>
            <a:r>
              <a:rPr lang="it-IT" sz="1400" b="0" i="0" u="none" strike="noStrike" cap="none">
                <a:solidFill>
                  <a:srgbClr val="000000"/>
                </a:solidFill>
                <a:latin typeface="Montserrat"/>
                <a:ea typeface="Montserrat"/>
                <a:cs typeface="Montserrat"/>
                <a:sym typeface="Montserrat"/>
              </a:rPr>
              <a:t>: fornisce l’ordinamento (sorting)</a:t>
            </a:r>
            <a:endParaRPr/>
          </a:p>
          <a:p>
            <a:pPr marL="0" marR="0" lvl="2" indent="0" algn="l" rtl="0">
              <a:lnSpc>
                <a:spcPct val="100000"/>
              </a:lnSpc>
              <a:spcBef>
                <a:spcPts val="0"/>
              </a:spcBef>
              <a:spcAft>
                <a:spcPts val="0"/>
              </a:spcAft>
              <a:buNone/>
            </a:pPr>
            <a:endParaRPr sz="1400" b="1"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r>
              <a:rPr lang="it-IT" sz="1400" b="1" i="0" u="none" strike="noStrike" cap="none">
                <a:solidFill>
                  <a:srgbClr val="000000"/>
                </a:solidFill>
                <a:latin typeface="Montserrat"/>
                <a:ea typeface="Montserrat"/>
                <a:cs typeface="Montserrat"/>
                <a:sym typeface="Montserrat"/>
              </a:rPr>
              <a:t>LinkedHashSet</a:t>
            </a:r>
            <a:r>
              <a:rPr lang="it-IT" sz="1400" b="0" i="0" u="none" strike="noStrike" cap="none">
                <a:solidFill>
                  <a:srgbClr val="000000"/>
                </a:solidFill>
                <a:latin typeface="Montserrat"/>
                <a:ea typeface="Montserrat"/>
                <a:cs typeface="Montserrat"/>
                <a:sym typeface="Montserrat"/>
              </a:rPr>
              <a:t>: fornisce l’ordinamento in base all’inserimento (insertion order)</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3"/>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Set – alcuni metodi fondamentali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86" name="Google Shape;286;p23"/>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7" name="Google Shape;287;p23"/>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23</a:t>
            </a:fld>
            <a:endParaRPr sz="1000" b="0" i="0" u="none" strike="noStrike" cap="none">
              <a:solidFill>
                <a:srgbClr val="AB8C7F"/>
              </a:solidFill>
              <a:latin typeface="Open Sans Light"/>
              <a:ea typeface="Open Sans Light"/>
              <a:cs typeface="Open Sans Light"/>
              <a:sym typeface="Open Sans Light"/>
            </a:endParaRPr>
          </a:p>
        </p:txBody>
      </p:sp>
      <p:pic>
        <p:nvPicPr>
          <p:cNvPr id="288" name="Google Shape;288;p23"/>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89" name="Google Shape;289;p23"/>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290" name="Google Shape;290;p23"/>
          <p:cNvSpPr txBox="1"/>
          <p:nvPr/>
        </p:nvSpPr>
        <p:spPr>
          <a:xfrm>
            <a:off x="713223" y="1879252"/>
            <a:ext cx="7725477" cy="2246769"/>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L’interfaccia Set ci offre dei metodi molto utili: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isEmpty()</a:t>
            </a:r>
            <a:r>
              <a:rPr lang="it-IT" sz="1400" b="0" i="0" u="none" strike="noStrike" cap="none">
                <a:solidFill>
                  <a:srgbClr val="000000"/>
                </a:solidFill>
                <a:latin typeface="Montserrat"/>
                <a:ea typeface="Montserrat"/>
                <a:cs typeface="Montserrat"/>
                <a:sym typeface="Montserrat"/>
              </a:rPr>
              <a:t>: provate ad indovinare ☺</a:t>
            </a: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add(t)</a:t>
            </a:r>
            <a:r>
              <a:rPr lang="it-IT" sz="1400" b="0" i="0" u="none" strike="noStrike" cap="none">
                <a:solidFill>
                  <a:srgbClr val="000000"/>
                </a:solidFill>
                <a:latin typeface="Montserrat"/>
                <a:ea typeface="Montserrat"/>
                <a:cs typeface="Montserrat"/>
                <a:sym typeface="Montserrat"/>
              </a:rPr>
              <a:t>: aggiunge un elemento </a:t>
            </a:r>
            <a:r>
              <a:rPr lang="it-IT" sz="1400" b="0" i="1" u="none" strike="noStrike" cap="none">
                <a:solidFill>
                  <a:srgbClr val="000000"/>
                </a:solidFill>
                <a:latin typeface="Montserrat"/>
                <a:ea typeface="Montserrat"/>
                <a:cs typeface="Montserrat"/>
                <a:sym typeface="Montserrat"/>
              </a:rPr>
              <a:t>t</a:t>
            </a:r>
            <a:r>
              <a:rPr lang="it-IT" sz="1400" b="0" i="0" u="none" strike="noStrike" cap="none">
                <a:solidFill>
                  <a:srgbClr val="000000"/>
                </a:solidFill>
                <a:latin typeface="Montserrat"/>
                <a:ea typeface="Montserrat"/>
                <a:cs typeface="Montserrat"/>
                <a:sym typeface="Montserrat"/>
              </a:rPr>
              <a:t> all’insieme se non già presente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remove(t)</a:t>
            </a:r>
            <a:r>
              <a:rPr lang="it-IT" sz="1400" b="0" i="0" u="none" strike="noStrike" cap="none">
                <a:solidFill>
                  <a:srgbClr val="000000"/>
                </a:solidFill>
                <a:latin typeface="Montserrat"/>
                <a:ea typeface="Montserrat"/>
                <a:cs typeface="Montserrat"/>
                <a:sym typeface="Montserrat"/>
              </a:rPr>
              <a:t>: rimuove un elemento </a:t>
            </a:r>
            <a:r>
              <a:rPr lang="it-IT" sz="1400" b="0" i="1" u="none" strike="noStrike" cap="none">
                <a:solidFill>
                  <a:srgbClr val="000000"/>
                </a:solidFill>
                <a:latin typeface="Montserrat"/>
                <a:ea typeface="Montserrat"/>
                <a:cs typeface="Montserrat"/>
                <a:sym typeface="Montserrat"/>
              </a:rPr>
              <a:t>t</a:t>
            </a:r>
            <a:r>
              <a:rPr lang="it-IT" sz="1400" b="0" i="0" u="none" strike="noStrike" cap="none">
                <a:solidFill>
                  <a:srgbClr val="000000"/>
                </a:solidFill>
                <a:latin typeface="Montserrat"/>
                <a:ea typeface="Montserrat"/>
                <a:cs typeface="Montserrat"/>
                <a:sym typeface="Montserrat"/>
              </a:rPr>
              <a:t> dall’insieme, se presente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iterator()</a:t>
            </a:r>
            <a:r>
              <a:rPr lang="it-IT" sz="1400" b="0" i="0" u="none" strike="noStrike" cap="none">
                <a:solidFill>
                  <a:srgbClr val="000000"/>
                </a:solidFill>
                <a:latin typeface="Montserrat"/>
                <a:ea typeface="Montserrat"/>
                <a:cs typeface="Montserrat"/>
                <a:sym typeface="Montserrat"/>
              </a:rPr>
              <a:t>: ritorna un oggetto Iterator che ci permette di iterare sull’insieme</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4"/>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Set – interazione tra insiemi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296" name="Google Shape;296;p24"/>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7" name="Google Shape;297;p24"/>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24</a:t>
            </a:fld>
            <a:endParaRPr sz="1000" b="0" i="0" u="none" strike="noStrike" cap="none">
              <a:solidFill>
                <a:srgbClr val="AB8C7F"/>
              </a:solidFill>
              <a:latin typeface="Open Sans Light"/>
              <a:ea typeface="Open Sans Light"/>
              <a:cs typeface="Open Sans Light"/>
              <a:sym typeface="Open Sans Light"/>
            </a:endParaRPr>
          </a:p>
        </p:txBody>
      </p:sp>
      <p:pic>
        <p:nvPicPr>
          <p:cNvPr id="298" name="Google Shape;298;p24"/>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299" name="Google Shape;299;p24"/>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00" name="Google Shape;300;p24"/>
          <p:cNvSpPr txBox="1"/>
          <p:nvPr/>
        </p:nvSpPr>
        <p:spPr>
          <a:xfrm>
            <a:off x="709261" y="1578715"/>
            <a:ext cx="7725477" cy="2893100"/>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L’interfaccia Set ci offre anche dei metodi molto utili per confrontare due insiemi, ad esempio dati due Set s1 e s2:</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s1.containsAll(s2)</a:t>
            </a:r>
            <a:r>
              <a:rPr lang="it-IT" sz="1400" b="0" i="0" u="none" strike="noStrike" cap="none">
                <a:solidFill>
                  <a:srgbClr val="000000"/>
                </a:solidFill>
                <a:latin typeface="Montserrat"/>
                <a:ea typeface="Montserrat"/>
                <a:cs typeface="Montserrat"/>
                <a:sym typeface="Montserrat"/>
              </a:rPr>
              <a:t>: ritorna true se s2 è un subset di s1, ossia se e solo se s1 contiene ogni elemento di s2</a:t>
            </a:r>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s1.addAll(s2)</a:t>
            </a:r>
            <a:r>
              <a:rPr lang="it-IT" sz="1400" b="0" i="0" u="none" strike="noStrike" cap="none">
                <a:solidFill>
                  <a:srgbClr val="000000"/>
                </a:solidFill>
                <a:latin typeface="Montserrat"/>
                <a:ea typeface="Montserrat"/>
                <a:cs typeface="Montserrat"/>
                <a:sym typeface="Montserrat"/>
              </a:rPr>
              <a:t>: trasforma s1 nell’unione di s1 e s2</a:t>
            </a:r>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s1.retainAll(s2)</a:t>
            </a:r>
            <a:r>
              <a:rPr lang="it-IT" sz="1400" b="0" i="0" u="none" strike="noStrike" cap="none">
                <a:solidFill>
                  <a:srgbClr val="000000"/>
                </a:solidFill>
                <a:latin typeface="Montserrat"/>
                <a:ea typeface="Montserrat"/>
                <a:cs typeface="Montserrat"/>
                <a:sym typeface="Montserrat"/>
              </a:rPr>
              <a:t>: trasforma s1 nell’intersezione di s1 e s2</a:t>
            </a:r>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s1.removeAll(s2)</a:t>
            </a:r>
            <a:r>
              <a:rPr lang="it-IT" sz="1400" b="0" i="0" u="none" strike="noStrike" cap="none">
                <a:solidFill>
                  <a:srgbClr val="000000"/>
                </a:solidFill>
                <a:latin typeface="Montserrat"/>
                <a:ea typeface="Montserrat"/>
                <a:cs typeface="Montserrat"/>
                <a:sym typeface="Montserrat"/>
              </a:rPr>
              <a:t>:</a:t>
            </a:r>
            <a:r>
              <a:rPr lang="it-IT" sz="1400" b="0" i="1" u="none" strike="noStrike" cap="none">
                <a:solidFill>
                  <a:srgbClr val="000000"/>
                </a:solidFill>
                <a:latin typeface="Montserrat"/>
                <a:ea typeface="Montserrat"/>
                <a:cs typeface="Montserrat"/>
                <a:sym typeface="Montserrat"/>
              </a:rPr>
              <a:t> </a:t>
            </a:r>
            <a:r>
              <a:rPr lang="it-IT" sz="1400" b="0" i="0" u="none" strike="noStrike" cap="none">
                <a:solidFill>
                  <a:srgbClr val="000000"/>
                </a:solidFill>
                <a:latin typeface="Montserrat"/>
                <a:ea typeface="Montserrat"/>
                <a:cs typeface="Montserrat"/>
                <a:sym typeface="Montserrat"/>
              </a:rPr>
              <a:t>trasforma s1 nella differenza (asimmetrica) tra s1 e s2, ossia l’insieme di tutti gli elementi che sono in s1 ma non in s2.</a:t>
            </a:r>
            <a:br>
              <a:rPr lang="it-IT" sz="1400" b="0" i="1" u="none" strike="noStrike" cap="none">
                <a:solidFill>
                  <a:srgbClr val="000000"/>
                </a:solidFill>
                <a:latin typeface="Montserrat"/>
                <a:ea typeface="Montserrat"/>
                <a:cs typeface="Montserrat"/>
                <a:sym typeface="Montserrat"/>
              </a:rPr>
            </a:b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Queue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06" name="Google Shape;306;p25"/>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07" name="Google Shape;307;p25"/>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25</a:t>
            </a:fld>
            <a:endParaRPr sz="1000" b="0" i="0" u="none" strike="noStrike" cap="none">
              <a:solidFill>
                <a:srgbClr val="AB8C7F"/>
              </a:solidFill>
              <a:latin typeface="Open Sans Light"/>
              <a:ea typeface="Open Sans Light"/>
              <a:cs typeface="Open Sans Light"/>
              <a:sym typeface="Open Sans Light"/>
            </a:endParaRPr>
          </a:p>
        </p:txBody>
      </p:sp>
      <p:pic>
        <p:nvPicPr>
          <p:cNvPr id="308" name="Google Shape;308;p25"/>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09" name="Google Shape;309;p25"/>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10" name="Google Shape;310;p25"/>
          <p:cNvSpPr txBox="1"/>
          <p:nvPr/>
        </p:nvSpPr>
        <p:spPr>
          <a:xfrm>
            <a:off x="713223" y="1526193"/>
            <a:ext cx="7725477" cy="2462213"/>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Modella il concetto astratto di </a:t>
            </a:r>
            <a:r>
              <a:rPr lang="it-IT" sz="1400" b="1" i="0" u="none" strike="noStrike" cap="none">
                <a:solidFill>
                  <a:srgbClr val="000000"/>
                </a:solidFill>
                <a:latin typeface="Montserrat"/>
                <a:ea typeface="Montserrat"/>
                <a:cs typeface="Montserrat"/>
                <a:sym typeface="Montserrat"/>
              </a:rPr>
              <a:t>coda</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Rappresenta una collection </a:t>
            </a:r>
            <a:r>
              <a:rPr lang="it-IT" sz="1400" b="1" i="0" u="none" strike="noStrike" cap="none">
                <a:solidFill>
                  <a:srgbClr val="000000"/>
                </a:solidFill>
                <a:latin typeface="Montserrat"/>
                <a:ea typeface="Montserrat"/>
                <a:cs typeface="Montserrat"/>
                <a:sym typeface="Montserrat"/>
              </a:rPr>
              <a:t>che può contenere duplicati </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Si utilizza quando è più importante memorizzare gli elementi che iterarli continuamente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Fornisce metodi aggiuntivi per l’inserimento e l’estrazione degli elementi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Solitamente mantiene gli elementi ordinati secondo la politica FIFO (First-In, First-Out), inserendo i nuovi elementi in coda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6"/>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Queue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16" name="Google Shape;316;p26"/>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7" name="Google Shape;317;p26"/>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26</a:t>
            </a:fld>
            <a:endParaRPr sz="1000" b="0" i="0" u="none" strike="noStrike" cap="none">
              <a:solidFill>
                <a:srgbClr val="AB8C7F"/>
              </a:solidFill>
              <a:latin typeface="Open Sans Light"/>
              <a:ea typeface="Open Sans Light"/>
              <a:cs typeface="Open Sans Light"/>
              <a:sym typeface="Open Sans Light"/>
            </a:endParaRPr>
          </a:p>
        </p:txBody>
      </p:sp>
      <p:pic>
        <p:nvPicPr>
          <p:cNvPr id="318" name="Google Shape;318;p26"/>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19" name="Google Shape;319;p26"/>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20" name="Google Shape;320;p26"/>
          <p:cNvSpPr txBox="1"/>
          <p:nvPr/>
        </p:nvSpPr>
        <p:spPr>
          <a:xfrm>
            <a:off x="713223" y="1526193"/>
            <a:ext cx="7725477" cy="307777"/>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Esempio di Queue:</a:t>
            </a:r>
            <a:endParaRPr/>
          </a:p>
        </p:txBody>
      </p:sp>
      <p:pic>
        <p:nvPicPr>
          <p:cNvPr id="321" name="Google Shape;321;p26" descr="Java Queue"/>
          <p:cNvPicPr preferRelativeResize="0"/>
          <p:nvPr/>
        </p:nvPicPr>
        <p:blipFill rotWithShape="1">
          <a:blip r:embed="rId5">
            <a:alphaModFix/>
          </a:blip>
          <a:srcRect/>
          <a:stretch/>
        </p:blipFill>
        <p:spPr>
          <a:xfrm>
            <a:off x="2146300" y="1995720"/>
            <a:ext cx="4851400" cy="167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7"/>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Queue – alcuni metodi fondamentali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27" name="Google Shape;327;p27"/>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8" name="Google Shape;328;p27"/>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27</a:t>
            </a:fld>
            <a:endParaRPr sz="1000" b="0" i="0" u="none" strike="noStrike" cap="none">
              <a:solidFill>
                <a:srgbClr val="AB8C7F"/>
              </a:solidFill>
              <a:latin typeface="Open Sans Light"/>
              <a:ea typeface="Open Sans Light"/>
              <a:cs typeface="Open Sans Light"/>
              <a:sym typeface="Open Sans Light"/>
            </a:endParaRPr>
          </a:p>
        </p:txBody>
      </p:sp>
      <p:pic>
        <p:nvPicPr>
          <p:cNvPr id="329" name="Google Shape;329;p27"/>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30" name="Google Shape;330;p27"/>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31" name="Google Shape;331;p27"/>
          <p:cNvSpPr txBox="1"/>
          <p:nvPr/>
        </p:nvSpPr>
        <p:spPr>
          <a:xfrm>
            <a:off x="713223" y="1879252"/>
            <a:ext cx="7725477" cy="1600438"/>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L’interfaccia Queue ci offre dei metodi molto utili: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peek()</a:t>
            </a:r>
            <a:r>
              <a:rPr lang="it-IT" sz="1400" b="0" i="0" u="none" strike="noStrike" cap="none">
                <a:solidFill>
                  <a:srgbClr val="000000"/>
                </a:solidFill>
                <a:latin typeface="Montserrat"/>
                <a:ea typeface="Montserrat"/>
                <a:cs typeface="Montserrat"/>
                <a:sym typeface="Montserrat"/>
              </a:rPr>
              <a:t>: ritorna l’elemento in cima alla coda, senza rimuoverlo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offer(t)</a:t>
            </a:r>
            <a:r>
              <a:rPr lang="it-IT" sz="1400" b="0" i="0" u="none" strike="noStrike" cap="none">
                <a:solidFill>
                  <a:srgbClr val="000000"/>
                </a:solidFill>
                <a:latin typeface="Montserrat"/>
                <a:ea typeface="Montserrat"/>
                <a:cs typeface="Montserrat"/>
                <a:sym typeface="Montserrat"/>
              </a:rPr>
              <a:t>: aggiunge un elemento t alla coda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poll() </a:t>
            </a:r>
            <a:r>
              <a:rPr lang="it-IT" sz="1400" b="0" i="0" u="none" strike="noStrike" cap="none">
                <a:solidFill>
                  <a:srgbClr val="000000"/>
                </a:solidFill>
                <a:latin typeface="Montserrat"/>
                <a:ea typeface="Montserrat"/>
                <a:cs typeface="Montserrat"/>
                <a:sym typeface="Montserrat"/>
              </a:rPr>
              <a:t>: ritorna e rimuove l’elemento in cima alla coda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Deque (double-ended queue)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37" name="Google Shape;337;p28"/>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38" name="Google Shape;338;p28"/>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28</a:t>
            </a:fld>
            <a:endParaRPr sz="1000" b="0" i="0" u="none" strike="noStrike" cap="none">
              <a:solidFill>
                <a:srgbClr val="AB8C7F"/>
              </a:solidFill>
              <a:latin typeface="Open Sans Light"/>
              <a:ea typeface="Open Sans Light"/>
              <a:cs typeface="Open Sans Light"/>
              <a:sym typeface="Open Sans Light"/>
            </a:endParaRPr>
          </a:p>
        </p:txBody>
      </p:sp>
      <p:pic>
        <p:nvPicPr>
          <p:cNvPr id="339" name="Google Shape;339;p28"/>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40" name="Google Shape;340;p28"/>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41" name="Google Shape;341;p28"/>
          <p:cNvSpPr txBox="1"/>
          <p:nvPr/>
        </p:nvSpPr>
        <p:spPr>
          <a:xfrm>
            <a:off x="713223" y="1398304"/>
            <a:ext cx="7725477" cy="3108543"/>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Modella il concetto astratto di </a:t>
            </a:r>
            <a:r>
              <a:rPr lang="it-IT" sz="1400" b="1" i="0" u="none" strike="noStrike" cap="none">
                <a:solidFill>
                  <a:srgbClr val="000000"/>
                </a:solidFill>
                <a:latin typeface="Montserrat"/>
                <a:ea typeface="Montserrat"/>
                <a:cs typeface="Montserrat"/>
                <a:sym typeface="Montserrat"/>
              </a:rPr>
              <a:t>coda</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Rappresenta una collection </a:t>
            </a:r>
            <a:r>
              <a:rPr lang="it-IT" sz="1400" b="1" i="0" u="none" strike="noStrike" cap="none">
                <a:solidFill>
                  <a:srgbClr val="000000"/>
                </a:solidFill>
                <a:latin typeface="Montserrat"/>
                <a:ea typeface="Montserrat"/>
                <a:cs typeface="Montserrat"/>
                <a:sym typeface="Montserrat"/>
              </a:rPr>
              <a:t>che può contenere duplicati </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Si utilizza quando è più importante memorizzare gli elementi che iterarli continuamente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Fornisce metodi aggiuntivi per l’inserimento e l’estrazione degli elementi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Può essere usata sia secondo la politica FIFO (First-In-First-Out) che LIFO (Last-In, First-Out)</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Ogni elemento può essere inserito, recuperato o rimosso </a:t>
            </a:r>
            <a:r>
              <a:rPr lang="it-IT" sz="1400" b="0" i="0" u="sng" strike="noStrike" cap="none">
                <a:solidFill>
                  <a:srgbClr val="000000"/>
                </a:solidFill>
                <a:latin typeface="Montserrat"/>
                <a:ea typeface="Montserrat"/>
                <a:cs typeface="Montserrat"/>
                <a:sym typeface="Montserrat"/>
              </a:rPr>
              <a:t>da entrambi i lati</a:t>
            </a:r>
            <a:r>
              <a:rPr lang="it-IT" sz="1400" b="0" i="0" u="none" strike="noStrike" cap="none">
                <a:solidFill>
                  <a:srgbClr val="000000"/>
                </a:solidFill>
                <a:latin typeface="Montserrat"/>
                <a:ea typeface="Montserrat"/>
                <a:cs typeface="Montserrat"/>
                <a:sym typeface="Montserrat"/>
              </a:rPr>
              <a:t> della coda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9"/>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Deque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47" name="Google Shape;347;p29"/>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8" name="Google Shape;348;p29"/>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29</a:t>
            </a:fld>
            <a:endParaRPr sz="1000" b="0" i="0" u="none" strike="noStrike" cap="none">
              <a:solidFill>
                <a:srgbClr val="AB8C7F"/>
              </a:solidFill>
              <a:latin typeface="Open Sans Light"/>
              <a:ea typeface="Open Sans Light"/>
              <a:cs typeface="Open Sans Light"/>
              <a:sym typeface="Open Sans Light"/>
            </a:endParaRPr>
          </a:p>
        </p:txBody>
      </p:sp>
      <p:pic>
        <p:nvPicPr>
          <p:cNvPr id="349" name="Google Shape;349;p29"/>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50" name="Google Shape;350;p29"/>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51" name="Google Shape;351;p29"/>
          <p:cNvSpPr txBox="1"/>
          <p:nvPr/>
        </p:nvSpPr>
        <p:spPr>
          <a:xfrm>
            <a:off x="713223" y="1526193"/>
            <a:ext cx="7725477" cy="307777"/>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Esempio di Deque:</a:t>
            </a:r>
            <a:endParaRPr/>
          </a:p>
        </p:txBody>
      </p:sp>
      <p:pic>
        <p:nvPicPr>
          <p:cNvPr id="352" name="Google Shape;352;p29" descr="Deque in Java - Tutorial And Example"/>
          <p:cNvPicPr preferRelativeResize="0"/>
          <p:nvPr/>
        </p:nvPicPr>
        <p:blipFill rotWithShape="1">
          <a:blip r:embed="rId5">
            <a:alphaModFix/>
          </a:blip>
          <a:srcRect/>
          <a:stretch/>
        </p:blipFill>
        <p:spPr>
          <a:xfrm>
            <a:off x="2677568" y="2172872"/>
            <a:ext cx="3788863" cy="22733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p:nvPr/>
        </p:nvSpPr>
        <p:spPr>
          <a:xfrm>
            <a:off x="4572275" y="150"/>
            <a:ext cx="4571700" cy="51435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15000"/>
              </a:lnSpc>
              <a:spcBef>
                <a:spcPts val="0"/>
              </a:spcBef>
              <a:spcAft>
                <a:spcPts val="0"/>
              </a:spcAft>
              <a:buClr>
                <a:schemeClr val="dk1"/>
              </a:buClr>
              <a:buSzPts val="1100"/>
              <a:buFont typeface="Arial"/>
              <a:buNone/>
            </a:pPr>
            <a:endParaRPr sz="1000" b="0" i="0" u="none" strike="noStrike" cap="none">
              <a:solidFill>
                <a:srgbClr val="454545"/>
              </a:solidFill>
              <a:latin typeface="Open Sans Light"/>
              <a:ea typeface="Open Sans Light"/>
              <a:cs typeface="Open Sans Light"/>
              <a:sym typeface="Open Sans Light"/>
            </a:endParaRPr>
          </a:p>
        </p:txBody>
      </p:sp>
      <p:sp>
        <p:nvSpPr>
          <p:cNvPr id="74" name="Google Shape;74;p3"/>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5" name="Google Shape;75;p3"/>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FFFFFF"/>
                </a:solidFill>
                <a:latin typeface="Open Sans Light"/>
                <a:ea typeface="Open Sans Light"/>
                <a:cs typeface="Open Sans Light"/>
                <a:sym typeface="Open Sans Light"/>
              </a:rPr>
              <a:t>3</a:t>
            </a:fld>
            <a:endParaRPr sz="1000" b="0" i="0" u="none" strike="noStrike" cap="none">
              <a:solidFill>
                <a:srgbClr val="FFFFFF"/>
              </a:solidFill>
              <a:latin typeface="Open Sans Light"/>
              <a:ea typeface="Open Sans Light"/>
              <a:cs typeface="Open Sans Light"/>
              <a:sym typeface="Open Sans Light"/>
            </a:endParaRPr>
          </a:p>
        </p:txBody>
      </p:sp>
      <p:sp>
        <p:nvSpPr>
          <p:cNvPr id="76" name="Google Shape;76;p3"/>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77" name="Google Shape;77;p3"/>
          <p:cNvSpPr txBox="1"/>
          <p:nvPr/>
        </p:nvSpPr>
        <p:spPr>
          <a:xfrm>
            <a:off x="5183110" y="1424229"/>
            <a:ext cx="3608315" cy="958212"/>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0"/>
              </a:spcBef>
              <a:spcAft>
                <a:spcPts val="0"/>
              </a:spcAft>
              <a:buNone/>
            </a:pPr>
            <a:r>
              <a:rPr lang="it-IT" sz="4400" b="0" i="0" u="none" strike="noStrike" cap="none">
                <a:solidFill>
                  <a:schemeClr val="lt1"/>
                </a:solidFill>
                <a:latin typeface="Open Sans Light"/>
                <a:ea typeface="Open Sans Light"/>
                <a:cs typeface="Open Sans Light"/>
                <a:sym typeface="Open Sans Light"/>
              </a:rPr>
              <a:t>Introduzione alle Collections</a:t>
            </a:r>
            <a:endParaRPr sz="4400" b="0" i="0" u="none" strike="noStrike" cap="none">
              <a:solidFill>
                <a:schemeClr val="lt1"/>
              </a:solidFill>
              <a:latin typeface="Open Sans Light"/>
              <a:ea typeface="Open Sans Light"/>
              <a:cs typeface="Open Sans Light"/>
              <a:sym typeface="Open Sans Light"/>
            </a:endParaRPr>
          </a:p>
        </p:txBody>
      </p:sp>
      <p:pic>
        <p:nvPicPr>
          <p:cNvPr id="78" name="Google Shape;78;p3"/>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79" name="Google Shape;79;p3"/>
          <p:cNvPicPr preferRelativeResize="0"/>
          <p:nvPr/>
        </p:nvPicPr>
        <p:blipFill rotWithShape="1">
          <a:blip r:embed="rId4">
            <a:alphaModFix/>
          </a:blip>
          <a:srcRect/>
          <a:stretch/>
        </p:blipFill>
        <p:spPr>
          <a:xfrm>
            <a:off x="551824" y="4702625"/>
            <a:ext cx="322799" cy="344690"/>
          </a:xfrm>
          <a:prstGeom prst="rect">
            <a:avLst/>
          </a:prstGeom>
          <a:noFill/>
          <a:ln>
            <a:noFill/>
          </a:ln>
        </p:spPr>
      </p:pic>
      <p:pic>
        <p:nvPicPr>
          <p:cNvPr id="80" name="Google Shape;80;p3" descr="FZAY 3D Drawing Cartoon Bag Comic Bag Backpack: Amazon.ca: Luggage &amp; Bags"/>
          <p:cNvPicPr preferRelativeResize="0"/>
          <p:nvPr/>
        </p:nvPicPr>
        <p:blipFill rotWithShape="1">
          <a:blip r:embed="rId5">
            <a:alphaModFix/>
          </a:blip>
          <a:srcRect/>
          <a:stretch/>
        </p:blipFill>
        <p:spPr>
          <a:xfrm>
            <a:off x="1113986" y="1528400"/>
            <a:ext cx="1609463" cy="20866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0"/>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Deque – alcuni metodi fondamentali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58" name="Google Shape;358;p30"/>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9" name="Google Shape;359;p30"/>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30</a:t>
            </a:fld>
            <a:endParaRPr sz="1000" b="0" i="0" u="none" strike="noStrike" cap="none">
              <a:solidFill>
                <a:srgbClr val="AB8C7F"/>
              </a:solidFill>
              <a:latin typeface="Open Sans Light"/>
              <a:ea typeface="Open Sans Light"/>
              <a:cs typeface="Open Sans Light"/>
              <a:sym typeface="Open Sans Light"/>
            </a:endParaRPr>
          </a:p>
        </p:txBody>
      </p:sp>
      <p:pic>
        <p:nvPicPr>
          <p:cNvPr id="360" name="Google Shape;360;p30"/>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61" name="Google Shape;361;p30"/>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62" name="Google Shape;362;p30"/>
          <p:cNvSpPr txBox="1"/>
          <p:nvPr/>
        </p:nvSpPr>
        <p:spPr>
          <a:xfrm>
            <a:off x="713223" y="1879252"/>
            <a:ext cx="7725477" cy="2462213"/>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L’interfaccia Deque ci offre dei metodi molto utili: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peekFirst()</a:t>
            </a:r>
            <a:r>
              <a:rPr lang="it-IT" sz="1400" b="0" i="0" u="none" strike="noStrike" cap="none">
                <a:solidFill>
                  <a:srgbClr val="000000"/>
                </a:solidFill>
                <a:latin typeface="Montserrat"/>
                <a:ea typeface="Montserrat"/>
                <a:cs typeface="Montserrat"/>
                <a:sym typeface="Montserrat"/>
              </a:rPr>
              <a:t>: ritorna l’elemento in cima alla coda, senza rimuoverlo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peekLast()</a:t>
            </a:r>
            <a:r>
              <a:rPr lang="it-IT" sz="1400" b="0" i="0" u="none" strike="noStrike" cap="none">
                <a:solidFill>
                  <a:srgbClr val="000000"/>
                </a:solidFill>
                <a:latin typeface="Montserrat"/>
                <a:ea typeface="Montserrat"/>
                <a:cs typeface="Montserrat"/>
                <a:sym typeface="Montserrat"/>
              </a:rPr>
              <a:t>: ritorna l’elemento alla fine della coda, senza rimuoverlo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offerFirst(t)</a:t>
            </a:r>
            <a:r>
              <a:rPr lang="it-IT" sz="1400" b="0" i="0" u="none" strike="noStrike" cap="none">
                <a:solidFill>
                  <a:srgbClr val="000000"/>
                </a:solidFill>
                <a:latin typeface="Montserrat"/>
                <a:ea typeface="Montserrat"/>
                <a:cs typeface="Montserrat"/>
                <a:sym typeface="Montserrat"/>
              </a:rPr>
              <a:t>: aggiunge un elemento t in cima alla coda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offerLast(t)</a:t>
            </a:r>
            <a:r>
              <a:rPr lang="it-IT" sz="1400" b="0" i="0" u="none" strike="noStrike" cap="none">
                <a:solidFill>
                  <a:srgbClr val="000000"/>
                </a:solidFill>
                <a:latin typeface="Montserrat"/>
                <a:ea typeface="Montserrat"/>
                <a:cs typeface="Montserrat"/>
                <a:sym typeface="Montserrat"/>
              </a:rPr>
              <a:t>: aggiunge un elemento t alla fine della coda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1"/>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Deque – alcuni metodi fondamentali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68" name="Google Shape;368;p31"/>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69" name="Google Shape;369;p31"/>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31</a:t>
            </a:fld>
            <a:endParaRPr sz="1000" b="0" i="0" u="none" strike="noStrike" cap="none">
              <a:solidFill>
                <a:srgbClr val="AB8C7F"/>
              </a:solidFill>
              <a:latin typeface="Open Sans Light"/>
              <a:ea typeface="Open Sans Light"/>
              <a:cs typeface="Open Sans Light"/>
              <a:sym typeface="Open Sans Light"/>
            </a:endParaRPr>
          </a:p>
        </p:txBody>
      </p:sp>
      <p:pic>
        <p:nvPicPr>
          <p:cNvPr id="370" name="Google Shape;370;p31"/>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71" name="Google Shape;371;p31"/>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72" name="Google Shape;372;p31"/>
          <p:cNvSpPr txBox="1"/>
          <p:nvPr/>
        </p:nvSpPr>
        <p:spPr>
          <a:xfrm>
            <a:off x="713223" y="1879252"/>
            <a:ext cx="7725477" cy="1384995"/>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L’interfaccia Deque ci offre dei metodi molto utili: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pollFirst()</a:t>
            </a:r>
            <a:r>
              <a:rPr lang="it-IT" sz="1400" b="0" i="0" u="none" strike="noStrike" cap="none">
                <a:solidFill>
                  <a:srgbClr val="000000"/>
                </a:solidFill>
                <a:latin typeface="Montserrat"/>
                <a:ea typeface="Montserrat"/>
                <a:cs typeface="Montserrat"/>
                <a:sym typeface="Montserrat"/>
              </a:rPr>
              <a:t>: ritorna e rimuove l’elemento in cima alla coda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1" u="none" strike="noStrike" cap="none">
                <a:solidFill>
                  <a:srgbClr val="000000"/>
                </a:solidFill>
                <a:latin typeface="Montserrat"/>
                <a:ea typeface="Montserrat"/>
                <a:cs typeface="Montserrat"/>
                <a:sym typeface="Montserrat"/>
              </a:rPr>
              <a:t>pollLast()</a:t>
            </a:r>
            <a:r>
              <a:rPr lang="it-IT" sz="1400" b="0" i="0" u="none" strike="noStrike" cap="none">
                <a:solidFill>
                  <a:srgbClr val="000000"/>
                </a:solidFill>
                <a:latin typeface="Montserrat"/>
                <a:ea typeface="Montserrat"/>
                <a:cs typeface="Montserrat"/>
                <a:sym typeface="Montserrat"/>
              </a:rPr>
              <a:t>: ritorna e rimuove l’elemento alla fine della coda</a:t>
            </a:r>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2"/>
          <p:cNvSpPr/>
          <p:nvPr/>
        </p:nvSpPr>
        <p:spPr>
          <a:xfrm>
            <a:off x="4572275" y="150"/>
            <a:ext cx="4571700" cy="51435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15000"/>
              </a:lnSpc>
              <a:spcBef>
                <a:spcPts val="0"/>
              </a:spcBef>
              <a:spcAft>
                <a:spcPts val="0"/>
              </a:spcAft>
              <a:buClr>
                <a:schemeClr val="dk1"/>
              </a:buClr>
              <a:buSzPts val="1100"/>
              <a:buFont typeface="Arial"/>
              <a:buNone/>
            </a:pPr>
            <a:endParaRPr sz="1000" b="0" i="0" u="none" strike="noStrike" cap="none">
              <a:solidFill>
                <a:srgbClr val="454545"/>
              </a:solidFill>
              <a:latin typeface="Open Sans Light"/>
              <a:ea typeface="Open Sans Light"/>
              <a:cs typeface="Open Sans Light"/>
              <a:sym typeface="Open Sans Light"/>
            </a:endParaRPr>
          </a:p>
        </p:txBody>
      </p:sp>
      <p:sp>
        <p:nvSpPr>
          <p:cNvPr id="378" name="Google Shape;378;p32"/>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79" name="Google Shape;379;p32"/>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FFFFFF"/>
                </a:solidFill>
                <a:latin typeface="Open Sans Light"/>
                <a:ea typeface="Open Sans Light"/>
                <a:cs typeface="Open Sans Light"/>
                <a:sym typeface="Open Sans Light"/>
              </a:rPr>
              <a:t>32</a:t>
            </a:fld>
            <a:endParaRPr sz="1000" b="0" i="0" u="none" strike="noStrike" cap="none">
              <a:solidFill>
                <a:srgbClr val="FFFFFF"/>
              </a:solidFill>
              <a:latin typeface="Open Sans Light"/>
              <a:ea typeface="Open Sans Light"/>
              <a:cs typeface="Open Sans Light"/>
              <a:sym typeface="Open Sans Light"/>
            </a:endParaRPr>
          </a:p>
        </p:txBody>
      </p:sp>
      <p:sp>
        <p:nvSpPr>
          <p:cNvPr id="380" name="Google Shape;380;p32"/>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81" name="Google Shape;381;p32"/>
          <p:cNvSpPr txBox="1"/>
          <p:nvPr/>
        </p:nvSpPr>
        <p:spPr>
          <a:xfrm>
            <a:off x="5183110" y="2278194"/>
            <a:ext cx="3608315" cy="958212"/>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0"/>
              </a:spcBef>
              <a:spcAft>
                <a:spcPts val="0"/>
              </a:spcAft>
              <a:buNone/>
            </a:pPr>
            <a:r>
              <a:rPr lang="it-IT" sz="4400" b="0" i="0" u="none" strike="noStrike" cap="none">
                <a:solidFill>
                  <a:schemeClr val="lt1"/>
                </a:solidFill>
                <a:latin typeface="Open Sans Light"/>
                <a:ea typeface="Open Sans Light"/>
                <a:cs typeface="Open Sans Light"/>
                <a:sym typeface="Open Sans Light"/>
              </a:rPr>
              <a:t>Mappe</a:t>
            </a:r>
            <a:endParaRPr/>
          </a:p>
        </p:txBody>
      </p:sp>
      <p:pic>
        <p:nvPicPr>
          <p:cNvPr id="382" name="Google Shape;382;p32"/>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83" name="Google Shape;383;p32"/>
          <p:cNvPicPr preferRelativeResize="0"/>
          <p:nvPr/>
        </p:nvPicPr>
        <p:blipFill rotWithShape="1">
          <a:blip r:embed="rId4">
            <a:alphaModFix/>
          </a:blip>
          <a:srcRect/>
          <a:stretch/>
        </p:blipFill>
        <p:spPr>
          <a:xfrm>
            <a:off x="551824" y="4702625"/>
            <a:ext cx="322799" cy="344690"/>
          </a:xfrm>
          <a:prstGeom prst="rect">
            <a:avLst/>
          </a:prstGeom>
          <a:noFill/>
          <a:ln>
            <a:noFill/>
          </a:ln>
        </p:spPr>
      </p:pic>
      <p:pic>
        <p:nvPicPr>
          <p:cNvPr id="384" name="Google Shape;384;p32" descr="Immagine"/>
          <p:cNvPicPr preferRelativeResize="0"/>
          <p:nvPr/>
        </p:nvPicPr>
        <p:blipFill rotWithShape="1">
          <a:blip r:embed="rId5">
            <a:alphaModFix/>
          </a:blip>
          <a:srcRect/>
          <a:stretch/>
        </p:blipFill>
        <p:spPr>
          <a:xfrm>
            <a:off x="874623" y="1709549"/>
            <a:ext cx="2381250" cy="20955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Il concetto di mappa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390" name="Google Shape;390;p33"/>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91" name="Google Shape;391;p33"/>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33</a:t>
            </a:fld>
            <a:endParaRPr sz="1000" b="0" i="0" u="none" strike="noStrike" cap="none">
              <a:solidFill>
                <a:srgbClr val="AB8C7F"/>
              </a:solidFill>
              <a:latin typeface="Open Sans Light"/>
              <a:ea typeface="Open Sans Light"/>
              <a:cs typeface="Open Sans Light"/>
              <a:sym typeface="Open Sans Light"/>
            </a:endParaRPr>
          </a:p>
        </p:txBody>
      </p:sp>
      <p:pic>
        <p:nvPicPr>
          <p:cNvPr id="392" name="Google Shape;392;p33"/>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393" name="Google Shape;393;p33"/>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394" name="Google Shape;394;p33"/>
          <p:cNvSpPr txBox="1"/>
          <p:nvPr/>
        </p:nvSpPr>
        <p:spPr>
          <a:xfrm>
            <a:off x="709261" y="1265389"/>
            <a:ext cx="7725477" cy="2677656"/>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Una </a:t>
            </a:r>
            <a:r>
              <a:rPr lang="it-IT" sz="1400" b="1" i="0" u="none" strike="noStrike" cap="none">
                <a:solidFill>
                  <a:srgbClr val="000000"/>
                </a:solidFill>
                <a:latin typeface="Montserrat"/>
                <a:ea typeface="Montserrat"/>
                <a:cs typeface="Montserrat"/>
                <a:sym typeface="Montserrat"/>
              </a:rPr>
              <a:t>mappa</a:t>
            </a:r>
            <a:r>
              <a:rPr lang="it-IT" sz="1400" b="0" i="0" u="none" strike="noStrike" cap="none">
                <a:solidFill>
                  <a:srgbClr val="000000"/>
                </a:solidFill>
                <a:latin typeface="Montserrat"/>
                <a:ea typeface="Montserrat"/>
                <a:cs typeface="Montserrat"/>
                <a:sym typeface="Montserrat"/>
              </a:rPr>
              <a:t> rappresenta il tipo astratto che definisce una struttura dati in grado di memorizzare elementi nella forma di </a:t>
            </a:r>
            <a:r>
              <a:rPr lang="it-IT" sz="1400" b="1" i="0" u="none" strike="noStrike" cap="none">
                <a:solidFill>
                  <a:srgbClr val="000000"/>
                </a:solidFill>
                <a:latin typeface="Montserrat"/>
                <a:ea typeface="Montserrat"/>
                <a:cs typeface="Montserrat"/>
                <a:sym typeface="Montserrat"/>
              </a:rPr>
              <a:t>coppie chiave-valore</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Ogni elemento all’interno di una mappa è identificato da una determinata </a:t>
            </a:r>
            <a:r>
              <a:rPr lang="it-IT" sz="1400" b="1" i="0" u="none" strike="noStrike" cap="none">
                <a:solidFill>
                  <a:srgbClr val="000000"/>
                </a:solidFill>
                <a:latin typeface="Montserrat"/>
                <a:ea typeface="Montserrat"/>
                <a:cs typeface="Montserrat"/>
                <a:sym typeface="Montserrat"/>
              </a:rPr>
              <a:t>chiave</a:t>
            </a:r>
            <a:r>
              <a:rPr lang="it-IT" sz="1400" b="0" i="0" u="none" strike="noStrike" cap="none">
                <a:solidFill>
                  <a:srgbClr val="000000"/>
                </a:solidFill>
                <a:latin typeface="Montserrat"/>
                <a:ea typeface="Montserrat"/>
                <a:cs typeface="Montserrat"/>
                <a:sym typeface="Montserrat"/>
              </a:rPr>
              <a:t>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sng" strike="noStrike" cap="none">
                <a:solidFill>
                  <a:srgbClr val="000000"/>
                </a:solidFill>
                <a:latin typeface="Montserrat"/>
                <a:ea typeface="Montserrat"/>
                <a:cs typeface="Montserrat"/>
                <a:sym typeface="Montserrat"/>
              </a:rPr>
              <a:t>Non possono esistere due chiavi uguali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La chiave consente non solo di </a:t>
            </a:r>
            <a:r>
              <a:rPr lang="it-IT" sz="1400" b="0" i="0" u="sng" strike="noStrike" cap="none">
                <a:solidFill>
                  <a:srgbClr val="000000"/>
                </a:solidFill>
                <a:latin typeface="Montserrat"/>
                <a:ea typeface="Montserrat"/>
                <a:cs typeface="Montserrat"/>
                <a:sym typeface="Montserrat"/>
              </a:rPr>
              <a:t>recuperare ed inserire</a:t>
            </a:r>
            <a:r>
              <a:rPr lang="it-IT" sz="1400" b="0" i="0" u="none" strike="noStrike" cap="none">
                <a:solidFill>
                  <a:srgbClr val="000000"/>
                </a:solidFill>
                <a:latin typeface="Montserrat"/>
                <a:ea typeface="Montserrat"/>
                <a:cs typeface="Montserrat"/>
                <a:sym typeface="Montserrat"/>
              </a:rPr>
              <a:t> un elemento in una mappa, ma anche di definire un ordinamento per le implementazioni che prevedono questa funzionalità</a:t>
            </a:r>
            <a:br>
              <a:rPr lang="it-IT" sz="1400" b="0" i="0" u="none" strike="noStrike" cap="none">
                <a:solidFill>
                  <a:srgbClr val="000000"/>
                </a:solidFill>
                <a:latin typeface="Montserrat"/>
                <a:ea typeface="Montserrat"/>
                <a:cs typeface="Montserrat"/>
                <a:sym typeface="Montserrat"/>
              </a:rPr>
            </a:b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4"/>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Un esempio di mappa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00" name="Google Shape;400;p34"/>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01" name="Google Shape;401;p34"/>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34</a:t>
            </a:fld>
            <a:endParaRPr sz="1000" b="0" i="0" u="none" strike="noStrike" cap="none">
              <a:solidFill>
                <a:srgbClr val="AB8C7F"/>
              </a:solidFill>
              <a:latin typeface="Open Sans Light"/>
              <a:ea typeface="Open Sans Light"/>
              <a:cs typeface="Open Sans Light"/>
              <a:sym typeface="Open Sans Light"/>
            </a:endParaRPr>
          </a:p>
        </p:txBody>
      </p:sp>
      <p:pic>
        <p:nvPicPr>
          <p:cNvPr id="402" name="Google Shape;402;p34"/>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03" name="Google Shape;403;p34"/>
          <p:cNvPicPr preferRelativeResize="0"/>
          <p:nvPr/>
        </p:nvPicPr>
        <p:blipFill rotWithShape="1">
          <a:blip r:embed="rId4">
            <a:alphaModFix/>
          </a:blip>
          <a:srcRect/>
          <a:stretch/>
        </p:blipFill>
        <p:spPr>
          <a:xfrm>
            <a:off x="551824" y="4702625"/>
            <a:ext cx="322799" cy="344690"/>
          </a:xfrm>
          <a:prstGeom prst="rect">
            <a:avLst/>
          </a:prstGeom>
          <a:noFill/>
          <a:ln>
            <a:noFill/>
          </a:ln>
        </p:spPr>
      </p:pic>
      <p:pic>
        <p:nvPicPr>
          <p:cNvPr id="404" name="Google Shape;404;p34" descr="Immagine"/>
          <p:cNvPicPr preferRelativeResize="0"/>
          <p:nvPr/>
        </p:nvPicPr>
        <p:blipFill rotWithShape="1">
          <a:blip r:embed="rId5">
            <a:alphaModFix/>
          </a:blip>
          <a:srcRect/>
          <a:stretch/>
        </p:blipFill>
        <p:spPr>
          <a:xfrm>
            <a:off x="2921850" y="1602614"/>
            <a:ext cx="3300299" cy="19382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5"/>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Map</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10" name="Google Shape;410;p35"/>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11" name="Google Shape;411;p35"/>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35</a:t>
            </a:fld>
            <a:endParaRPr sz="1000" b="0" i="0" u="none" strike="noStrike" cap="none">
              <a:solidFill>
                <a:srgbClr val="AB8C7F"/>
              </a:solidFill>
              <a:latin typeface="Open Sans Light"/>
              <a:ea typeface="Open Sans Light"/>
              <a:cs typeface="Open Sans Light"/>
              <a:sym typeface="Open Sans Light"/>
            </a:endParaRPr>
          </a:p>
        </p:txBody>
      </p:sp>
      <p:pic>
        <p:nvPicPr>
          <p:cNvPr id="412" name="Google Shape;412;p35"/>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13" name="Google Shape;413;p35"/>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14" name="Google Shape;414;p35"/>
          <p:cNvSpPr txBox="1"/>
          <p:nvPr/>
        </p:nvSpPr>
        <p:spPr>
          <a:xfrm>
            <a:off x="709261" y="987585"/>
            <a:ext cx="7725477" cy="3108543"/>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Modella il concetto astratto di </a:t>
            </a:r>
            <a:r>
              <a:rPr lang="it-IT" sz="1400" b="1" i="0" u="none" strike="noStrike" cap="none">
                <a:solidFill>
                  <a:srgbClr val="000000"/>
                </a:solidFill>
                <a:latin typeface="Montserrat"/>
                <a:ea typeface="Montserrat"/>
                <a:cs typeface="Montserrat"/>
                <a:sym typeface="Montserrat"/>
              </a:rPr>
              <a:t>mappa (insieme di coppie chiave-valore)</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Java mette a disposizione 2 implementazioni polivalenti dell’interfaccia Map:</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TreeMap: </a:t>
            </a:r>
            <a:r>
              <a:rPr lang="it-IT" sz="1400" b="0" i="0" u="none" strike="noStrike" cap="none">
                <a:solidFill>
                  <a:srgbClr val="000000"/>
                </a:solidFill>
                <a:latin typeface="Montserrat"/>
                <a:ea typeface="Montserrat"/>
                <a:cs typeface="Montserrat"/>
                <a:sym typeface="Montserrat"/>
              </a:rPr>
              <a:t>è un esempio di SortedMap che </a:t>
            </a:r>
            <a:r>
              <a:rPr lang="it-IT" sz="1400" b="0" i="0" u="sng" strike="noStrike" cap="none">
                <a:solidFill>
                  <a:srgbClr val="000000"/>
                </a:solidFill>
                <a:latin typeface="Montserrat"/>
                <a:ea typeface="Montserrat"/>
                <a:cs typeface="Montserrat"/>
                <a:sym typeface="Montserrat"/>
              </a:rPr>
              <a:t>mantiene le chiavi ordinate</a:t>
            </a:r>
            <a:r>
              <a:rPr lang="it-IT" sz="1400" b="0" i="0" u="none" strike="noStrike" cap="none">
                <a:solidFill>
                  <a:srgbClr val="000000"/>
                </a:solidFill>
                <a:latin typeface="Montserrat"/>
                <a:ea typeface="Montserrat"/>
                <a:cs typeface="Montserrat"/>
                <a:sym typeface="Montserrat"/>
              </a:rPr>
              <a:t>. Quando iteriamo sulle chiavi di una TreeMap, possiamo contare sul fatto che queste saranno in ordine. L’ordine delle chiavi è determinato dal metodo compareTo o da un Comparator fornito.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415" name="Google Shape;415;p35"/>
          <p:cNvSpPr/>
          <p:nvPr/>
        </p:nvSpPr>
        <p:spPr>
          <a:xfrm>
            <a:off x="1000724" y="3232169"/>
            <a:ext cx="6135432" cy="523220"/>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a:solidFill>
                  <a:srgbClr val="000000"/>
                </a:solidFill>
                <a:latin typeface="Montserrat"/>
                <a:ea typeface="Montserrat"/>
                <a:cs typeface="Montserrat"/>
                <a:sym typeface="Montserrat"/>
              </a:rPr>
              <a:t>pro: chiavi ordinate</a:t>
            </a:r>
            <a:endParaRPr/>
          </a:p>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a:solidFill>
                  <a:srgbClr val="000000"/>
                </a:solidFill>
                <a:latin typeface="Montserrat"/>
                <a:ea typeface="Montserrat"/>
                <a:cs typeface="Montserrat"/>
                <a:sym typeface="Montserrat"/>
              </a:rPr>
              <a:t>contro: performance peggiori a causa dell’ordinamento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Map</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21" name="Google Shape;421;p36"/>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22" name="Google Shape;422;p36"/>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36</a:t>
            </a:fld>
            <a:endParaRPr sz="1000" b="0" i="0" u="none" strike="noStrike" cap="none">
              <a:solidFill>
                <a:srgbClr val="AB8C7F"/>
              </a:solidFill>
              <a:latin typeface="Open Sans Light"/>
              <a:ea typeface="Open Sans Light"/>
              <a:cs typeface="Open Sans Light"/>
              <a:sym typeface="Open Sans Light"/>
            </a:endParaRPr>
          </a:p>
        </p:txBody>
      </p:sp>
      <p:pic>
        <p:nvPicPr>
          <p:cNvPr id="423" name="Google Shape;423;p36"/>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24" name="Google Shape;424;p36"/>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25" name="Google Shape;425;p36"/>
          <p:cNvSpPr txBox="1"/>
          <p:nvPr/>
        </p:nvSpPr>
        <p:spPr>
          <a:xfrm>
            <a:off x="709261" y="987585"/>
            <a:ext cx="7725477" cy="1600438"/>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Modella il concetto astratto di </a:t>
            </a:r>
            <a:r>
              <a:rPr lang="it-IT" sz="1400" b="1" i="0" u="none" strike="noStrike" cap="none">
                <a:solidFill>
                  <a:srgbClr val="000000"/>
                </a:solidFill>
                <a:latin typeface="Montserrat"/>
                <a:ea typeface="Montserrat"/>
                <a:cs typeface="Montserrat"/>
                <a:sym typeface="Montserrat"/>
              </a:rPr>
              <a:t>mappa (insieme di coppie chiave-valore)</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Java mette a disposizione 2 implementazioni polivalenti dell’interfaccia Map:</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HashMap: </a:t>
            </a:r>
            <a:r>
              <a:rPr lang="it-IT" sz="1400" b="0" i="0" u="none" strike="noStrike" cap="none">
                <a:solidFill>
                  <a:srgbClr val="000000"/>
                </a:solidFill>
                <a:latin typeface="Montserrat"/>
                <a:ea typeface="Montserrat"/>
                <a:cs typeface="Montserrat"/>
                <a:sym typeface="Montserrat"/>
              </a:rPr>
              <a:t>non fornisce nessuna garanzia sull’ordinamento delle chiavi</a:t>
            </a:r>
            <a:endParaRPr/>
          </a:p>
        </p:txBody>
      </p:sp>
      <p:sp>
        <p:nvSpPr>
          <p:cNvPr id="426" name="Google Shape;426;p36"/>
          <p:cNvSpPr/>
          <p:nvPr/>
        </p:nvSpPr>
        <p:spPr>
          <a:xfrm>
            <a:off x="973658" y="2588023"/>
            <a:ext cx="4572000" cy="523220"/>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a:solidFill>
                  <a:srgbClr val="000000"/>
                </a:solidFill>
                <a:latin typeface="Montserrat"/>
                <a:ea typeface="Montserrat"/>
                <a:cs typeface="Montserrat"/>
                <a:sym typeface="Montserrat"/>
              </a:rPr>
              <a:t>pro: più efficienti</a:t>
            </a:r>
            <a:endParaRPr/>
          </a:p>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a:solidFill>
                  <a:srgbClr val="000000"/>
                </a:solidFill>
                <a:latin typeface="Montserrat"/>
                <a:ea typeface="Montserrat"/>
                <a:cs typeface="Montserrat"/>
                <a:sym typeface="Montserrat"/>
              </a:rPr>
              <a:t>contro: nessun ordinamento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7"/>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Recap</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32" name="Google Shape;432;p37"/>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33" name="Google Shape;433;p37"/>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37</a:t>
            </a:fld>
            <a:endParaRPr sz="1000" b="0" i="0" u="none" strike="noStrike" cap="none">
              <a:solidFill>
                <a:srgbClr val="AB8C7F"/>
              </a:solidFill>
              <a:latin typeface="Open Sans Light"/>
              <a:ea typeface="Open Sans Light"/>
              <a:cs typeface="Open Sans Light"/>
              <a:sym typeface="Open Sans Light"/>
            </a:endParaRPr>
          </a:p>
        </p:txBody>
      </p:sp>
      <p:pic>
        <p:nvPicPr>
          <p:cNvPr id="434" name="Google Shape;434;p37"/>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35" name="Google Shape;435;p37"/>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36" name="Google Shape;436;p37"/>
          <p:cNvSpPr txBox="1"/>
          <p:nvPr/>
        </p:nvSpPr>
        <p:spPr>
          <a:xfrm>
            <a:off x="709261" y="1685670"/>
            <a:ext cx="7725477" cy="738664"/>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Riassunto: usate le HashMap quando non c’è bisogno di mantenere le chiavi ordinate, viceversa usate le TreeMap quando l’ordine conta!</a:t>
            </a:r>
            <a:endParaRPr/>
          </a:p>
          <a:p>
            <a:pPr marL="285750" marR="0" lvl="2" indent="-19685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437" name="Google Shape;437;p37" descr="ORDER ORDER - court hammer | Meme Generator"/>
          <p:cNvPicPr preferRelativeResize="0"/>
          <p:nvPr/>
        </p:nvPicPr>
        <p:blipFill rotWithShape="1">
          <a:blip r:embed="rId5">
            <a:alphaModFix/>
          </a:blip>
          <a:srcRect b="4457"/>
          <a:stretch/>
        </p:blipFill>
        <p:spPr>
          <a:xfrm>
            <a:off x="3472524" y="2571750"/>
            <a:ext cx="2198951" cy="21009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Attenzione alle collisioni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43" name="Google Shape;443;p38"/>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44" name="Google Shape;444;p38"/>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38</a:t>
            </a:fld>
            <a:endParaRPr sz="1000" b="0" i="0" u="none" strike="noStrike" cap="none">
              <a:solidFill>
                <a:srgbClr val="AB8C7F"/>
              </a:solidFill>
              <a:latin typeface="Open Sans Light"/>
              <a:ea typeface="Open Sans Light"/>
              <a:cs typeface="Open Sans Light"/>
              <a:sym typeface="Open Sans Light"/>
            </a:endParaRPr>
          </a:p>
        </p:txBody>
      </p:sp>
      <p:pic>
        <p:nvPicPr>
          <p:cNvPr id="445" name="Google Shape;445;p38"/>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46" name="Google Shape;446;p38"/>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47" name="Google Shape;447;p38"/>
          <p:cNvSpPr txBox="1"/>
          <p:nvPr/>
        </p:nvSpPr>
        <p:spPr>
          <a:xfrm>
            <a:off x="742111" y="1741637"/>
            <a:ext cx="7725477" cy="2031325"/>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HashMap</a:t>
            </a:r>
            <a:r>
              <a:rPr lang="it-IT" sz="1400" b="0" i="0" u="none" strike="noStrike" cap="none">
                <a:solidFill>
                  <a:srgbClr val="000000"/>
                </a:solidFill>
                <a:latin typeface="Montserrat"/>
                <a:ea typeface="Montserrat"/>
                <a:cs typeface="Montserrat"/>
                <a:sym typeface="Montserrat"/>
              </a:rPr>
              <a:t>: </a:t>
            </a:r>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p:txBody>
      </p:sp>
      <p:sp>
        <p:nvSpPr>
          <p:cNvPr id="448" name="Google Shape;448;p38"/>
          <p:cNvSpPr/>
          <p:nvPr/>
        </p:nvSpPr>
        <p:spPr>
          <a:xfrm>
            <a:off x="1058273" y="1999568"/>
            <a:ext cx="7343615" cy="523220"/>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a:solidFill>
                  <a:srgbClr val="000000"/>
                </a:solidFill>
                <a:latin typeface="Montserrat"/>
                <a:ea typeface="Montserrat"/>
                <a:cs typeface="Montserrat"/>
                <a:sym typeface="Montserrat"/>
              </a:rPr>
              <a:t>Il test di uguaglianza sulle chiavi e sui valori avviene attraverso l’utilizzo dei metodi equals e hashCode </a:t>
            </a:r>
            <a:endParaRPr/>
          </a:p>
        </p:txBody>
      </p:sp>
      <p:sp>
        <p:nvSpPr>
          <p:cNvPr id="449" name="Google Shape;449;p38"/>
          <p:cNvSpPr/>
          <p:nvPr/>
        </p:nvSpPr>
        <p:spPr>
          <a:xfrm>
            <a:off x="1339628" y="2522788"/>
            <a:ext cx="4572000" cy="1169551"/>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Noto Sans Symbols"/>
              <a:buChar char="▪"/>
            </a:pPr>
            <a:r>
              <a:rPr lang="it-IT" sz="1400" b="0" i="0" u="none" strike="noStrike" cap="none">
                <a:solidFill>
                  <a:srgbClr val="000000"/>
                </a:solidFill>
                <a:latin typeface="Montserrat"/>
                <a:ea typeface="Montserrat"/>
                <a:cs typeface="Montserrat"/>
                <a:sym typeface="Montserrat"/>
              </a:rPr>
              <a:t>Data una Entry da cercare, il metodo hashCode viene utilizzato per trovare il bucket corrispondente e, per ogni chiave all’interno del bucket, si utilizza l’equals per trovare l’Entry desiderata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9"/>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Attenzione alle collisioni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55" name="Google Shape;455;p39"/>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56" name="Google Shape;456;p39"/>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39</a:t>
            </a:fld>
            <a:endParaRPr sz="1000" b="0" i="0" u="none" strike="noStrike" cap="none">
              <a:solidFill>
                <a:srgbClr val="AB8C7F"/>
              </a:solidFill>
              <a:latin typeface="Open Sans Light"/>
              <a:ea typeface="Open Sans Light"/>
              <a:cs typeface="Open Sans Light"/>
              <a:sym typeface="Open Sans Light"/>
            </a:endParaRPr>
          </a:p>
        </p:txBody>
      </p:sp>
      <p:pic>
        <p:nvPicPr>
          <p:cNvPr id="457" name="Google Shape;457;p39"/>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58" name="Google Shape;458;p39"/>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59" name="Google Shape;459;p39"/>
          <p:cNvSpPr txBox="1"/>
          <p:nvPr/>
        </p:nvSpPr>
        <p:spPr>
          <a:xfrm>
            <a:off x="742111" y="1741637"/>
            <a:ext cx="7725477" cy="2031325"/>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TreeMap</a:t>
            </a:r>
            <a:r>
              <a:rPr lang="it-IT" sz="1400" b="0" i="0" u="none" strike="noStrike" cap="none">
                <a:solidFill>
                  <a:srgbClr val="000000"/>
                </a:solidFill>
                <a:latin typeface="Montserrat"/>
                <a:ea typeface="Montserrat"/>
                <a:cs typeface="Montserrat"/>
                <a:sym typeface="Montserrat"/>
              </a:rPr>
              <a:t>: </a:t>
            </a:r>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p:txBody>
      </p:sp>
      <p:sp>
        <p:nvSpPr>
          <p:cNvPr id="460" name="Google Shape;460;p39"/>
          <p:cNvSpPr/>
          <p:nvPr/>
        </p:nvSpPr>
        <p:spPr>
          <a:xfrm>
            <a:off x="1058273" y="1999568"/>
            <a:ext cx="7343615" cy="523220"/>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dirty="0">
                <a:solidFill>
                  <a:srgbClr val="000000"/>
                </a:solidFill>
                <a:latin typeface="Montserrat"/>
                <a:ea typeface="Montserrat"/>
                <a:cs typeface="Montserrat"/>
                <a:sym typeface="Montserrat"/>
              </a:rPr>
              <a:t>Il test di uguaglianza sulle chiavi avviene attraverso l’utilizzo del metodo </a:t>
            </a:r>
            <a:r>
              <a:rPr lang="it-IT" sz="1400" b="0" i="0" u="none" strike="noStrike" cap="none">
                <a:solidFill>
                  <a:srgbClr val="000000"/>
                </a:solidFill>
                <a:latin typeface="Montserrat"/>
                <a:ea typeface="Montserrat"/>
                <a:cs typeface="Montserrat"/>
                <a:sym typeface="Montserrat"/>
              </a:rPr>
              <a:t>compareTo, mentre il metodo interno </a:t>
            </a:r>
            <a:r>
              <a:rPr lang="it-IT" sz="1400" b="0" i="0" u="none" strike="noStrike" cap="none" dirty="0" err="1">
                <a:solidFill>
                  <a:srgbClr val="000000"/>
                </a:solidFill>
                <a:latin typeface="Montserrat"/>
                <a:ea typeface="Montserrat"/>
                <a:cs typeface="Montserrat"/>
                <a:sym typeface="Montserrat"/>
              </a:rPr>
              <a:t>containsValue</a:t>
            </a:r>
            <a:r>
              <a:rPr lang="it-IT" sz="1400" b="0" i="0" u="none" strike="noStrike" cap="none" dirty="0">
                <a:solidFill>
                  <a:srgbClr val="000000"/>
                </a:solidFill>
                <a:latin typeface="Montserrat"/>
                <a:ea typeface="Montserrat"/>
                <a:cs typeface="Montserrat"/>
                <a:sym typeface="Montserrat"/>
              </a:rPr>
              <a:t> utilizza </a:t>
            </a:r>
            <a:r>
              <a:rPr lang="it-IT" sz="1400" b="0" i="0" u="none" strike="noStrike" cap="none" dirty="0" err="1">
                <a:solidFill>
                  <a:srgbClr val="000000"/>
                </a:solidFill>
                <a:latin typeface="Montserrat"/>
                <a:ea typeface="Montserrat"/>
                <a:cs typeface="Montserrat"/>
                <a:sym typeface="Montserrat"/>
              </a:rPr>
              <a:t>equals</a:t>
            </a:r>
            <a:endParaRPr sz="1400" b="0" i="0" u="none" strike="noStrike" cap="none" dirty="0">
              <a:solidFill>
                <a:srgbClr val="000000"/>
              </a:solidFill>
              <a:latin typeface="Montserrat"/>
              <a:ea typeface="Montserrat"/>
              <a:cs typeface="Montserrat"/>
              <a:sym typeface="Montserrat"/>
            </a:endParaRPr>
          </a:p>
        </p:txBody>
      </p:sp>
      <p:sp>
        <p:nvSpPr>
          <p:cNvPr id="461" name="Google Shape;461;p39"/>
          <p:cNvSpPr/>
          <p:nvPr/>
        </p:nvSpPr>
        <p:spPr>
          <a:xfrm>
            <a:off x="1339628" y="2522788"/>
            <a:ext cx="4572000" cy="307736"/>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Noto Sans Symbols"/>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Cosa sono le Collections?</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86" name="Google Shape;86;p4"/>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7" name="Google Shape;87;p4"/>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a:t>
            </a:fld>
            <a:endParaRPr sz="1000" b="0" i="0" u="none" strike="noStrike" cap="none">
              <a:solidFill>
                <a:srgbClr val="AB8C7F"/>
              </a:solidFill>
              <a:latin typeface="Open Sans Light"/>
              <a:ea typeface="Open Sans Light"/>
              <a:cs typeface="Open Sans Light"/>
              <a:sym typeface="Open Sans Light"/>
            </a:endParaRPr>
          </a:p>
        </p:txBody>
      </p:sp>
      <p:sp>
        <p:nvSpPr>
          <p:cNvPr id="88" name="Google Shape;88;p4"/>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89" name="Google Shape;89;p4"/>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90" name="Google Shape;90;p4"/>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91" name="Google Shape;91;p4"/>
          <p:cNvSpPr txBox="1"/>
          <p:nvPr/>
        </p:nvSpPr>
        <p:spPr>
          <a:xfrm>
            <a:off x="771000" y="1771531"/>
            <a:ext cx="7667700" cy="1600438"/>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Una </a:t>
            </a:r>
            <a:r>
              <a:rPr lang="it-IT" sz="1400" b="1" i="0" u="none" strike="noStrike" cap="none">
                <a:solidFill>
                  <a:srgbClr val="000000"/>
                </a:solidFill>
                <a:latin typeface="Montserrat"/>
                <a:ea typeface="Montserrat"/>
                <a:cs typeface="Montserrat"/>
                <a:sym typeface="Montserrat"/>
              </a:rPr>
              <a:t>collection </a:t>
            </a:r>
            <a:r>
              <a:rPr lang="it-IT" sz="1400" b="0" i="0" u="none" strike="noStrike" cap="none">
                <a:solidFill>
                  <a:srgbClr val="000000"/>
                </a:solidFill>
                <a:latin typeface="Montserrat"/>
                <a:ea typeface="Montserrat"/>
                <a:cs typeface="Montserrat"/>
                <a:sym typeface="Montserrat"/>
              </a:rPr>
              <a:t>è un oggetto che </a:t>
            </a:r>
            <a:r>
              <a:rPr lang="it-IT" sz="1400" b="0" i="0" u="sng" strike="noStrike" cap="none">
                <a:solidFill>
                  <a:srgbClr val="000000"/>
                </a:solidFill>
                <a:latin typeface="Montserrat"/>
                <a:ea typeface="Montserrat"/>
                <a:cs typeface="Montserrat"/>
                <a:sym typeface="Montserrat"/>
              </a:rPr>
              <a:t>raggruppa più elementi</a:t>
            </a:r>
            <a:r>
              <a:rPr lang="it-IT" sz="1400" b="0" i="0" u="none" strike="noStrike" cap="none">
                <a:solidFill>
                  <a:srgbClr val="000000"/>
                </a:solidFill>
                <a:latin typeface="Montserrat"/>
                <a:ea typeface="Montserrat"/>
                <a:cs typeface="Montserrat"/>
                <a:sym typeface="Montserrat"/>
              </a:rPr>
              <a:t> all’interno di una singola unità</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Sono utilizzate per memorizzare, recuperare, manipolare e comunicare oggetti che formano un gruppo «naturale», ossia oggetti concettualmente dello stesso tipo (un mazzo di carte, un gruppo di studenti, etc.)</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0"/>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Attenzione alle collisioni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67" name="Google Shape;467;p40"/>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68" name="Google Shape;468;p40"/>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40</a:t>
            </a:fld>
            <a:endParaRPr sz="1000" b="0" i="0" u="none" strike="noStrike" cap="none">
              <a:solidFill>
                <a:srgbClr val="AB8C7F"/>
              </a:solidFill>
              <a:latin typeface="Open Sans Light"/>
              <a:ea typeface="Open Sans Light"/>
              <a:cs typeface="Open Sans Light"/>
              <a:sym typeface="Open Sans Light"/>
            </a:endParaRPr>
          </a:p>
        </p:txBody>
      </p:sp>
      <p:pic>
        <p:nvPicPr>
          <p:cNvPr id="469" name="Google Shape;469;p40"/>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70" name="Google Shape;470;p40"/>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71" name="Google Shape;471;p40"/>
          <p:cNvSpPr txBox="1"/>
          <p:nvPr/>
        </p:nvSpPr>
        <p:spPr>
          <a:xfrm>
            <a:off x="771000" y="2310140"/>
            <a:ext cx="7725477" cy="523220"/>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E’ fondamentale fare l’override dei giusti metodi a seconda di quale implementazione di Map si voglia utilizzare per evitare le collisioni</a:t>
            </a:r>
            <a:endParaRPr sz="1400" b="0" i="1"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1"/>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Map – alcuni metodi fondamentali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77" name="Google Shape;477;p41"/>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78" name="Google Shape;478;p41"/>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41</a:t>
            </a:fld>
            <a:endParaRPr sz="1000" b="0" i="0" u="none" strike="noStrike" cap="none">
              <a:solidFill>
                <a:srgbClr val="AB8C7F"/>
              </a:solidFill>
              <a:latin typeface="Open Sans Light"/>
              <a:ea typeface="Open Sans Light"/>
              <a:cs typeface="Open Sans Light"/>
              <a:sym typeface="Open Sans Light"/>
            </a:endParaRPr>
          </a:p>
        </p:txBody>
      </p:sp>
      <p:pic>
        <p:nvPicPr>
          <p:cNvPr id="479" name="Google Shape;479;p41"/>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80" name="Google Shape;480;p41"/>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81" name="Google Shape;481;p41"/>
          <p:cNvSpPr txBox="1"/>
          <p:nvPr/>
        </p:nvSpPr>
        <p:spPr>
          <a:xfrm>
            <a:off x="713223" y="1879252"/>
            <a:ext cx="7725477" cy="738664"/>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L’interfaccia Map ci offre dei metodi molto utili: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Montserrat"/>
              <a:ea typeface="Montserrat"/>
              <a:cs typeface="Montserrat"/>
              <a:sym typeface="Montserrat"/>
            </a:endParaRPr>
          </a:p>
        </p:txBody>
      </p:sp>
      <p:pic>
        <p:nvPicPr>
          <p:cNvPr id="482" name="Google Shape;482;p41" descr="Immagine"/>
          <p:cNvPicPr preferRelativeResize="0"/>
          <p:nvPr/>
        </p:nvPicPr>
        <p:blipFill rotWithShape="1">
          <a:blip r:embed="rId5">
            <a:alphaModFix/>
          </a:blip>
          <a:srcRect/>
          <a:stretch/>
        </p:blipFill>
        <p:spPr>
          <a:xfrm>
            <a:off x="2828000" y="2617916"/>
            <a:ext cx="3553700" cy="163920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2"/>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Esempio</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88" name="Google Shape;488;p42"/>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89" name="Google Shape;489;p42"/>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42</a:t>
            </a:fld>
            <a:endParaRPr sz="1000" b="0" i="0" u="none" strike="noStrike" cap="none">
              <a:solidFill>
                <a:srgbClr val="AB8C7F"/>
              </a:solidFill>
              <a:latin typeface="Open Sans Light"/>
              <a:ea typeface="Open Sans Light"/>
              <a:cs typeface="Open Sans Light"/>
              <a:sym typeface="Open Sans Light"/>
            </a:endParaRPr>
          </a:p>
        </p:txBody>
      </p:sp>
      <p:pic>
        <p:nvPicPr>
          <p:cNvPr id="490" name="Google Shape;490;p42"/>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491" name="Google Shape;491;p42"/>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492" name="Google Shape;492;p42"/>
          <p:cNvSpPr txBox="1"/>
          <p:nvPr/>
        </p:nvSpPr>
        <p:spPr>
          <a:xfrm>
            <a:off x="709261" y="1418472"/>
            <a:ext cx="7725477" cy="2677656"/>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Prendiamo come esempio la classifica del campionato di Serie A di calcio</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Vogliamo utilizzare una mappa per gestire la classifica della Serie A: ciascuna entry della mappa sarà rappresentata da una chiave che identifica il posizionamento della squadra e da un valore (il nome della squadra).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In questo caso, per avere certezza del corretto ordine di posizionamento delle squadre possiamo utilizzare una TreeMap con la classe Integer, che implementa l’interfaccia Comparable fornendo un criterio di ordinamento crescente.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3"/>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Esempio</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498" name="Google Shape;498;p43"/>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99" name="Google Shape;499;p43"/>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43</a:t>
            </a:fld>
            <a:endParaRPr sz="1000" b="0" i="0" u="none" strike="noStrike" cap="none">
              <a:solidFill>
                <a:srgbClr val="AB8C7F"/>
              </a:solidFill>
              <a:latin typeface="Open Sans Light"/>
              <a:ea typeface="Open Sans Light"/>
              <a:cs typeface="Open Sans Light"/>
              <a:sym typeface="Open Sans Light"/>
            </a:endParaRPr>
          </a:p>
        </p:txBody>
      </p:sp>
      <p:pic>
        <p:nvPicPr>
          <p:cNvPr id="500" name="Google Shape;500;p43"/>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01" name="Google Shape;501;p43"/>
          <p:cNvPicPr preferRelativeResize="0"/>
          <p:nvPr/>
        </p:nvPicPr>
        <p:blipFill rotWithShape="1">
          <a:blip r:embed="rId4">
            <a:alphaModFix/>
          </a:blip>
          <a:srcRect/>
          <a:stretch/>
        </p:blipFill>
        <p:spPr>
          <a:xfrm>
            <a:off x="551824" y="4702625"/>
            <a:ext cx="322799" cy="344690"/>
          </a:xfrm>
          <a:prstGeom prst="rect">
            <a:avLst/>
          </a:prstGeom>
          <a:noFill/>
          <a:ln>
            <a:noFill/>
          </a:ln>
        </p:spPr>
      </p:pic>
      <p:pic>
        <p:nvPicPr>
          <p:cNvPr id="502" name="Google Shape;502;p43" descr="Immagine"/>
          <p:cNvPicPr preferRelativeResize="0"/>
          <p:nvPr/>
        </p:nvPicPr>
        <p:blipFill rotWithShape="1">
          <a:blip r:embed="rId5">
            <a:alphaModFix/>
          </a:blip>
          <a:srcRect/>
          <a:stretch/>
        </p:blipFill>
        <p:spPr>
          <a:xfrm>
            <a:off x="608288" y="1705799"/>
            <a:ext cx="5153026" cy="2400301"/>
          </a:xfrm>
          <a:prstGeom prst="rect">
            <a:avLst/>
          </a:prstGeom>
          <a:noFill/>
          <a:ln>
            <a:noFill/>
          </a:ln>
        </p:spPr>
      </p:pic>
      <p:pic>
        <p:nvPicPr>
          <p:cNvPr id="503" name="Google Shape;503;p43" descr="Immagine"/>
          <p:cNvPicPr preferRelativeResize="0"/>
          <p:nvPr/>
        </p:nvPicPr>
        <p:blipFill rotWithShape="1">
          <a:blip r:embed="rId6">
            <a:alphaModFix/>
          </a:blip>
          <a:srcRect/>
          <a:stretch/>
        </p:blipFill>
        <p:spPr>
          <a:xfrm>
            <a:off x="7194476" y="2482087"/>
            <a:ext cx="923926" cy="847726"/>
          </a:xfrm>
          <a:prstGeom prst="rect">
            <a:avLst/>
          </a:prstGeom>
          <a:noFill/>
          <a:ln>
            <a:noFill/>
          </a:ln>
        </p:spPr>
      </p:pic>
      <p:sp>
        <p:nvSpPr>
          <p:cNvPr id="504" name="Google Shape;504;p43"/>
          <p:cNvSpPr/>
          <p:nvPr/>
        </p:nvSpPr>
        <p:spPr>
          <a:xfrm>
            <a:off x="5909776" y="2669525"/>
            <a:ext cx="1127831" cy="472849"/>
          </a:xfrm>
          <a:prstGeom prst="rightArrow">
            <a:avLst>
              <a:gd name="adj1" fmla="val 32000"/>
              <a:gd name="adj2" fmla="val 128921"/>
            </a:avLst>
          </a:prstGeom>
          <a:gradFill>
            <a:gsLst>
              <a:gs pos="0">
                <a:srgbClr val="FFEAD9"/>
              </a:gs>
              <a:gs pos="50000">
                <a:srgbClr val="FFD58D"/>
              </a:gs>
              <a:gs pos="100000">
                <a:srgbClr val="FFD8B7"/>
              </a:gs>
            </a:gsLst>
            <a:lin ang="5400000" scaled="0"/>
          </a:gradFill>
          <a:ln w="9525" cap="flat" cmpd="sng">
            <a:solidFill>
              <a:schemeClr val="accent4"/>
            </a:solidFill>
            <a:prstDash val="solid"/>
            <a:miter lim="8000"/>
            <a:headEnd type="none" w="sm" len="sm"/>
            <a:tailEnd type="none" w="sm" len="sm"/>
          </a:ln>
        </p:spPr>
        <p:txBody>
          <a:bodyPr spcFirstLastPara="1" wrap="square" lIns="34275" tIns="45700" rIns="3427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4"/>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Qualche esempio esistente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10" name="Google Shape;510;p44"/>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11" name="Google Shape;511;p44"/>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44</a:t>
            </a:fld>
            <a:endParaRPr sz="1000" b="0" i="0" u="none" strike="noStrike" cap="none">
              <a:solidFill>
                <a:srgbClr val="AB8C7F"/>
              </a:solidFill>
              <a:latin typeface="Open Sans Light"/>
              <a:ea typeface="Open Sans Light"/>
              <a:cs typeface="Open Sans Light"/>
              <a:sym typeface="Open Sans Light"/>
            </a:endParaRPr>
          </a:p>
        </p:txBody>
      </p:sp>
      <p:pic>
        <p:nvPicPr>
          <p:cNvPr id="512" name="Google Shape;512;p44"/>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13" name="Google Shape;513;p44"/>
          <p:cNvPicPr preferRelativeResize="0"/>
          <p:nvPr/>
        </p:nvPicPr>
        <p:blipFill rotWithShape="1">
          <a:blip r:embed="rId4">
            <a:alphaModFix/>
          </a:blip>
          <a:srcRect/>
          <a:stretch/>
        </p:blipFill>
        <p:spPr>
          <a:xfrm>
            <a:off x="551824" y="4702625"/>
            <a:ext cx="322799" cy="344690"/>
          </a:xfrm>
          <a:prstGeom prst="rect">
            <a:avLst/>
          </a:prstGeom>
          <a:noFill/>
          <a:ln>
            <a:noFill/>
          </a:ln>
        </p:spPr>
      </p:pic>
      <p:graphicFrame>
        <p:nvGraphicFramePr>
          <p:cNvPr id="514" name="Google Shape;514;p44"/>
          <p:cNvGraphicFramePr/>
          <p:nvPr/>
        </p:nvGraphicFramePr>
        <p:xfrm>
          <a:off x="713222" y="1599110"/>
          <a:ext cx="7725500" cy="2203290"/>
        </p:xfrm>
        <a:graphic>
          <a:graphicData uri="http://schemas.openxmlformats.org/drawingml/2006/table">
            <a:tbl>
              <a:tblPr firstRow="1" bandRow="1">
                <a:noFill/>
                <a:tableStyleId>{492435A2-BA57-4E1F-A9ED-9114E1323886}</a:tableStyleId>
              </a:tblPr>
              <a:tblGrid>
                <a:gridCol w="3862750">
                  <a:extLst>
                    <a:ext uri="{9D8B030D-6E8A-4147-A177-3AD203B41FA5}">
                      <a16:colId xmlns:a16="http://schemas.microsoft.com/office/drawing/2014/main" val="20000"/>
                    </a:ext>
                  </a:extLst>
                </a:gridCol>
                <a:gridCol w="3862750">
                  <a:extLst>
                    <a:ext uri="{9D8B030D-6E8A-4147-A177-3AD203B41FA5}">
                      <a16:colId xmlns:a16="http://schemas.microsoft.com/office/drawing/2014/main" val="20001"/>
                    </a:ext>
                  </a:extLst>
                </a:gridCol>
              </a:tblGrid>
              <a:tr h="271450">
                <a:tc>
                  <a:txBody>
                    <a:bodyPr/>
                    <a:lstStyle/>
                    <a:p>
                      <a:pPr marL="0" marR="0" lvl="0" indent="0" algn="ctr" rtl="0">
                        <a:lnSpc>
                          <a:spcPct val="100000"/>
                        </a:lnSpc>
                        <a:spcBef>
                          <a:spcPts val="0"/>
                        </a:spcBef>
                        <a:spcAft>
                          <a:spcPts val="0"/>
                        </a:spcAft>
                        <a:buNone/>
                      </a:pPr>
                      <a:r>
                        <a:rPr lang="it-IT" sz="1600" u="none" strike="noStrike" cap="none">
                          <a:solidFill>
                            <a:srgbClr val="40B9E6"/>
                          </a:solidFill>
                        </a:rPr>
                        <a:t>Problema</a:t>
                      </a:r>
                      <a:endParaRPr sz="1400" u="none" strike="noStrike" cap="none">
                        <a:solidFill>
                          <a:srgbClr val="40B9E6"/>
                        </a:solidFill>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600" u="none" strike="noStrike" cap="none">
                          <a:solidFill>
                            <a:srgbClr val="40B9E6"/>
                          </a:solidFill>
                        </a:rPr>
                        <a:t>Collection (ossia </a:t>
                      </a:r>
                      <a:r>
                        <a:rPr lang="it-IT" sz="1600" u="sng" strike="noStrike" cap="none">
                          <a:solidFill>
                            <a:srgbClr val="40B9E6"/>
                          </a:solidFill>
                        </a:rPr>
                        <a:t>approccio</a:t>
                      </a:r>
                      <a:r>
                        <a:rPr lang="it-IT" sz="1600" u="none" strike="noStrike" cap="none">
                          <a:solidFill>
                            <a:srgbClr val="40B9E6"/>
                          </a:solidFill>
                        </a:rPr>
                        <a:t>) possibile</a:t>
                      </a:r>
                      <a:endParaRPr sz="1600" u="none" strike="noStrike" cap="none">
                        <a:solidFill>
                          <a:srgbClr val="40B9E6"/>
                        </a:solidFill>
                        <a:latin typeface="Montserrat"/>
                        <a:ea typeface="Montserrat"/>
                        <a:cs typeface="Montserrat"/>
                        <a:sym typeface="Montserrat"/>
                      </a:endParaRPr>
                    </a:p>
                  </a:txBody>
                  <a:tcPr marL="91450" marR="91450" marT="45725" marB="45725"/>
                </a:tc>
                <a:extLst>
                  <a:ext uri="{0D108BD9-81ED-4DB2-BD59-A6C34878D82A}">
                    <a16:rowId xmlns:a16="http://schemas.microsoft.com/office/drawing/2014/main" val="10000"/>
                  </a:ext>
                </a:extLst>
              </a:tr>
              <a:tr h="373600">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Carrello di Amazon</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a:t>
                      </a:r>
                      <a:endParaRPr/>
                    </a:p>
                  </a:txBody>
                  <a:tcPr marL="91450" marR="91450" marT="45725" marB="45725"/>
                </a:tc>
                <a:extLst>
                  <a:ext uri="{0D108BD9-81ED-4DB2-BD59-A6C34878D82A}">
                    <a16:rowId xmlns:a16="http://schemas.microsoft.com/office/drawing/2014/main" val="10001"/>
                  </a:ext>
                </a:extLst>
              </a:tr>
              <a:tr h="373600">
                <a:tc>
                  <a:txBody>
                    <a:bodyPr/>
                    <a:lstStyle/>
                    <a:p>
                      <a:pPr marL="0" marR="0" lvl="0" indent="0" algn="ctr" rtl="0">
                        <a:lnSpc>
                          <a:spcPct val="100000"/>
                        </a:lnSpc>
                        <a:spcBef>
                          <a:spcPts val="0"/>
                        </a:spcBef>
                        <a:spcAft>
                          <a:spcPts val="0"/>
                        </a:spcAft>
                        <a:buNone/>
                      </a:pPr>
                      <a:r>
                        <a:rPr lang="it-IT" sz="1400" u="none" strike="noStrike" cap="none"/>
                        <a:t>Watchlist Netflix </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a:t>
                      </a:r>
                      <a:endParaRPr/>
                    </a:p>
                  </a:txBody>
                  <a:tcPr marL="91450" marR="91450" marT="45725" marB="45725"/>
                </a:tc>
                <a:extLst>
                  <a:ext uri="{0D108BD9-81ED-4DB2-BD59-A6C34878D82A}">
                    <a16:rowId xmlns:a16="http://schemas.microsoft.com/office/drawing/2014/main" val="10002"/>
                  </a:ext>
                </a:extLst>
              </a:tr>
              <a:tr h="373600">
                <a:tc>
                  <a:txBody>
                    <a:bodyPr/>
                    <a:lstStyle/>
                    <a:p>
                      <a:pPr marL="0" marR="0" lvl="0" indent="0" algn="ctr" rtl="0">
                        <a:lnSpc>
                          <a:spcPct val="100000"/>
                        </a:lnSpc>
                        <a:spcBef>
                          <a:spcPts val="0"/>
                        </a:spcBef>
                        <a:spcAft>
                          <a:spcPts val="0"/>
                        </a:spcAft>
                        <a:buNone/>
                      </a:pPr>
                      <a:r>
                        <a:rPr lang="it-IT" sz="1400" u="none" strike="noStrike" cap="none"/>
                        <a:t>Autobus in arrivo </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a:t>
                      </a:r>
                      <a:endParaRPr/>
                    </a:p>
                  </a:txBody>
                  <a:tcPr marL="91450" marR="91450" marT="45725" marB="45725"/>
                </a:tc>
                <a:extLst>
                  <a:ext uri="{0D108BD9-81ED-4DB2-BD59-A6C34878D82A}">
                    <a16:rowId xmlns:a16="http://schemas.microsoft.com/office/drawing/2014/main" val="10003"/>
                  </a:ext>
                </a:extLst>
              </a:tr>
              <a:tr h="373600">
                <a:tc>
                  <a:txBody>
                    <a:bodyPr/>
                    <a:lstStyle/>
                    <a:p>
                      <a:pPr marL="0" marR="0" lvl="0" indent="0" algn="ctr" rtl="0">
                        <a:lnSpc>
                          <a:spcPct val="100000"/>
                        </a:lnSpc>
                        <a:spcBef>
                          <a:spcPts val="0"/>
                        </a:spcBef>
                        <a:spcAft>
                          <a:spcPts val="0"/>
                        </a:spcAft>
                        <a:buNone/>
                      </a:pPr>
                      <a:r>
                        <a:rPr lang="it-IT" sz="1400" u="none" strike="noStrike" cap="none"/>
                        <a:t>Posti prenotati al cinema </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a:t>
                      </a:r>
                      <a:endParaRPr/>
                    </a:p>
                  </a:txBody>
                  <a:tcPr marL="91450" marR="91450" marT="45725" marB="45725"/>
                </a:tc>
                <a:extLst>
                  <a:ext uri="{0D108BD9-81ED-4DB2-BD59-A6C34878D82A}">
                    <a16:rowId xmlns:a16="http://schemas.microsoft.com/office/drawing/2014/main" val="10004"/>
                  </a:ext>
                </a:extLst>
              </a:tr>
              <a:tr h="373600">
                <a:tc>
                  <a:txBody>
                    <a:bodyPr/>
                    <a:lstStyle/>
                    <a:p>
                      <a:pPr marL="0" marR="0" lvl="0" indent="0" algn="ctr" rtl="0">
                        <a:lnSpc>
                          <a:spcPct val="100000"/>
                        </a:lnSpc>
                        <a:spcBef>
                          <a:spcPts val="0"/>
                        </a:spcBef>
                        <a:spcAft>
                          <a:spcPts val="0"/>
                        </a:spcAft>
                        <a:buNone/>
                      </a:pPr>
                      <a:r>
                        <a:rPr lang="it-IT" sz="1400" u="none" strike="noStrike" cap="none"/>
                        <a:t>Trofei gioco</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5"/>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Qualche esempio esistente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20" name="Google Shape;520;p45"/>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21" name="Google Shape;521;p45"/>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45</a:t>
            </a:fld>
            <a:endParaRPr sz="1000" b="0" i="0" u="none" strike="noStrike" cap="none">
              <a:solidFill>
                <a:srgbClr val="AB8C7F"/>
              </a:solidFill>
              <a:latin typeface="Open Sans Light"/>
              <a:ea typeface="Open Sans Light"/>
              <a:cs typeface="Open Sans Light"/>
              <a:sym typeface="Open Sans Light"/>
            </a:endParaRPr>
          </a:p>
        </p:txBody>
      </p:sp>
      <p:pic>
        <p:nvPicPr>
          <p:cNvPr id="522" name="Google Shape;522;p45"/>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23" name="Google Shape;523;p45"/>
          <p:cNvPicPr preferRelativeResize="0"/>
          <p:nvPr/>
        </p:nvPicPr>
        <p:blipFill rotWithShape="1">
          <a:blip r:embed="rId4">
            <a:alphaModFix/>
          </a:blip>
          <a:srcRect/>
          <a:stretch/>
        </p:blipFill>
        <p:spPr>
          <a:xfrm>
            <a:off x="551824" y="4702625"/>
            <a:ext cx="322799" cy="344690"/>
          </a:xfrm>
          <a:prstGeom prst="rect">
            <a:avLst/>
          </a:prstGeom>
          <a:noFill/>
          <a:ln>
            <a:noFill/>
          </a:ln>
        </p:spPr>
      </p:pic>
      <p:graphicFrame>
        <p:nvGraphicFramePr>
          <p:cNvPr id="524" name="Google Shape;524;p45"/>
          <p:cNvGraphicFramePr/>
          <p:nvPr/>
        </p:nvGraphicFramePr>
        <p:xfrm>
          <a:off x="709261" y="1552331"/>
          <a:ext cx="7725500" cy="2347860"/>
        </p:xfrm>
        <a:graphic>
          <a:graphicData uri="http://schemas.openxmlformats.org/drawingml/2006/table">
            <a:tbl>
              <a:tblPr firstRow="1" bandRow="1">
                <a:noFill/>
                <a:tableStyleId>{492435A2-BA57-4E1F-A9ED-9114E1323886}</a:tableStyleId>
              </a:tblPr>
              <a:tblGrid>
                <a:gridCol w="3862750">
                  <a:extLst>
                    <a:ext uri="{9D8B030D-6E8A-4147-A177-3AD203B41FA5}">
                      <a16:colId xmlns:a16="http://schemas.microsoft.com/office/drawing/2014/main" val="20000"/>
                    </a:ext>
                  </a:extLst>
                </a:gridCol>
                <a:gridCol w="3862750">
                  <a:extLst>
                    <a:ext uri="{9D8B030D-6E8A-4147-A177-3AD203B41FA5}">
                      <a16:colId xmlns:a16="http://schemas.microsoft.com/office/drawing/2014/main" val="20001"/>
                    </a:ext>
                  </a:extLst>
                </a:gridCol>
              </a:tblGrid>
              <a:tr h="271450">
                <a:tc>
                  <a:txBody>
                    <a:bodyPr/>
                    <a:lstStyle/>
                    <a:p>
                      <a:pPr marL="0" marR="0" lvl="0" indent="0" algn="ctr" rtl="0">
                        <a:lnSpc>
                          <a:spcPct val="100000"/>
                        </a:lnSpc>
                        <a:spcBef>
                          <a:spcPts val="0"/>
                        </a:spcBef>
                        <a:spcAft>
                          <a:spcPts val="0"/>
                        </a:spcAft>
                        <a:buNone/>
                      </a:pPr>
                      <a:r>
                        <a:rPr lang="it-IT" sz="1600" u="none" strike="noStrike" cap="none">
                          <a:solidFill>
                            <a:srgbClr val="40B9E6"/>
                          </a:solidFill>
                        </a:rPr>
                        <a:t>Problema</a:t>
                      </a:r>
                      <a:endParaRPr sz="1400" u="none" strike="noStrike" cap="none">
                        <a:solidFill>
                          <a:srgbClr val="40B9E6"/>
                        </a:solidFill>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600" u="none" strike="noStrike" cap="none">
                          <a:solidFill>
                            <a:srgbClr val="40B9E6"/>
                          </a:solidFill>
                        </a:rPr>
                        <a:t>Collection (ossia </a:t>
                      </a:r>
                      <a:r>
                        <a:rPr lang="it-IT" sz="1600" u="sng" strike="noStrike" cap="none">
                          <a:solidFill>
                            <a:srgbClr val="40B9E6"/>
                          </a:solidFill>
                        </a:rPr>
                        <a:t>approccio</a:t>
                      </a:r>
                      <a:r>
                        <a:rPr lang="it-IT" sz="1600" u="none" strike="noStrike" cap="none">
                          <a:solidFill>
                            <a:srgbClr val="40B9E6"/>
                          </a:solidFill>
                        </a:rPr>
                        <a:t>) possibile</a:t>
                      </a:r>
                      <a:endParaRPr sz="1600" u="none" strike="noStrike" cap="none">
                        <a:solidFill>
                          <a:srgbClr val="40B9E6"/>
                        </a:solidFill>
                        <a:latin typeface="Montserrat"/>
                        <a:ea typeface="Montserrat"/>
                        <a:cs typeface="Montserrat"/>
                        <a:sym typeface="Montserrat"/>
                      </a:endParaRPr>
                    </a:p>
                  </a:txBody>
                  <a:tcPr marL="91450" marR="91450" marT="45725" marB="45725"/>
                </a:tc>
                <a:extLst>
                  <a:ext uri="{0D108BD9-81ED-4DB2-BD59-A6C34878D82A}">
                    <a16:rowId xmlns:a16="http://schemas.microsoft.com/office/drawing/2014/main" val="10000"/>
                  </a:ext>
                </a:extLst>
              </a:tr>
              <a:tr h="373600">
                <a:tc>
                  <a:txBody>
                    <a:bodyPr/>
                    <a:lstStyle/>
                    <a:p>
                      <a:pPr marL="0" marR="0" lvl="0" indent="0" algn="ctr" rtl="0">
                        <a:lnSpc>
                          <a:spcPct val="100000"/>
                        </a:lnSpc>
                        <a:spcBef>
                          <a:spcPts val="0"/>
                        </a:spcBef>
                        <a:spcAft>
                          <a:spcPts val="0"/>
                        </a:spcAft>
                        <a:buClr>
                          <a:srgbClr val="000000"/>
                        </a:buClr>
                        <a:buSzPts val="1400"/>
                        <a:buFont typeface="Arial"/>
                        <a:buNone/>
                      </a:pPr>
                      <a:r>
                        <a:rPr lang="it-IT" sz="1400" u="none" strike="noStrike" cap="none"/>
                        <a:t>Carrello di Amazon</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Mappa (Prodotto -&gt; quantità)</a:t>
                      </a:r>
                      <a:endParaRPr/>
                    </a:p>
                  </a:txBody>
                  <a:tcPr marL="91450" marR="91450" marT="45725" marB="45725"/>
                </a:tc>
                <a:extLst>
                  <a:ext uri="{0D108BD9-81ED-4DB2-BD59-A6C34878D82A}">
                    <a16:rowId xmlns:a16="http://schemas.microsoft.com/office/drawing/2014/main" val="10001"/>
                  </a:ext>
                </a:extLst>
              </a:tr>
              <a:tr h="373600">
                <a:tc>
                  <a:txBody>
                    <a:bodyPr/>
                    <a:lstStyle/>
                    <a:p>
                      <a:pPr marL="0" marR="0" lvl="0" indent="0" algn="ctr" rtl="0">
                        <a:lnSpc>
                          <a:spcPct val="100000"/>
                        </a:lnSpc>
                        <a:spcBef>
                          <a:spcPts val="0"/>
                        </a:spcBef>
                        <a:spcAft>
                          <a:spcPts val="0"/>
                        </a:spcAft>
                        <a:buNone/>
                      </a:pPr>
                      <a:r>
                        <a:rPr lang="it-IT" sz="1400" u="none" strike="noStrike" cap="none"/>
                        <a:t>Watchlist Netflix </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Insieme</a:t>
                      </a:r>
                      <a:endParaRPr/>
                    </a:p>
                  </a:txBody>
                  <a:tcPr marL="91450" marR="91450" marT="45725" marB="45725"/>
                </a:tc>
                <a:extLst>
                  <a:ext uri="{0D108BD9-81ED-4DB2-BD59-A6C34878D82A}">
                    <a16:rowId xmlns:a16="http://schemas.microsoft.com/office/drawing/2014/main" val="10002"/>
                  </a:ext>
                </a:extLst>
              </a:tr>
              <a:tr h="373600">
                <a:tc>
                  <a:txBody>
                    <a:bodyPr/>
                    <a:lstStyle/>
                    <a:p>
                      <a:pPr marL="0" marR="0" lvl="0" indent="0" algn="ctr" rtl="0">
                        <a:lnSpc>
                          <a:spcPct val="100000"/>
                        </a:lnSpc>
                        <a:spcBef>
                          <a:spcPts val="0"/>
                        </a:spcBef>
                        <a:spcAft>
                          <a:spcPts val="0"/>
                        </a:spcAft>
                        <a:buNone/>
                      </a:pPr>
                      <a:r>
                        <a:rPr lang="it-IT" sz="1400" u="none" strike="noStrike" cap="none"/>
                        <a:t>Autobus in arrivo </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Lista di autobus (possono ripetersi, specialmente a Roma!)</a:t>
                      </a:r>
                      <a:endParaRPr/>
                    </a:p>
                  </a:txBody>
                  <a:tcPr marL="91450" marR="91450" marT="45725" marB="45725"/>
                </a:tc>
                <a:extLst>
                  <a:ext uri="{0D108BD9-81ED-4DB2-BD59-A6C34878D82A}">
                    <a16:rowId xmlns:a16="http://schemas.microsoft.com/office/drawing/2014/main" val="10003"/>
                  </a:ext>
                </a:extLst>
              </a:tr>
              <a:tr h="373600">
                <a:tc>
                  <a:txBody>
                    <a:bodyPr/>
                    <a:lstStyle/>
                    <a:p>
                      <a:pPr marL="0" marR="0" lvl="0" indent="0" algn="ctr" rtl="0">
                        <a:lnSpc>
                          <a:spcPct val="100000"/>
                        </a:lnSpc>
                        <a:spcBef>
                          <a:spcPts val="0"/>
                        </a:spcBef>
                        <a:spcAft>
                          <a:spcPts val="0"/>
                        </a:spcAft>
                        <a:buNone/>
                      </a:pPr>
                      <a:r>
                        <a:rPr lang="it-IT" sz="1400" u="none" strike="noStrike" cap="none"/>
                        <a:t>Posti prenotati al cinema </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Mappa (Posto -&gt; Utente)</a:t>
                      </a:r>
                      <a:endParaRPr/>
                    </a:p>
                  </a:txBody>
                  <a:tcPr marL="91450" marR="91450" marT="45725" marB="45725"/>
                </a:tc>
                <a:extLst>
                  <a:ext uri="{0D108BD9-81ED-4DB2-BD59-A6C34878D82A}">
                    <a16:rowId xmlns:a16="http://schemas.microsoft.com/office/drawing/2014/main" val="10004"/>
                  </a:ext>
                </a:extLst>
              </a:tr>
              <a:tr h="373600">
                <a:tc>
                  <a:txBody>
                    <a:bodyPr/>
                    <a:lstStyle/>
                    <a:p>
                      <a:pPr marL="0" marR="0" lvl="0" indent="0" algn="ctr" rtl="0">
                        <a:lnSpc>
                          <a:spcPct val="100000"/>
                        </a:lnSpc>
                        <a:spcBef>
                          <a:spcPts val="0"/>
                        </a:spcBef>
                        <a:spcAft>
                          <a:spcPts val="0"/>
                        </a:spcAft>
                        <a:buNone/>
                      </a:pPr>
                      <a:r>
                        <a:rPr lang="it-IT" sz="1400" u="none" strike="noStrike" cap="none"/>
                        <a:t>Trofei gioco</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t>Insieme</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6"/>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Strutture dati, strutture dati ovunque...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30" name="Google Shape;530;p46"/>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31" name="Google Shape;531;p46"/>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46</a:t>
            </a:fld>
            <a:endParaRPr sz="1000" b="0" i="0" u="none" strike="noStrike" cap="none">
              <a:solidFill>
                <a:srgbClr val="AB8C7F"/>
              </a:solidFill>
              <a:latin typeface="Open Sans Light"/>
              <a:ea typeface="Open Sans Light"/>
              <a:cs typeface="Open Sans Light"/>
              <a:sym typeface="Open Sans Light"/>
            </a:endParaRPr>
          </a:p>
        </p:txBody>
      </p:sp>
      <p:pic>
        <p:nvPicPr>
          <p:cNvPr id="532" name="Google Shape;532;p46"/>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33" name="Google Shape;533;p46"/>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534" name="Google Shape;534;p46"/>
          <p:cNvSpPr txBox="1"/>
          <p:nvPr/>
        </p:nvSpPr>
        <p:spPr>
          <a:xfrm>
            <a:off x="709261" y="1663809"/>
            <a:ext cx="7725477" cy="18158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Come vedete, scegliere la giusta struttura dati è il cuore del problema e possono esserci </a:t>
            </a:r>
            <a:r>
              <a:rPr lang="it-IT" sz="1400" b="0" i="0" u="sng" strike="noStrike" cap="none">
                <a:solidFill>
                  <a:srgbClr val="000000"/>
                </a:solidFill>
                <a:latin typeface="Montserrat"/>
                <a:ea typeface="Montserrat"/>
                <a:cs typeface="Montserrat"/>
                <a:sym typeface="Montserrat"/>
              </a:rPr>
              <a:t>più soluzioni</a:t>
            </a:r>
            <a:r>
              <a:rPr lang="it-IT" sz="1400" b="0" i="0" u="none" strike="noStrike" cap="none">
                <a:solidFill>
                  <a:srgbClr val="000000"/>
                </a:solidFill>
                <a:latin typeface="Montserrat"/>
                <a:ea typeface="Montserrat"/>
                <a:cs typeface="Montserrat"/>
                <a:sym typeface="Montserrat"/>
              </a:rPr>
              <a:t> corrette per uno stesso problema</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Ogni struttura dati scelta porta conseguenze nella progettazione (ad esempio l’unicità garantita da alcune strutture ci permette di evitare controlli ecc.)</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L’importante è mantenere coerenza nella modellazione dell’architettura in base alla scelta presa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7"/>
          <p:cNvSpPr/>
          <p:nvPr/>
        </p:nvSpPr>
        <p:spPr>
          <a:xfrm>
            <a:off x="4572275" y="150"/>
            <a:ext cx="4571700" cy="51435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15000"/>
              </a:lnSpc>
              <a:spcBef>
                <a:spcPts val="0"/>
              </a:spcBef>
              <a:spcAft>
                <a:spcPts val="0"/>
              </a:spcAft>
              <a:buClr>
                <a:schemeClr val="dk1"/>
              </a:buClr>
              <a:buSzPts val="1100"/>
              <a:buFont typeface="Arial"/>
              <a:buNone/>
            </a:pPr>
            <a:endParaRPr sz="1000" b="0" i="0" u="none" strike="noStrike" cap="none">
              <a:solidFill>
                <a:srgbClr val="454545"/>
              </a:solidFill>
              <a:latin typeface="Open Sans Light"/>
              <a:ea typeface="Open Sans Light"/>
              <a:cs typeface="Open Sans Light"/>
              <a:sym typeface="Open Sans Light"/>
            </a:endParaRPr>
          </a:p>
        </p:txBody>
      </p:sp>
      <p:sp>
        <p:nvSpPr>
          <p:cNvPr id="540" name="Google Shape;540;p47"/>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41" name="Google Shape;541;p47"/>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FFFFFF"/>
                </a:solidFill>
                <a:latin typeface="Open Sans Light"/>
                <a:ea typeface="Open Sans Light"/>
                <a:cs typeface="Open Sans Light"/>
                <a:sym typeface="Open Sans Light"/>
              </a:rPr>
              <a:t>47</a:t>
            </a:fld>
            <a:endParaRPr sz="1000" b="0" i="0" u="none" strike="noStrike" cap="none">
              <a:solidFill>
                <a:srgbClr val="FFFFFF"/>
              </a:solidFill>
              <a:latin typeface="Open Sans Light"/>
              <a:ea typeface="Open Sans Light"/>
              <a:cs typeface="Open Sans Light"/>
              <a:sym typeface="Open Sans Light"/>
            </a:endParaRPr>
          </a:p>
        </p:txBody>
      </p:sp>
      <p:sp>
        <p:nvSpPr>
          <p:cNvPr id="542" name="Google Shape;542;p47"/>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43" name="Google Shape;543;p47"/>
          <p:cNvSpPr txBox="1"/>
          <p:nvPr/>
        </p:nvSpPr>
        <p:spPr>
          <a:xfrm>
            <a:off x="5183110" y="2278194"/>
            <a:ext cx="3608315" cy="958212"/>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0"/>
              </a:spcBef>
              <a:spcAft>
                <a:spcPts val="0"/>
              </a:spcAft>
              <a:buNone/>
            </a:pPr>
            <a:r>
              <a:rPr lang="it-IT" sz="4400" b="0" i="0" u="none" strike="noStrike" cap="none">
                <a:solidFill>
                  <a:schemeClr val="lt1"/>
                </a:solidFill>
                <a:latin typeface="Open Sans Light"/>
                <a:ea typeface="Open Sans Light"/>
                <a:cs typeface="Open Sans Light"/>
                <a:sym typeface="Open Sans Light"/>
              </a:rPr>
              <a:t>Complessità</a:t>
            </a:r>
            <a:endParaRPr/>
          </a:p>
          <a:p>
            <a:pPr marL="0" marR="0" lvl="0" indent="0" algn="l" rtl="0">
              <a:lnSpc>
                <a:spcPct val="115000"/>
              </a:lnSpc>
              <a:spcBef>
                <a:spcPts val="0"/>
              </a:spcBef>
              <a:spcAft>
                <a:spcPts val="0"/>
              </a:spcAft>
              <a:buNone/>
            </a:pPr>
            <a:r>
              <a:rPr lang="it-IT" sz="1600" b="0" i="0" u="none" strike="noStrike" cap="none">
                <a:solidFill>
                  <a:schemeClr val="lt1"/>
                </a:solidFill>
                <a:latin typeface="Open Sans Light"/>
                <a:ea typeface="Open Sans Light"/>
                <a:cs typeface="Open Sans Light"/>
                <a:sym typeface="Open Sans Light"/>
              </a:rPr>
              <a:t>Breve introduzione</a:t>
            </a:r>
            <a:endParaRPr/>
          </a:p>
        </p:txBody>
      </p:sp>
      <p:pic>
        <p:nvPicPr>
          <p:cNvPr id="544" name="Google Shape;544;p47"/>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45" name="Google Shape;545;p47"/>
          <p:cNvPicPr preferRelativeResize="0"/>
          <p:nvPr/>
        </p:nvPicPr>
        <p:blipFill rotWithShape="1">
          <a:blip r:embed="rId4">
            <a:alphaModFix/>
          </a:blip>
          <a:srcRect/>
          <a:stretch/>
        </p:blipFill>
        <p:spPr>
          <a:xfrm>
            <a:off x="551824" y="4702625"/>
            <a:ext cx="322799" cy="344690"/>
          </a:xfrm>
          <a:prstGeom prst="rect">
            <a:avLst/>
          </a:prstGeom>
          <a:noFill/>
          <a:ln>
            <a:noFill/>
          </a:ln>
        </p:spPr>
      </p:pic>
      <p:pic>
        <p:nvPicPr>
          <p:cNvPr id="546" name="Google Shape;546;p47" descr="Big O Notation: Time Complexity | Level Up Coding"/>
          <p:cNvPicPr preferRelativeResize="0"/>
          <p:nvPr/>
        </p:nvPicPr>
        <p:blipFill rotWithShape="1">
          <a:blip r:embed="rId5">
            <a:alphaModFix/>
          </a:blip>
          <a:srcRect/>
          <a:stretch/>
        </p:blipFill>
        <p:spPr>
          <a:xfrm>
            <a:off x="771000" y="1481008"/>
            <a:ext cx="2952017" cy="255258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8"/>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52" name="Google Shape;552;p48"/>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53" name="Google Shape;553;p48"/>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48</a:t>
            </a:fld>
            <a:endParaRPr sz="1000" b="0" i="0" u="none" strike="noStrike" cap="none">
              <a:solidFill>
                <a:srgbClr val="AB8C7F"/>
              </a:solidFill>
              <a:latin typeface="Open Sans Light"/>
              <a:ea typeface="Open Sans Light"/>
              <a:cs typeface="Open Sans Light"/>
              <a:sym typeface="Open Sans Light"/>
            </a:endParaRPr>
          </a:p>
        </p:txBody>
      </p:sp>
      <p:pic>
        <p:nvPicPr>
          <p:cNvPr id="554" name="Google Shape;554;p48"/>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55" name="Google Shape;555;p48"/>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556" name="Google Shape;556;p48"/>
          <p:cNvSpPr txBox="1"/>
          <p:nvPr/>
        </p:nvSpPr>
        <p:spPr>
          <a:xfrm>
            <a:off x="771000" y="2202418"/>
            <a:ext cx="7725477" cy="738664"/>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E’ importante saper analizzare la </a:t>
            </a:r>
            <a:r>
              <a:rPr lang="it-IT" sz="1400" b="1" i="0" u="none" strike="noStrike" cap="none">
                <a:solidFill>
                  <a:srgbClr val="000000"/>
                </a:solidFill>
                <a:latin typeface="Montserrat"/>
                <a:ea typeface="Montserrat"/>
                <a:cs typeface="Montserrat"/>
                <a:sym typeface="Montserrat"/>
              </a:rPr>
              <a:t>complessità</a:t>
            </a:r>
            <a:r>
              <a:rPr lang="it-IT" sz="1400" b="0" i="0" u="none" strike="noStrike" cap="none">
                <a:solidFill>
                  <a:srgbClr val="000000"/>
                </a:solidFill>
                <a:latin typeface="Montserrat"/>
                <a:ea typeface="Montserrat"/>
                <a:cs typeface="Montserrat"/>
                <a:sym typeface="Montserrat"/>
              </a:rPr>
              <a:t> di un algoritmo per poter migliorare le </a:t>
            </a:r>
            <a:r>
              <a:rPr lang="it-IT" sz="1400" b="0" i="0" u="sng" strike="noStrike" cap="none">
                <a:solidFill>
                  <a:srgbClr val="000000"/>
                </a:solidFill>
                <a:latin typeface="Montserrat"/>
                <a:ea typeface="Montserrat"/>
                <a:cs typeface="Montserrat"/>
                <a:sym typeface="Montserrat"/>
              </a:rPr>
              <a:t>performance</a:t>
            </a:r>
            <a:r>
              <a:rPr lang="it-IT" sz="1400" b="0" i="0" u="none" strike="noStrike" cap="none">
                <a:solidFill>
                  <a:srgbClr val="000000"/>
                </a:solidFill>
                <a:latin typeface="Montserrat"/>
                <a:ea typeface="Montserrat"/>
                <a:cs typeface="Montserrat"/>
                <a:sym typeface="Montserrat"/>
              </a:rPr>
              <a:t> e scegliere le giuste </a:t>
            </a:r>
            <a:r>
              <a:rPr lang="it-IT" sz="1400" b="0" i="0" u="sng" strike="noStrike" cap="none">
                <a:solidFill>
                  <a:srgbClr val="000000"/>
                </a:solidFill>
                <a:latin typeface="Montserrat"/>
                <a:ea typeface="Montserrat"/>
                <a:cs typeface="Montserrat"/>
                <a:sym typeface="Montserrat"/>
              </a:rPr>
              <a:t>strutture dati</a:t>
            </a:r>
            <a:r>
              <a:rPr lang="it-IT" sz="1400" b="0" i="0" u="none" strike="noStrike" cap="none">
                <a:solidFill>
                  <a:srgbClr val="000000"/>
                </a:solidFill>
                <a:latin typeface="Montserrat"/>
                <a:ea typeface="Montserrat"/>
                <a:cs typeface="Montserrat"/>
                <a:sym typeface="Montserrat"/>
              </a:rPr>
              <a:t> da utilizzare in ogni momento</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9"/>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62" name="Google Shape;562;p49"/>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63" name="Google Shape;563;p49"/>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49</a:t>
            </a:fld>
            <a:endParaRPr sz="1000" b="0" i="0" u="none" strike="noStrike" cap="none">
              <a:solidFill>
                <a:srgbClr val="AB8C7F"/>
              </a:solidFill>
              <a:latin typeface="Open Sans Light"/>
              <a:ea typeface="Open Sans Light"/>
              <a:cs typeface="Open Sans Light"/>
              <a:sym typeface="Open Sans Light"/>
            </a:endParaRPr>
          </a:p>
        </p:txBody>
      </p:sp>
      <p:pic>
        <p:nvPicPr>
          <p:cNvPr id="564" name="Google Shape;564;p49"/>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65" name="Google Shape;565;p49"/>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566" name="Google Shape;566;p49"/>
          <p:cNvSpPr txBox="1"/>
          <p:nvPr/>
        </p:nvSpPr>
        <p:spPr>
          <a:xfrm>
            <a:off x="713223" y="1879252"/>
            <a:ext cx="7725477" cy="2462213"/>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La </a:t>
            </a:r>
            <a:r>
              <a:rPr lang="it-IT" sz="1400" b="1" i="0" u="none" strike="noStrike" cap="none">
                <a:solidFill>
                  <a:srgbClr val="000000"/>
                </a:solidFill>
                <a:latin typeface="Montserrat"/>
                <a:ea typeface="Montserrat"/>
                <a:cs typeface="Montserrat"/>
                <a:sym typeface="Montserrat"/>
              </a:rPr>
              <a:t>complessità temporale</a:t>
            </a:r>
            <a:r>
              <a:rPr lang="it-IT" sz="1400" b="0" i="0" u="none" strike="noStrike" cap="none">
                <a:solidFill>
                  <a:srgbClr val="000000"/>
                </a:solidFill>
                <a:latin typeface="Montserrat"/>
                <a:ea typeface="Montserrat"/>
                <a:cs typeface="Montserrat"/>
                <a:sym typeface="Montserrat"/>
              </a:rPr>
              <a:t> di un algoritmo rappresenta la quantità totale di tempo che richiede per completare la sua esecuzione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Si misura in termini di </a:t>
            </a:r>
            <a:r>
              <a:rPr lang="it-IT" sz="1400" b="1" i="0" u="none" strike="noStrike" cap="none">
                <a:solidFill>
                  <a:srgbClr val="000000"/>
                </a:solidFill>
                <a:latin typeface="Montserrat"/>
                <a:ea typeface="Montserrat"/>
                <a:cs typeface="Montserrat"/>
                <a:sym typeface="Montserrat"/>
              </a:rPr>
              <a:t>Big Oh (O) : worst case running time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Si utilizza </a:t>
            </a:r>
            <a:r>
              <a:rPr lang="it-IT" sz="1400" b="1" i="1" u="none" strike="noStrike" cap="none">
                <a:solidFill>
                  <a:srgbClr val="000000"/>
                </a:solidFill>
                <a:latin typeface="Montserrat"/>
                <a:ea typeface="Montserrat"/>
                <a:cs typeface="Montserrat"/>
                <a:sym typeface="Montserrat"/>
              </a:rPr>
              <a:t>n</a:t>
            </a:r>
            <a:r>
              <a:rPr lang="it-IT" sz="1400" b="0" i="0" u="none" strike="noStrike" cap="none">
                <a:solidFill>
                  <a:srgbClr val="000000"/>
                </a:solidFill>
                <a:latin typeface="Montserrat"/>
                <a:ea typeface="Montserrat"/>
                <a:cs typeface="Montserrat"/>
                <a:sym typeface="Montserrat"/>
              </a:rPr>
              <a:t> come parametro per identificare la grandezza dell’input</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Esempio: se un algoritmo ha una complessità di O(n), significa che la sua esecuzione completa richiederà </a:t>
            </a:r>
            <a:r>
              <a:rPr lang="it-IT" sz="1400" b="0" i="0" u="sng" strike="noStrike" cap="none">
                <a:solidFill>
                  <a:srgbClr val="000000"/>
                </a:solidFill>
                <a:latin typeface="Montserrat"/>
                <a:ea typeface="Montserrat"/>
                <a:cs typeface="Montserrat"/>
                <a:sym typeface="Montserrat"/>
              </a:rPr>
              <a:t>al massimo</a:t>
            </a:r>
            <a:r>
              <a:rPr lang="it-IT" sz="1400" b="0" i="0" u="none" strike="noStrike" cap="none">
                <a:solidFill>
                  <a:srgbClr val="000000"/>
                </a:solidFill>
                <a:latin typeface="Montserrat"/>
                <a:ea typeface="Montserrat"/>
                <a:cs typeface="Montserrat"/>
                <a:sym typeface="Montserrat"/>
              </a:rPr>
              <a:t> n procedure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Cos’è un Collection Framework? </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97" name="Google Shape;97;p5"/>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98" name="Google Shape;98;p5"/>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a:t>
            </a:fld>
            <a:endParaRPr sz="1000" b="0" i="0" u="none" strike="noStrike" cap="none">
              <a:solidFill>
                <a:srgbClr val="AB8C7F"/>
              </a:solidFill>
              <a:latin typeface="Open Sans Light"/>
              <a:ea typeface="Open Sans Light"/>
              <a:cs typeface="Open Sans Light"/>
              <a:sym typeface="Open Sans Light"/>
            </a:endParaRPr>
          </a:p>
        </p:txBody>
      </p:sp>
      <p:sp>
        <p:nvSpPr>
          <p:cNvPr id="99" name="Google Shape;99;p5"/>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100" name="Google Shape;100;p5"/>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01" name="Google Shape;101;p5"/>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02" name="Google Shape;102;p5"/>
          <p:cNvSpPr txBox="1"/>
          <p:nvPr/>
        </p:nvSpPr>
        <p:spPr>
          <a:xfrm>
            <a:off x="771000" y="1771531"/>
            <a:ext cx="7667700" cy="738664"/>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Una </a:t>
            </a:r>
            <a:r>
              <a:rPr lang="it-IT" sz="1400" b="1" i="0" u="none" strike="noStrike" cap="none">
                <a:solidFill>
                  <a:srgbClr val="000000"/>
                </a:solidFill>
                <a:latin typeface="Montserrat"/>
                <a:ea typeface="Montserrat"/>
                <a:cs typeface="Montserrat"/>
                <a:sym typeface="Montserrat"/>
              </a:rPr>
              <a:t>collection framework </a:t>
            </a:r>
            <a:r>
              <a:rPr lang="it-IT" sz="1400" b="0" i="0" u="none" strike="noStrike" cap="none">
                <a:solidFill>
                  <a:srgbClr val="000000"/>
                </a:solidFill>
                <a:latin typeface="Montserrat"/>
                <a:ea typeface="Montserrat"/>
                <a:cs typeface="Montserrat"/>
                <a:sym typeface="Montserrat"/>
              </a:rPr>
              <a:t>è un’architettura per rappresentare e manipolare le collections</a:t>
            </a: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Ogni collection framework offre le seguenti componenti: </a:t>
            </a:r>
            <a:endParaRPr/>
          </a:p>
        </p:txBody>
      </p:sp>
      <p:sp>
        <p:nvSpPr>
          <p:cNvPr id="103" name="Google Shape;103;p5"/>
          <p:cNvSpPr/>
          <p:nvPr/>
        </p:nvSpPr>
        <p:spPr>
          <a:xfrm>
            <a:off x="1107044" y="2511394"/>
            <a:ext cx="2130711" cy="11695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ourier New"/>
              <a:buChar char="o"/>
            </a:pPr>
            <a:r>
              <a:rPr lang="it-IT" sz="1400" b="1" i="0" u="none" strike="noStrike" cap="none">
                <a:solidFill>
                  <a:srgbClr val="000000"/>
                </a:solidFill>
                <a:latin typeface="Montserrat"/>
                <a:ea typeface="Montserrat"/>
                <a:cs typeface="Montserrat"/>
                <a:sym typeface="Montserrat"/>
              </a:rPr>
              <a:t>Interfacce</a:t>
            </a:r>
            <a:endParaRPr/>
          </a:p>
          <a:p>
            <a:pPr marL="342900" marR="0" lvl="0" indent="-254000" algn="l" rtl="0">
              <a:lnSpc>
                <a:spcPct val="100000"/>
              </a:lnSpc>
              <a:spcBef>
                <a:spcPts val="0"/>
              </a:spcBef>
              <a:spcAft>
                <a:spcPts val="0"/>
              </a:spcAft>
              <a:buClr>
                <a:srgbClr val="000000"/>
              </a:buClr>
              <a:buSzPts val="1400"/>
              <a:buFont typeface="Courier New"/>
              <a:buNone/>
            </a:pPr>
            <a:endParaRPr sz="1400" b="1" i="0" u="none" strike="noStrike" cap="none">
              <a:solidFill>
                <a:srgbClr val="000000"/>
              </a:solidFill>
              <a:latin typeface="Montserrat"/>
              <a:ea typeface="Montserrat"/>
              <a:cs typeface="Montserrat"/>
              <a:sym typeface="Montserrat"/>
            </a:endParaRPr>
          </a:p>
          <a:p>
            <a:pPr marL="342900" marR="0" lvl="0" indent="-342900" algn="l" rtl="0">
              <a:lnSpc>
                <a:spcPct val="100000"/>
              </a:lnSpc>
              <a:spcBef>
                <a:spcPts val="0"/>
              </a:spcBef>
              <a:spcAft>
                <a:spcPts val="0"/>
              </a:spcAft>
              <a:buClr>
                <a:srgbClr val="000000"/>
              </a:buClr>
              <a:buSzPts val="1400"/>
              <a:buFont typeface="Courier New"/>
              <a:buChar char="o"/>
            </a:pPr>
            <a:r>
              <a:rPr lang="it-IT" sz="1400" b="1" i="0" u="none" strike="noStrike" cap="none">
                <a:solidFill>
                  <a:srgbClr val="000000"/>
                </a:solidFill>
                <a:latin typeface="Montserrat"/>
                <a:ea typeface="Montserrat"/>
                <a:cs typeface="Montserrat"/>
                <a:sym typeface="Montserrat"/>
              </a:rPr>
              <a:t>Implementazioni</a:t>
            </a:r>
            <a:endParaRPr/>
          </a:p>
          <a:p>
            <a:pPr marL="342900" marR="0" lvl="0" indent="-254000" algn="l" rtl="0">
              <a:lnSpc>
                <a:spcPct val="100000"/>
              </a:lnSpc>
              <a:spcBef>
                <a:spcPts val="0"/>
              </a:spcBef>
              <a:spcAft>
                <a:spcPts val="0"/>
              </a:spcAft>
              <a:buClr>
                <a:srgbClr val="000000"/>
              </a:buClr>
              <a:buSzPts val="1400"/>
              <a:buFont typeface="Courier New"/>
              <a:buNone/>
            </a:pPr>
            <a:endParaRPr sz="1400" b="1" i="0" u="none" strike="noStrike" cap="none">
              <a:solidFill>
                <a:srgbClr val="000000"/>
              </a:solidFill>
              <a:latin typeface="Montserrat"/>
              <a:ea typeface="Montserrat"/>
              <a:cs typeface="Montserrat"/>
              <a:sym typeface="Montserrat"/>
            </a:endParaRPr>
          </a:p>
          <a:p>
            <a:pPr marL="342900" marR="0" lvl="0" indent="-342900" algn="l" rtl="0">
              <a:lnSpc>
                <a:spcPct val="100000"/>
              </a:lnSpc>
              <a:spcBef>
                <a:spcPts val="0"/>
              </a:spcBef>
              <a:spcAft>
                <a:spcPts val="0"/>
              </a:spcAft>
              <a:buClr>
                <a:srgbClr val="000000"/>
              </a:buClr>
              <a:buSzPts val="1400"/>
              <a:buFont typeface="Courier New"/>
              <a:buChar char="o"/>
            </a:pPr>
            <a:r>
              <a:rPr lang="it-IT" sz="1400" b="1" i="0" u="none" strike="noStrike" cap="none">
                <a:solidFill>
                  <a:srgbClr val="000000"/>
                </a:solidFill>
                <a:latin typeface="Montserrat"/>
                <a:ea typeface="Montserrat"/>
                <a:cs typeface="Montserrat"/>
                <a:sym typeface="Montserrat"/>
              </a:rPr>
              <a:t>Algoritmi</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0"/>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72" name="Google Shape;572;p50"/>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73" name="Google Shape;573;p50"/>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50</a:t>
            </a:fld>
            <a:endParaRPr sz="1000" b="0" i="0" u="none" strike="noStrike" cap="none">
              <a:solidFill>
                <a:srgbClr val="AB8C7F"/>
              </a:solidFill>
              <a:latin typeface="Open Sans Light"/>
              <a:ea typeface="Open Sans Light"/>
              <a:cs typeface="Open Sans Light"/>
              <a:sym typeface="Open Sans Light"/>
            </a:endParaRPr>
          </a:p>
        </p:txBody>
      </p:sp>
      <p:pic>
        <p:nvPicPr>
          <p:cNvPr id="574" name="Google Shape;574;p50"/>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75" name="Google Shape;575;p50"/>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576" name="Google Shape;576;p50"/>
          <p:cNvSpPr txBox="1"/>
          <p:nvPr/>
        </p:nvSpPr>
        <p:spPr>
          <a:xfrm>
            <a:off x="713223" y="1879252"/>
            <a:ext cx="7725600" cy="1385400"/>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Trattandosi di un’analisi asintotica, data una funzione polinomiale che descrive il la complessità di un algoritmo, bisogna sempre considerare il fattore n di ordine maggiore (ossia col </a:t>
            </a:r>
            <a:r>
              <a:rPr lang="it-IT" sz="1400" b="0" i="0" u="sng" strike="noStrike" cap="none">
                <a:solidFill>
                  <a:srgbClr val="000000"/>
                </a:solidFill>
                <a:latin typeface="Montserrat"/>
                <a:ea typeface="Montserrat"/>
                <a:cs typeface="Montserrat"/>
                <a:sym typeface="Montserrat"/>
              </a:rPr>
              <a:t>maggior esponente</a:t>
            </a:r>
            <a:r>
              <a:rPr lang="it-IT" sz="1400" b="0" i="0" u="none" strike="noStrike" cap="none">
                <a:solidFill>
                  <a:srgbClr val="000000"/>
                </a:solidFill>
                <a:latin typeface="Montserrat"/>
                <a:ea typeface="Montserrat"/>
                <a:cs typeface="Montserrat"/>
                <a:sym typeface="Montserrat"/>
              </a:rPr>
              <a:t>)</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Esempio: </a:t>
            </a:r>
            <a:r>
              <a:rPr lang="it-IT">
                <a:latin typeface="Montserrat"/>
                <a:ea typeface="Montserrat"/>
                <a:cs typeface="Montserrat"/>
                <a:sym typeface="Montserrat"/>
              </a:rPr>
              <a:t>la ricerca all’interno un array lungo n, confrontando ogni elemento, richiede al massimo n passi, dunque ha complessità 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1"/>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82" name="Google Shape;582;p51"/>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83" name="Google Shape;583;p51"/>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51</a:t>
            </a:fld>
            <a:endParaRPr sz="1000" b="0" i="0" u="none" strike="noStrike" cap="none">
              <a:solidFill>
                <a:srgbClr val="AB8C7F"/>
              </a:solidFill>
              <a:latin typeface="Open Sans Light"/>
              <a:ea typeface="Open Sans Light"/>
              <a:cs typeface="Open Sans Light"/>
              <a:sym typeface="Open Sans Light"/>
            </a:endParaRPr>
          </a:p>
        </p:txBody>
      </p:sp>
      <p:pic>
        <p:nvPicPr>
          <p:cNvPr id="584" name="Google Shape;584;p51"/>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85" name="Google Shape;585;p51"/>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586" name="Google Shape;586;p51"/>
          <p:cNvSpPr txBox="1"/>
          <p:nvPr/>
        </p:nvSpPr>
        <p:spPr>
          <a:xfrm>
            <a:off x="713223" y="1986973"/>
            <a:ext cx="7725477" cy="1815882"/>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La complessità può anche essere misurata in termini di </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Big Omega (Ω) : best case running time</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587" name="Google Shape;587;p51"/>
          <p:cNvSpPr/>
          <p:nvPr/>
        </p:nvSpPr>
        <p:spPr>
          <a:xfrm>
            <a:off x="1018309" y="2736598"/>
            <a:ext cx="7107382" cy="738664"/>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a:solidFill>
                  <a:srgbClr val="000000"/>
                </a:solidFill>
                <a:latin typeface="Montserrat"/>
                <a:ea typeface="Montserrat"/>
                <a:cs typeface="Montserrat"/>
                <a:sym typeface="Montserrat"/>
              </a:rPr>
              <a:t>Esempio: data la funzione f(n) = </a:t>
            </a:r>
            <a:r>
              <a:rPr lang="it-IT">
                <a:latin typeface="Montserrat"/>
                <a:ea typeface="Montserrat"/>
                <a:cs typeface="Montserrat"/>
                <a:sym typeface="Montserrat"/>
              </a:rPr>
              <a:t>10</a:t>
            </a:r>
            <a:r>
              <a:rPr lang="it-IT" sz="1400" b="0" i="0" u="none" strike="noStrike" cap="none">
                <a:solidFill>
                  <a:srgbClr val="000000"/>
                </a:solidFill>
                <a:latin typeface="Montserrat"/>
                <a:ea typeface="Montserrat"/>
                <a:cs typeface="Montserrat"/>
                <a:sym typeface="Montserrat"/>
              </a:rPr>
              <a:t>n² + 3n + </a:t>
            </a:r>
            <a:r>
              <a:rPr lang="it-IT">
                <a:latin typeface="Montserrat"/>
                <a:ea typeface="Montserrat"/>
                <a:cs typeface="Montserrat"/>
                <a:sym typeface="Montserrat"/>
              </a:rPr>
              <a:t>3</a:t>
            </a:r>
            <a:r>
              <a:rPr lang="it-IT" sz="1400" b="0" i="0" u="none" strike="noStrike" cap="none">
                <a:solidFill>
                  <a:srgbClr val="000000"/>
                </a:solidFill>
                <a:latin typeface="Montserrat"/>
                <a:ea typeface="Montserrat"/>
                <a:cs typeface="Montserrat"/>
                <a:sym typeface="Montserrat"/>
              </a:rPr>
              <a:t>, possiamo concludere ad esempio che la complessità dell’algoritmo non potrà mai essere meno di </a:t>
            </a:r>
            <a:r>
              <a:rPr lang="it-IT">
                <a:solidFill>
                  <a:schemeClr val="dk1"/>
                </a:solidFill>
                <a:latin typeface="Montserrat"/>
                <a:ea typeface="Montserrat"/>
                <a:cs typeface="Montserrat"/>
                <a:sym typeface="Montserrat"/>
              </a:rPr>
              <a:t>n</a:t>
            </a:r>
            <a:r>
              <a:rPr lang="it-IT" baseline="30000">
                <a:solidFill>
                  <a:schemeClr val="dk1"/>
                </a:solidFill>
                <a:latin typeface="Montserrat"/>
                <a:ea typeface="Montserrat"/>
                <a:cs typeface="Montserrat"/>
                <a:sym typeface="Montserrat"/>
              </a:rPr>
              <a:t>2</a:t>
            </a:r>
            <a:r>
              <a:rPr lang="it-IT" sz="1400" b="0" i="0" u="none" strike="noStrike" cap="none">
                <a:solidFill>
                  <a:srgbClr val="000000"/>
                </a:solidFill>
                <a:latin typeface="Montserrat"/>
                <a:ea typeface="Montserrat"/>
                <a:cs typeface="Montserrat"/>
                <a:sym typeface="Montserrat"/>
              </a:rPr>
              <a:t> e dunque il tempo di esecuzione nel caso migliore (best-case running time) è Ω(n</a:t>
            </a:r>
            <a:r>
              <a:rPr lang="it-IT" sz="1400" b="0" i="0" u="none" strike="noStrike" cap="none" baseline="30000">
                <a:solidFill>
                  <a:srgbClr val="000000"/>
                </a:solidFill>
                <a:latin typeface="Montserrat"/>
                <a:ea typeface="Montserrat"/>
                <a:cs typeface="Montserrat"/>
                <a:sym typeface="Montserrat"/>
              </a:rPr>
              <a:t>2</a:t>
            </a:r>
            <a:r>
              <a:rPr lang="it-IT" sz="1400" b="0" i="0" u="none" strike="noStrike" cap="none">
                <a:solidFill>
                  <a:srgbClr val="000000"/>
                </a:solidFill>
                <a:latin typeface="Montserrat"/>
                <a:ea typeface="Montserrat"/>
                <a:cs typeface="Montserrat"/>
                <a:sym typeface="Montserrat"/>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2"/>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593" name="Google Shape;593;p52"/>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94" name="Google Shape;594;p52"/>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52</a:t>
            </a:fld>
            <a:endParaRPr sz="1000" b="0" i="0" u="none" strike="noStrike" cap="none">
              <a:solidFill>
                <a:srgbClr val="AB8C7F"/>
              </a:solidFill>
              <a:latin typeface="Open Sans Light"/>
              <a:ea typeface="Open Sans Light"/>
              <a:cs typeface="Open Sans Light"/>
              <a:sym typeface="Open Sans Light"/>
            </a:endParaRPr>
          </a:p>
        </p:txBody>
      </p:sp>
      <p:pic>
        <p:nvPicPr>
          <p:cNvPr id="595" name="Google Shape;595;p52"/>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596" name="Google Shape;596;p52"/>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597" name="Google Shape;597;p52"/>
          <p:cNvSpPr txBox="1"/>
          <p:nvPr/>
        </p:nvSpPr>
        <p:spPr>
          <a:xfrm>
            <a:off x="713223" y="1879252"/>
            <a:ext cx="7725477" cy="1384995"/>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None/>
            </a:pPr>
            <a:r>
              <a:rPr lang="it-IT" sz="1400" b="0" i="0" u="none" strike="noStrike" cap="none">
                <a:solidFill>
                  <a:srgbClr val="000000"/>
                </a:solidFill>
                <a:latin typeface="Montserrat"/>
                <a:ea typeface="Montserrat"/>
                <a:cs typeface="Montserrat"/>
                <a:sym typeface="Montserrat"/>
              </a:rPr>
              <a:t>La complessità può anche essere misurata in termini di </a:t>
            </a:r>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Big Theta (Θ) : both best and worst case running time (</a:t>
            </a:r>
            <a:r>
              <a:rPr lang="it-IT" sz="1400" b="1" i="0" u="sng" strike="noStrike" cap="none">
                <a:solidFill>
                  <a:srgbClr val="000000"/>
                </a:solidFill>
                <a:latin typeface="Montserrat"/>
                <a:ea typeface="Montserrat"/>
                <a:cs typeface="Montserrat"/>
                <a:sym typeface="Montserrat"/>
              </a:rPr>
              <a:t>sia</a:t>
            </a:r>
            <a:r>
              <a:rPr lang="it-IT" sz="1400" b="1" i="0" u="none" strike="noStrike" cap="none">
                <a:solidFill>
                  <a:srgbClr val="000000"/>
                </a:solidFill>
                <a:latin typeface="Montserrat"/>
                <a:ea typeface="Montserrat"/>
                <a:cs typeface="Montserrat"/>
                <a:sym typeface="Montserrat"/>
              </a:rPr>
              <a:t> Big oh </a:t>
            </a:r>
            <a:r>
              <a:rPr lang="it-IT" sz="1400" b="1" i="0" u="sng" strike="noStrike" cap="none">
                <a:solidFill>
                  <a:srgbClr val="000000"/>
                </a:solidFill>
                <a:latin typeface="Montserrat"/>
                <a:ea typeface="Montserrat"/>
                <a:cs typeface="Montserrat"/>
                <a:sym typeface="Montserrat"/>
              </a:rPr>
              <a:t>che</a:t>
            </a:r>
            <a:r>
              <a:rPr lang="it-IT" sz="1400" b="1" i="0" u="none" strike="noStrike" cap="none">
                <a:solidFill>
                  <a:srgbClr val="000000"/>
                </a:solidFill>
                <a:latin typeface="Montserrat"/>
                <a:ea typeface="Montserrat"/>
                <a:cs typeface="Montserrat"/>
                <a:sym typeface="Montserrat"/>
              </a:rPr>
              <a:t> Big Omega)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598" name="Google Shape;598;p52"/>
          <p:cNvSpPr/>
          <p:nvPr/>
        </p:nvSpPr>
        <p:spPr>
          <a:xfrm>
            <a:off x="1018309" y="2786901"/>
            <a:ext cx="7107382" cy="954107"/>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Courier New"/>
              <a:buChar char="o"/>
            </a:pPr>
            <a:r>
              <a:rPr lang="it-IT" sz="1400" b="0" i="0" u="none" strike="noStrike" cap="none">
                <a:solidFill>
                  <a:srgbClr val="000000"/>
                </a:solidFill>
                <a:latin typeface="Montserrat"/>
                <a:ea typeface="Montserrat"/>
                <a:cs typeface="Montserrat"/>
                <a:sym typeface="Montserrat"/>
              </a:rPr>
              <a:t>Esempio: data la funzione f(n) = 3n³ + 4n, possiamo concludere che la complessità dell’algoritmo non potrà mai essere né più né meno di n</a:t>
            </a:r>
            <a:r>
              <a:rPr lang="it-IT" sz="1400" b="0" i="0" u="none" strike="noStrike" cap="none" baseline="30000">
                <a:solidFill>
                  <a:srgbClr val="000000"/>
                </a:solidFill>
                <a:latin typeface="Montserrat"/>
                <a:ea typeface="Montserrat"/>
                <a:cs typeface="Montserrat"/>
                <a:sym typeface="Montserrat"/>
              </a:rPr>
              <a:t>3</a:t>
            </a:r>
            <a:r>
              <a:rPr lang="it-IT" sz="1400" b="0" i="0" u="none" strike="noStrike" cap="none">
                <a:solidFill>
                  <a:srgbClr val="000000"/>
                </a:solidFill>
                <a:latin typeface="Montserrat"/>
                <a:ea typeface="Montserrat"/>
                <a:cs typeface="Montserrat"/>
                <a:sym typeface="Montserrat"/>
              </a:rPr>
              <a:t> e dunque il tempo di esecuzione sia nel caso peggiore che nel caso migliore (best-case running time) è Θ(n</a:t>
            </a:r>
            <a:r>
              <a:rPr lang="it-IT" sz="1400" b="0" i="0" u="none" strike="noStrike" cap="none" baseline="30000">
                <a:solidFill>
                  <a:srgbClr val="000000"/>
                </a:solidFill>
                <a:latin typeface="Montserrat"/>
                <a:ea typeface="Montserrat"/>
                <a:cs typeface="Montserrat"/>
                <a:sym typeface="Montserrat"/>
              </a:rPr>
              <a:t>3</a:t>
            </a:r>
            <a:r>
              <a:rPr lang="it-IT" sz="1400" b="0" i="0" u="none" strike="noStrike" cap="none">
                <a:solidFill>
                  <a:srgbClr val="000000"/>
                </a:solidFill>
                <a:latin typeface="Montserrat"/>
                <a:ea typeface="Montserrat"/>
                <a:cs typeface="Montserrat"/>
                <a:sym typeface="Montserrat"/>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3"/>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Alcuni tempi di esecuzione comuni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04" name="Google Shape;604;p53"/>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05" name="Google Shape;605;p53"/>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53</a:t>
            </a:fld>
            <a:endParaRPr sz="1000" b="0" i="0" u="none" strike="noStrike" cap="none">
              <a:solidFill>
                <a:srgbClr val="AB8C7F"/>
              </a:solidFill>
              <a:latin typeface="Open Sans Light"/>
              <a:ea typeface="Open Sans Light"/>
              <a:cs typeface="Open Sans Light"/>
              <a:sym typeface="Open Sans Light"/>
            </a:endParaRPr>
          </a:p>
        </p:txBody>
      </p:sp>
      <p:pic>
        <p:nvPicPr>
          <p:cNvPr id="606" name="Google Shape;606;p53"/>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07" name="Google Shape;607;p53"/>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608" name="Google Shape;608;p53"/>
          <p:cNvSpPr txBox="1"/>
          <p:nvPr/>
        </p:nvSpPr>
        <p:spPr>
          <a:xfrm>
            <a:off x="709261" y="1310199"/>
            <a:ext cx="7725477" cy="3754874"/>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O(1): </a:t>
            </a:r>
            <a:r>
              <a:rPr lang="it-IT" sz="1400" b="0" i="0" u="none" strike="noStrike" cap="none">
                <a:solidFill>
                  <a:srgbClr val="000000"/>
                </a:solidFill>
                <a:latin typeface="Montserrat"/>
                <a:ea typeface="Montserrat"/>
                <a:cs typeface="Montserrat"/>
                <a:sym typeface="Montserrat"/>
              </a:rPr>
              <a:t>tempo costante, ossia non dipendente dalla grandezza dell’input</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O(log(n)): </a:t>
            </a:r>
            <a:r>
              <a:rPr lang="it-IT" sz="1400" b="0" i="0" u="none" strike="noStrike" cap="none">
                <a:solidFill>
                  <a:srgbClr val="000000"/>
                </a:solidFill>
                <a:latin typeface="Montserrat"/>
                <a:ea typeface="Montserrat"/>
                <a:cs typeface="Montserrat"/>
                <a:sym typeface="Montserrat"/>
              </a:rPr>
              <a:t>tempo logaritmico, ossia dato un input di grandezza n, l’algoritmo eseguirà al più log(n) operazioni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O(n): </a:t>
            </a:r>
            <a:r>
              <a:rPr lang="it-IT" sz="1400" b="0" i="0" u="none" strike="noStrike" cap="none">
                <a:solidFill>
                  <a:srgbClr val="000000"/>
                </a:solidFill>
                <a:latin typeface="Montserrat"/>
                <a:ea typeface="Montserrat"/>
                <a:cs typeface="Montserrat"/>
                <a:sym typeface="Montserrat"/>
              </a:rPr>
              <a:t>tempo lineare, ossia dato un input di grandezza n, l’algoritmo eseguirà al più n operazioni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O(nlog(n)): </a:t>
            </a:r>
            <a:r>
              <a:rPr lang="it-IT" sz="1400" b="0" i="0" u="none" strike="noStrike" cap="none">
                <a:solidFill>
                  <a:srgbClr val="000000"/>
                </a:solidFill>
                <a:latin typeface="Montserrat"/>
                <a:ea typeface="Montserrat"/>
                <a:cs typeface="Montserrat"/>
                <a:sym typeface="Montserrat"/>
              </a:rPr>
              <a:t>tempo «linearithmic», ossia dato un input di grandezza n, l’algoritmo eseguirà al più nlog(n) operazioni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609" name="Google Shape;609;p53"/>
          <p:cNvSpPr/>
          <p:nvPr/>
        </p:nvSpPr>
        <p:spPr>
          <a:xfrm>
            <a:off x="1025612" y="2263973"/>
            <a:ext cx="1619354" cy="2769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Courier New"/>
              <a:buChar char="o"/>
            </a:pPr>
            <a:r>
              <a:rPr lang="it-IT" sz="1200" b="0" i="0" u="sng" strike="noStrike" cap="none">
                <a:solidFill>
                  <a:srgbClr val="000000"/>
                </a:solidFill>
                <a:latin typeface="Montserrat"/>
                <a:ea typeface="Montserrat"/>
                <a:cs typeface="Montserrat"/>
                <a:sym typeface="Montserrat"/>
              </a:rPr>
              <a:t>Ricerca binaria</a:t>
            </a:r>
            <a:endParaRPr sz="1200" b="0" i="0" u="sng" strike="noStrike" cap="none">
              <a:solidFill>
                <a:srgbClr val="000000"/>
              </a:solidFill>
              <a:latin typeface="Arial"/>
              <a:ea typeface="Arial"/>
              <a:cs typeface="Arial"/>
              <a:sym typeface="Arial"/>
            </a:endParaRPr>
          </a:p>
        </p:txBody>
      </p:sp>
      <p:sp>
        <p:nvSpPr>
          <p:cNvPr id="610" name="Google Shape;610;p53"/>
          <p:cNvSpPr/>
          <p:nvPr/>
        </p:nvSpPr>
        <p:spPr>
          <a:xfrm>
            <a:off x="1025613" y="3294322"/>
            <a:ext cx="1834156" cy="2769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Courier New"/>
              <a:buChar char="o"/>
            </a:pPr>
            <a:r>
              <a:rPr lang="it-IT" sz="1200" b="0" i="0" u="none" strike="noStrike" cap="none">
                <a:solidFill>
                  <a:srgbClr val="000000"/>
                </a:solidFill>
                <a:latin typeface="Montserrat"/>
                <a:ea typeface="Montserrat"/>
                <a:cs typeface="Montserrat"/>
                <a:sym typeface="Montserrat"/>
              </a:rPr>
              <a:t>Semplice ciclo for</a:t>
            </a:r>
            <a:endParaRPr sz="1200" b="0" i="0" u="none" strike="noStrike" cap="none">
              <a:solidFill>
                <a:srgbClr val="000000"/>
              </a:solidFill>
              <a:latin typeface="Arial"/>
              <a:ea typeface="Arial"/>
              <a:cs typeface="Arial"/>
              <a:sym typeface="Arial"/>
            </a:endParaRPr>
          </a:p>
        </p:txBody>
      </p:sp>
      <p:sp>
        <p:nvSpPr>
          <p:cNvPr id="611" name="Google Shape;611;p53"/>
          <p:cNvSpPr/>
          <p:nvPr/>
        </p:nvSpPr>
        <p:spPr>
          <a:xfrm>
            <a:off x="1025611" y="4425335"/>
            <a:ext cx="1287532" cy="2769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Courier New"/>
              <a:buChar char="o"/>
            </a:pPr>
            <a:r>
              <a:rPr lang="it-IT" sz="1200" b="0" i="0" u="sng" strike="noStrike" cap="none">
                <a:solidFill>
                  <a:srgbClr val="000000"/>
                </a:solidFill>
                <a:latin typeface="Montserrat"/>
                <a:ea typeface="Montserrat"/>
                <a:cs typeface="Montserrat"/>
                <a:sym typeface="Montserrat"/>
              </a:rPr>
              <a:t>MergeSort</a:t>
            </a:r>
            <a:endParaRPr sz="1200" b="0" i="0" u="sng"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4"/>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Alcuni tempi di esecuzione comuni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17" name="Google Shape;617;p54"/>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18" name="Google Shape;618;p54"/>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54</a:t>
            </a:fld>
            <a:endParaRPr sz="1000" b="0" i="0" u="none" strike="noStrike" cap="none">
              <a:solidFill>
                <a:srgbClr val="AB8C7F"/>
              </a:solidFill>
              <a:latin typeface="Open Sans Light"/>
              <a:ea typeface="Open Sans Light"/>
              <a:cs typeface="Open Sans Light"/>
              <a:sym typeface="Open Sans Light"/>
            </a:endParaRPr>
          </a:p>
        </p:txBody>
      </p:sp>
      <p:pic>
        <p:nvPicPr>
          <p:cNvPr id="619" name="Google Shape;619;p54"/>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20" name="Google Shape;620;p54"/>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621" name="Google Shape;621;p54"/>
          <p:cNvSpPr txBox="1"/>
          <p:nvPr/>
        </p:nvSpPr>
        <p:spPr>
          <a:xfrm>
            <a:off x="709261" y="1310199"/>
            <a:ext cx="7725477" cy="2677656"/>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O(n</a:t>
            </a:r>
            <a:r>
              <a:rPr lang="it-IT" sz="1400" b="1" i="0" u="none" strike="noStrike" cap="none" baseline="30000">
                <a:solidFill>
                  <a:srgbClr val="000000"/>
                </a:solidFill>
                <a:latin typeface="Montserrat"/>
                <a:ea typeface="Montserrat"/>
                <a:cs typeface="Montserrat"/>
                <a:sym typeface="Montserrat"/>
              </a:rPr>
              <a:t>2</a:t>
            </a:r>
            <a:r>
              <a:rPr lang="it-IT" sz="1400" b="1" i="0" u="none" strike="noStrike" cap="none">
                <a:solidFill>
                  <a:srgbClr val="000000"/>
                </a:solidFill>
                <a:latin typeface="Montserrat"/>
                <a:ea typeface="Montserrat"/>
                <a:cs typeface="Montserrat"/>
                <a:sym typeface="Montserrat"/>
              </a:rPr>
              <a:t>): </a:t>
            </a:r>
            <a:r>
              <a:rPr lang="it-IT" sz="1400" b="0" i="0" u="none" strike="noStrike" cap="none">
                <a:solidFill>
                  <a:srgbClr val="000000"/>
                </a:solidFill>
                <a:latin typeface="Montserrat"/>
                <a:ea typeface="Montserrat"/>
                <a:cs typeface="Montserrat"/>
                <a:sym typeface="Montserrat"/>
              </a:rPr>
              <a:t>tempo quadratico, ossia dato un input di grandezza n, l’algoritmo eseguirà al più n</a:t>
            </a:r>
            <a:r>
              <a:rPr lang="it-IT" sz="1400" b="0" i="0" u="none" strike="noStrike" cap="none" baseline="30000">
                <a:solidFill>
                  <a:srgbClr val="000000"/>
                </a:solidFill>
                <a:latin typeface="Montserrat"/>
                <a:ea typeface="Montserrat"/>
                <a:cs typeface="Montserrat"/>
                <a:sym typeface="Montserrat"/>
              </a:rPr>
              <a:t>2</a:t>
            </a:r>
            <a:r>
              <a:rPr lang="it-IT" sz="1400" b="0" i="0" u="none" strike="noStrike" cap="none">
                <a:solidFill>
                  <a:srgbClr val="000000"/>
                </a:solidFill>
                <a:latin typeface="Montserrat"/>
                <a:ea typeface="Montserrat"/>
                <a:cs typeface="Montserrat"/>
                <a:sym typeface="Montserrat"/>
              </a:rPr>
              <a:t> operazioni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O(n</a:t>
            </a:r>
            <a:r>
              <a:rPr lang="it-IT" sz="1400" b="1" i="0" u="none" strike="noStrike" cap="none" baseline="30000">
                <a:solidFill>
                  <a:srgbClr val="000000"/>
                </a:solidFill>
                <a:latin typeface="Montserrat"/>
                <a:ea typeface="Montserrat"/>
                <a:cs typeface="Montserrat"/>
                <a:sym typeface="Montserrat"/>
              </a:rPr>
              <a:t>3</a:t>
            </a:r>
            <a:r>
              <a:rPr lang="it-IT" sz="1400" b="1" i="0" u="none" strike="noStrike" cap="none">
                <a:solidFill>
                  <a:srgbClr val="000000"/>
                </a:solidFill>
                <a:latin typeface="Montserrat"/>
                <a:ea typeface="Montserrat"/>
                <a:cs typeface="Montserrat"/>
                <a:sym typeface="Montserrat"/>
              </a:rPr>
              <a:t>): </a:t>
            </a:r>
            <a:r>
              <a:rPr lang="it-IT" sz="1400" b="0" i="0" u="none" strike="noStrike" cap="none">
                <a:solidFill>
                  <a:srgbClr val="000000"/>
                </a:solidFill>
                <a:latin typeface="Montserrat"/>
                <a:ea typeface="Montserrat"/>
                <a:cs typeface="Montserrat"/>
                <a:sym typeface="Montserrat"/>
              </a:rPr>
              <a:t>tempo cubico, ossia dato un input di grandezza n, l’algoritmo eseguirà al più n</a:t>
            </a:r>
            <a:r>
              <a:rPr lang="it-IT" sz="1400" b="0" i="0" u="none" strike="noStrike" cap="none" baseline="30000">
                <a:solidFill>
                  <a:srgbClr val="000000"/>
                </a:solidFill>
                <a:latin typeface="Montserrat"/>
                <a:ea typeface="Montserrat"/>
                <a:cs typeface="Montserrat"/>
                <a:sym typeface="Montserrat"/>
              </a:rPr>
              <a:t>3</a:t>
            </a:r>
            <a:r>
              <a:rPr lang="it-IT" sz="1400" b="0" i="0" u="none" strike="noStrike" cap="none">
                <a:solidFill>
                  <a:srgbClr val="000000"/>
                </a:solidFill>
                <a:latin typeface="Montserrat"/>
                <a:ea typeface="Montserrat"/>
                <a:cs typeface="Montserrat"/>
                <a:sym typeface="Montserrat"/>
              </a:rPr>
              <a:t> operazioni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622" name="Google Shape;622;p54"/>
          <p:cNvSpPr/>
          <p:nvPr/>
        </p:nvSpPr>
        <p:spPr>
          <a:xfrm>
            <a:off x="983853" y="2649027"/>
            <a:ext cx="2284600" cy="2769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Courier New"/>
              <a:buChar char="o"/>
            </a:pPr>
            <a:r>
              <a:rPr lang="it-IT" sz="1200" b="0" i="0" u="none" strike="noStrike" cap="none">
                <a:solidFill>
                  <a:srgbClr val="000000"/>
                </a:solidFill>
                <a:latin typeface="Montserrat"/>
                <a:ea typeface="Montserrat"/>
                <a:cs typeface="Montserrat"/>
                <a:sym typeface="Montserrat"/>
              </a:rPr>
              <a:t>Triplo ciclo for annidato</a:t>
            </a:r>
            <a:endParaRPr sz="1200" b="0" i="0" u="none" strike="noStrike" cap="none">
              <a:solidFill>
                <a:srgbClr val="000000"/>
              </a:solidFill>
              <a:latin typeface="Arial"/>
              <a:ea typeface="Arial"/>
              <a:cs typeface="Arial"/>
              <a:sym typeface="Arial"/>
            </a:endParaRPr>
          </a:p>
        </p:txBody>
      </p:sp>
      <p:sp>
        <p:nvSpPr>
          <p:cNvPr id="623" name="Google Shape;623;p54"/>
          <p:cNvSpPr/>
          <p:nvPr/>
        </p:nvSpPr>
        <p:spPr>
          <a:xfrm>
            <a:off x="983853" y="1825725"/>
            <a:ext cx="2420856" cy="2769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Courier New"/>
              <a:buChar char="o"/>
            </a:pPr>
            <a:r>
              <a:rPr lang="it-IT" sz="1200" b="0" i="0" u="none" strike="noStrike" cap="none">
                <a:solidFill>
                  <a:srgbClr val="000000"/>
                </a:solidFill>
                <a:latin typeface="Montserrat"/>
                <a:ea typeface="Montserrat"/>
                <a:cs typeface="Montserrat"/>
                <a:sym typeface="Montserrat"/>
              </a:rPr>
              <a:t>Doppio ciclo for annidato</a:t>
            </a:r>
            <a:endParaRPr sz="1200" b="0" i="0" u="none" strike="noStrike" cap="none">
              <a:solidFill>
                <a:srgbClr val="000000"/>
              </a:solidFill>
              <a:latin typeface="Arial"/>
              <a:ea typeface="Arial"/>
              <a:cs typeface="Arial"/>
              <a:sym typeface="Arial"/>
            </a:endParaRPr>
          </a:p>
        </p:txBody>
      </p:sp>
      <p:pic>
        <p:nvPicPr>
          <p:cNvPr id="624" name="Google Shape;624;p54"/>
          <p:cNvPicPr preferRelativeResize="0"/>
          <p:nvPr/>
        </p:nvPicPr>
        <p:blipFill rotWithShape="1">
          <a:blip r:embed="rId5">
            <a:alphaModFix/>
          </a:blip>
          <a:srcRect/>
          <a:stretch/>
        </p:blipFill>
        <p:spPr>
          <a:xfrm>
            <a:off x="3521100" y="3180102"/>
            <a:ext cx="2101798" cy="177339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5"/>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Alcuni tempi di esecuzione comuni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30" name="Google Shape;630;p55"/>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31" name="Google Shape;631;p55"/>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55</a:t>
            </a:fld>
            <a:endParaRPr sz="1000" b="0" i="0" u="none" strike="noStrike" cap="none">
              <a:solidFill>
                <a:srgbClr val="AB8C7F"/>
              </a:solidFill>
              <a:latin typeface="Open Sans Light"/>
              <a:ea typeface="Open Sans Light"/>
              <a:cs typeface="Open Sans Light"/>
              <a:sym typeface="Open Sans Light"/>
            </a:endParaRPr>
          </a:p>
        </p:txBody>
      </p:sp>
      <p:pic>
        <p:nvPicPr>
          <p:cNvPr id="632" name="Google Shape;632;p55"/>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33" name="Google Shape;633;p55"/>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634" name="Google Shape;634;p55"/>
          <p:cNvSpPr txBox="1"/>
          <p:nvPr/>
        </p:nvSpPr>
        <p:spPr>
          <a:xfrm>
            <a:off x="709261" y="1310199"/>
            <a:ext cx="7725477" cy="3108543"/>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O(2</a:t>
            </a:r>
            <a:r>
              <a:rPr lang="it-IT" sz="1400" b="1" i="0" u="none" strike="noStrike" cap="none" baseline="30000">
                <a:solidFill>
                  <a:srgbClr val="000000"/>
                </a:solidFill>
                <a:latin typeface="Montserrat"/>
                <a:ea typeface="Montserrat"/>
                <a:cs typeface="Montserrat"/>
                <a:sym typeface="Montserrat"/>
              </a:rPr>
              <a:t>n</a:t>
            </a:r>
            <a:r>
              <a:rPr lang="it-IT" sz="1400" b="1" i="0" u="none" strike="noStrike" cap="none">
                <a:solidFill>
                  <a:srgbClr val="000000"/>
                </a:solidFill>
                <a:latin typeface="Montserrat"/>
                <a:ea typeface="Montserrat"/>
                <a:cs typeface="Montserrat"/>
                <a:sym typeface="Montserrat"/>
              </a:rPr>
              <a:t>): </a:t>
            </a:r>
            <a:r>
              <a:rPr lang="it-IT" sz="1400" b="0" i="0" u="none" strike="noStrike" cap="none">
                <a:solidFill>
                  <a:srgbClr val="000000"/>
                </a:solidFill>
                <a:latin typeface="Montserrat"/>
                <a:ea typeface="Montserrat"/>
                <a:cs typeface="Montserrat"/>
                <a:sym typeface="Montserrat"/>
              </a:rPr>
              <a:t>tempo esponenziale, ossia dato un input di grandezza n, l’algoritmo eseguirà al più 2</a:t>
            </a:r>
            <a:r>
              <a:rPr lang="it-IT" sz="1400" b="0" i="0" u="none" strike="noStrike" cap="none" baseline="30000">
                <a:solidFill>
                  <a:srgbClr val="000000"/>
                </a:solidFill>
                <a:latin typeface="Montserrat"/>
                <a:ea typeface="Montserrat"/>
                <a:cs typeface="Montserrat"/>
                <a:sym typeface="Montserrat"/>
              </a:rPr>
              <a:t>n</a:t>
            </a:r>
            <a:r>
              <a:rPr lang="it-IT" sz="1400" b="0" i="0" u="none" strike="noStrike" cap="none">
                <a:solidFill>
                  <a:srgbClr val="000000"/>
                </a:solidFill>
                <a:latin typeface="Montserrat"/>
                <a:ea typeface="Montserrat"/>
                <a:cs typeface="Montserrat"/>
                <a:sym typeface="Montserrat"/>
              </a:rPr>
              <a:t> operazioni</a:t>
            </a:r>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0" marR="0" lvl="2" indent="0" algn="l"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O(n!): </a:t>
            </a:r>
            <a:r>
              <a:rPr lang="it-IT" sz="1400" b="0" i="0" u="none" strike="noStrike" cap="none">
                <a:solidFill>
                  <a:srgbClr val="000000"/>
                </a:solidFill>
                <a:latin typeface="Montserrat"/>
                <a:ea typeface="Montserrat"/>
                <a:cs typeface="Montserrat"/>
                <a:sym typeface="Montserrat"/>
              </a:rPr>
              <a:t>tempo fattoriale, ossia dato un input di grandezza n, l’algoritmo eseguirà al più n! operazioni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635" name="Google Shape;635;p55"/>
          <p:cNvSpPr/>
          <p:nvPr/>
        </p:nvSpPr>
        <p:spPr>
          <a:xfrm>
            <a:off x="983853" y="3097114"/>
            <a:ext cx="4823756" cy="2769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Courier New"/>
              <a:buChar char="o"/>
            </a:pPr>
            <a:r>
              <a:rPr lang="it-IT" sz="1200" b="0" i="0" u="none" strike="noStrike" cap="none">
                <a:solidFill>
                  <a:srgbClr val="000000"/>
                </a:solidFill>
                <a:latin typeface="Montserrat"/>
                <a:ea typeface="Montserrat"/>
                <a:cs typeface="Montserrat"/>
                <a:sym typeface="Montserrat"/>
              </a:rPr>
              <a:t>Tutte le possibili permutazioni degli elementi di un array</a:t>
            </a:r>
            <a:endParaRPr sz="1400" b="0" i="0" u="none" strike="noStrike" cap="none">
              <a:solidFill>
                <a:srgbClr val="000000"/>
              </a:solidFill>
              <a:latin typeface="Arial"/>
              <a:ea typeface="Arial"/>
              <a:cs typeface="Arial"/>
              <a:sym typeface="Arial"/>
            </a:endParaRPr>
          </a:p>
        </p:txBody>
      </p:sp>
      <p:sp>
        <p:nvSpPr>
          <p:cNvPr id="636" name="Google Shape;636;p55"/>
          <p:cNvSpPr/>
          <p:nvPr/>
        </p:nvSpPr>
        <p:spPr>
          <a:xfrm>
            <a:off x="983853" y="1798120"/>
            <a:ext cx="7450885"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Courier New"/>
              <a:buChar char="o"/>
            </a:pPr>
            <a:r>
              <a:rPr lang="it-IT" sz="1200" b="0" i="0" u="none" strike="noStrike" cap="none">
                <a:solidFill>
                  <a:srgbClr val="000000"/>
                </a:solidFill>
                <a:latin typeface="Montserrat"/>
                <a:ea typeface="Montserrat"/>
                <a:cs typeface="Montserrat"/>
                <a:sym typeface="Montserrat"/>
              </a:rPr>
              <a:t>Provare a «rubare» una password testando tutte le possibili combinazioni (assumendo password numeriche di lunghezza N) ha una complessità O(10^N)</a:t>
            </a:r>
            <a:endParaRPr/>
          </a:p>
        </p:txBody>
      </p:sp>
      <p:pic>
        <p:nvPicPr>
          <p:cNvPr id="637" name="Google Shape;637;p55" descr="I'm In Danger - The Simpsons | Simpsons meme, Meme template, Simpsons funny"/>
          <p:cNvPicPr preferRelativeResize="0"/>
          <p:nvPr/>
        </p:nvPicPr>
        <p:blipFill rotWithShape="1">
          <a:blip r:embed="rId5">
            <a:alphaModFix/>
          </a:blip>
          <a:srcRect/>
          <a:stretch/>
        </p:blipFill>
        <p:spPr>
          <a:xfrm>
            <a:off x="3306494" y="3474111"/>
            <a:ext cx="2531011" cy="143255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6"/>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Rappresentazione grafica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43" name="Google Shape;643;p56"/>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44" name="Google Shape;644;p56"/>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56</a:t>
            </a:fld>
            <a:endParaRPr sz="1000" b="0" i="0" u="none" strike="noStrike" cap="none">
              <a:solidFill>
                <a:srgbClr val="AB8C7F"/>
              </a:solidFill>
              <a:latin typeface="Open Sans Light"/>
              <a:ea typeface="Open Sans Light"/>
              <a:cs typeface="Open Sans Light"/>
              <a:sym typeface="Open Sans Light"/>
            </a:endParaRPr>
          </a:p>
        </p:txBody>
      </p:sp>
      <p:pic>
        <p:nvPicPr>
          <p:cNvPr id="645" name="Google Shape;645;p56"/>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46" name="Google Shape;646;p56"/>
          <p:cNvPicPr preferRelativeResize="0"/>
          <p:nvPr/>
        </p:nvPicPr>
        <p:blipFill rotWithShape="1">
          <a:blip r:embed="rId4">
            <a:alphaModFix/>
          </a:blip>
          <a:srcRect/>
          <a:stretch/>
        </p:blipFill>
        <p:spPr>
          <a:xfrm>
            <a:off x="551824" y="4702625"/>
            <a:ext cx="322799" cy="344690"/>
          </a:xfrm>
          <a:prstGeom prst="rect">
            <a:avLst/>
          </a:prstGeom>
          <a:noFill/>
          <a:ln>
            <a:noFill/>
          </a:ln>
        </p:spPr>
      </p:pic>
      <p:pic>
        <p:nvPicPr>
          <p:cNvPr id="647" name="Google Shape;647;p56"/>
          <p:cNvPicPr preferRelativeResize="0"/>
          <p:nvPr/>
        </p:nvPicPr>
        <p:blipFill rotWithShape="1">
          <a:blip r:embed="rId5">
            <a:alphaModFix/>
          </a:blip>
          <a:srcRect/>
          <a:stretch/>
        </p:blipFill>
        <p:spPr>
          <a:xfrm>
            <a:off x="1724154" y="874401"/>
            <a:ext cx="5695692" cy="38582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7"/>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 delle liste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53" name="Google Shape;653;p57"/>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54" name="Google Shape;654;p57"/>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57</a:t>
            </a:fld>
            <a:endParaRPr sz="1000" b="0" i="0" u="none" strike="noStrike" cap="none">
              <a:solidFill>
                <a:srgbClr val="AB8C7F"/>
              </a:solidFill>
              <a:latin typeface="Open Sans Light"/>
              <a:ea typeface="Open Sans Light"/>
              <a:cs typeface="Open Sans Light"/>
              <a:sym typeface="Open Sans Light"/>
            </a:endParaRPr>
          </a:p>
        </p:txBody>
      </p:sp>
      <p:pic>
        <p:nvPicPr>
          <p:cNvPr id="655" name="Google Shape;655;p57"/>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56" name="Google Shape;656;p57"/>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657" name="Google Shape;657;p57"/>
          <p:cNvSpPr txBox="1"/>
          <p:nvPr/>
        </p:nvSpPr>
        <p:spPr>
          <a:xfrm>
            <a:off x="709261" y="1310199"/>
            <a:ext cx="7725477" cy="1600438"/>
          </a:xfrm>
          <a:prstGeom prst="rect">
            <a:avLst/>
          </a:prstGeom>
          <a:noFill/>
          <a:ln>
            <a:noFill/>
          </a:ln>
        </p:spPr>
        <p:txBody>
          <a:bodyPr spcFirstLastPara="1" wrap="square" lIns="91425" tIns="45700" rIns="91425" bIns="45700" anchor="t" anchorCtr="0">
            <a:spAutoFit/>
          </a:bodyPr>
          <a:lstStyle/>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658" name="Google Shape;658;p57"/>
          <p:cNvPicPr preferRelativeResize="0"/>
          <p:nvPr/>
        </p:nvPicPr>
        <p:blipFill rotWithShape="1">
          <a:blip r:embed="rId5">
            <a:alphaModFix/>
          </a:blip>
          <a:srcRect/>
          <a:stretch/>
        </p:blipFill>
        <p:spPr>
          <a:xfrm>
            <a:off x="923543" y="1049710"/>
            <a:ext cx="7296912" cy="341517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58"/>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 degli insiemi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64" name="Google Shape;664;p58"/>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65" name="Google Shape;665;p58"/>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58</a:t>
            </a:fld>
            <a:endParaRPr sz="1000" b="0" i="0" u="none" strike="noStrike" cap="none">
              <a:solidFill>
                <a:srgbClr val="AB8C7F"/>
              </a:solidFill>
              <a:latin typeface="Open Sans Light"/>
              <a:ea typeface="Open Sans Light"/>
              <a:cs typeface="Open Sans Light"/>
              <a:sym typeface="Open Sans Light"/>
            </a:endParaRPr>
          </a:p>
        </p:txBody>
      </p:sp>
      <p:pic>
        <p:nvPicPr>
          <p:cNvPr id="666" name="Google Shape;666;p58"/>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67" name="Google Shape;667;p58"/>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668" name="Google Shape;668;p58"/>
          <p:cNvSpPr txBox="1"/>
          <p:nvPr/>
        </p:nvSpPr>
        <p:spPr>
          <a:xfrm>
            <a:off x="709261" y="1310199"/>
            <a:ext cx="7725477" cy="1600438"/>
          </a:xfrm>
          <a:prstGeom prst="rect">
            <a:avLst/>
          </a:prstGeom>
          <a:noFill/>
          <a:ln>
            <a:noFill/>
          </a:ln>
        </p:spPr>
        <p:txBody>
          <a:bodyPr spcFirstLastPara="1" wrap="square" lIns="91425" tIns="45700" rIns="91425" bIns="45700" anchor="t" anchorCtr="0">
            <a:spAutoFit/>
          </a:bodyPr>
          <a:lstStyle/>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graphicFrame>
        <p:nvGraphicFramePr>
          <p:cNvPr id="669" name="Google Shape;669;p58"/>
          <p:cNvGraphicFramePr/>
          <p:nvPr/>
        </p:nvGraphicFramePr>
        <p:xfrm>
          <a:off x="2042655" y="1830070"/>
          <a:ext cx="3000000" cy="3000000"/>
        </p:xfrm>
        <a:graphic>
          <a:graphicData uri="http://schemas.openxmlformats.org/drawingml/2006/table">
            <a:tbl>
              <a:tblPr firstRow="1" bandRow="1">
                <a:noFill/>
                <a:tableStyleId>{FA5C97ED-5181-40F3-98E4-5B5BDF3E651D}</a:tableStyleId>
              </a:tblPr>
              <a:tblGrid>
                <a:gridCol w="1657575">
                  <a:extLst>
                    <a:ext uri="{9D8B030D-6E8A-4147-A177-3AD203B41FA5}">
                      <a16:colId xmlns:a16="http://schemas.microsoft.com/office/drawing/2014/main" val="20000"/>
                    </a:ext>
                  </a:extLst>
                </a:gridCol>
                <a:gridCol w="1060750">
                  <a:extLst>
                    <a:ext uri="{9D8B030D-6E8A-4147-A177-3AD203B41FA5}">
                      <a16:colId xmlns:a16="http://schemas.microsoft.com/office/drawing/2014/main" val="20001"/>
                    </a:ext>
                  </a:extLst>
                </a:gridCol>
                <a:gridCol w="1042300">
                  <a:extLst>
                    <a:ext uri="{9D8B030D-6E8A-4147-A177-3AD203B41FA5}">
                      <a16:colId xmlns:a16="http://schemas.microsoft.com/office/drawing/2014/main" val="20002"/>
                    </a:ext>
                  </a:extLst>
                </a:gridCol>
                <a:gridCol w="12980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Set</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Add</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Remove</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Contains</a:t>
                      </a:r>
                      <a:endParaRPr sz="1400" u="none" strike="noStrike" cap="none">
                        <a:latin typeface="Montserrat"/>
                        <a:ea typeface="Montserrat"/>
                        <a:cs typeface="Montserrat"/>
                        <a:sym typeface="Montserrat"/>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HashSet</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TreeSet</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O(log(n))</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O(log(n))</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O(log(n))</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LinkedHashSet</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9"/>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Complessità delle mappe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675" name="Google Shape;675;p59"/>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76" name="Google Shape;676;p59"/>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59</a:t>
            </a:fld>
            <a:endParaRPr sz="1000" b="0" i="0" u="none" strike="noStrike" cap="none">
              <a:solidFill>
                <a:srgbClr val="AB8C7F"/>
              </a:solidFill>
              <a:latin typeface="Open Sans Light"/>
              <a:ea typeface="Open Sans Light"/>
              <a:cs typeface="Open Sans Light"/>
              <a:sym typeface="Open Sans Light"/>
            </a:endParaRPr>
          </a:p>
        </p:txBody>
      </p:sp>
      <p:pic>
        <p:nvPicPr>
          <p:cNvPr id="677" name="Google Shape;677;p59"/>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678" name="Google Shape;678;p59"/>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679" name="Google Shape;679;p59"/>
          <p:cNvSpPr txBox="1"/>
          <p:nvPr/>
        </p:nvSpPr>
        <p:spPr>
          <a:xfrm>
            <a:off x="709261" y="1310199"/>
            <a:ext cx="7725477" cy="1600438"/>
          </a:xfrm>
          <a:prstGeom prst="rect">
            <a:avLst/>
          </a:prstGeom>
          <a:noFill/>
          <a:ln>
            <a:noFill/>
          </a:ln>
        </p:spPr>
        <p:txBody>
          <a:bodyPr spcFirstLastPara="1" wrap="square" lIns="91425" tIns="45700" rIns="91425" bIns="45700" anchor="t" anchorCtr="0">
            <a:spAutoFit/>
          </a:bodyPr>
          <a:lstStyle/>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graphicFrame>
        <p:nvGraphicFramePr>
          <p:cNvPr id="680" name="Google Shape;680;p59"/>
          <p:cNvGraphicFramePr/>
          <p:nvPr/>
        </p:nvGraphicFramePr>
        <p:xfrm>
          <a:off x="2488842" y="2015490"/>
          <a:ext cx="3000000" cy="3000000"/>
        </p:xfrm>
        <a:graphic>
          <a:graphicData uri="http://schemas.openxmlformats.org/drawingml/2006/table">
            <a:tbl>
              <a:tblPr firstRow="1" bandRow="1">
                <a:noFill/>
                <a:tableStyleId>{FA5C97ED-5181-40F3-98E4-5B5BDF3E651D}</a:tableStyleId>
              </a:tblPr>
              <a:tblGrid>
                <a:gridCol w="1657575">
                  <a:extLst>
                    <a:ext uri="{9D8B030D-6E8A-4147-A177-3AD203B41FA5}">
                      <a16:colId xmlns:a16="http://schemas.microsoft.com/office/drawing/2014/main" val="20000"/>
                    </a:ext>
                  </a:extLst>
                </a:gridCol>
                <a:gridCol w="1060750">
                  <a:extLst>
                    <a:ext uri="{9D8B030D-6E8A-4147-A177-3AD203B41FA5}">
                      <a16:colId xmlns:a16="http://schemas.microsoft.com/office/drawing/2014/main" val="20001"/>
                    </a:ext>
                  </a:extLst>
                </a:gridCol>
                <a:gridCol w="1447975">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Map</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get</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containsKey</a:t>
                      </a:r>
                      <a:endParaRPr sz="1400" u="none" strike="noStrike" cap="none">
                        <a:latin typeface="Montserrat"/>
                        <a:ea typeface="Montserrat"/>
                        <a:cs typeface="Montserrat"/>
                        <a:sym typeface="Montserrat"/>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HashMap</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TreeMap</a:t>
                      </a:r>
                      <a:endParaRPr sz="1400" u="none" strike="noStrike" cap="none">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O(log(n))</a:t>
                      </a:r>
                      <a:endParaRPr/>
                    </a:p>
                  </a:txBody>
                  <a:tcPr marL="91450" marR="91450" marT="45725" marB="45725"/>
                </a:tc>
                <a:tc>
                  <a:txBody>
                    <a:bodyPr/>
                    <a:lstStyle/>
                    <a:p>
                      <a:pPr marL="0" marR="0" lvl="0" indent="0" algn="ctr" rtl="0">
                        <a:lnSpc>
                          <a:spcPct val="100000"/>
                        </a:lnSpc>
                        <a:spcBef>
                          <a:spcPts val="0"/>
                        </a:spcBef>
                        <a:spcAft>
                          <a:spcPts val="0"/>
                        </a:spcAft>
                        <a:buNone/>
                      </a:pPr>
                      <a:r>
                        <a:rPr lang="it-IT" sz="1400" u="none" strike="noStrike" cap="none">
                          <a:latin typeface="Montserrat"/>
                          <a:ea typeface="Montserrat"/>
                          <a:cs typeface="Montserrat"/>
                          <a:sym typeface="Montserrat"/>
                        </a:rPr>
                        <a:t>O(log(n))</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Interfacce</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09" name="Google Shape;109;p6"/>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0" name="Google Shape;110;p6"/>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6</a:t>
            </a:fld>
            <a:endParaRPr sz="1000" b="0" i="0" u="none" strike="noStrike" cap="none">
              <a:solidFill>
                <a:srgbClr val="AB8C7F"/>
              </a:solidFill>
              <a:latin typeface="Open Sans Light"/>
              <a:ea typeface="Open Sans Light"/>
              <a:cs typeface="Open Sans Light"/>
              <a:sym typeface="Open Sans Light"/>
            </a:endParaRPr>
          </a:p>
        </p:txBody>
      </p:sp>
      <p:sp>
        <p:nvSpPr>
          <p:cNvPr id="111" name="Google Shape;111;p6"/>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112" name="Google Shape;112;p6"/>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13" name="Google Shape;113;p6"/>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14" name="Google Shape;114;p6"/>
          <p:cNvSpPr txBox="1"/>
          <p:nvPr/>
        </p:nvSpPr>
        <p:spPr>
          <a:xfrm>
            <a:off x="771000" y="1771531"/>
            <a:ext cx="7667700" cy="160043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Tipi astratti di dato che rappresentano le collections</a:t>
            </a:r>
            <a:endParaRPr sz="1400" b="0" i="0" u="none" strike="noStrike" cap="none">
              <a:solidFill>
                <a:srgbClr val="000000"/>
              </a:solidFill>
              <a:latin typeface="Montserrat"/>
              <a:ea typeface="Montserrat"/>
              <a:cs typeface="Montserrat"/>
              <a:sym typeface="Montserrat"/>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Ci permettono di manipolare le collections indipendentemente dai dettagli dell’implementazione sottostante (le interfacce, infatti, sono contratti!)</a:t>
            </a:r>
            <a:endParaRPr sz="1400" b="0" i="0" u="none" strike="noStrike" cap="none">
              <a:solidFill>
                <a:srgbClr val="000000"/>
              </a:solidFill>
              <a:latin typeface="Arial"/>
              <a:ea typeface="Arial"/>
              <a:cs typeface="Arial"/>
              <a:sym typeface="Arial"/>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Esempio: L’interfaccia Map per le mappe</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0"/>
          <p:cNvSpPr/>
          <p:nvPr/>
        </p:nvSpPr>
        <p:spPr>
          <a:xfrm>
            <a:off x="65650" y="65650"/>
            <a:ext cx="9002100" cy="5012100"/>
          </a:xfrm>
          <a:prstGeom prst="rect">
            <a:avLst/>
          </a:prstGeom>
          <a:gradFill>
            <a:gsLst>
              <a:gs pos="0">
                <a:srgbClr val="93B45D"/>
              </a:gs>
              <a:gs pos="100000">
                <a:srgbClr val="40B9E6"/>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7" name="Google Shape;687;p60" descr="treewhite400.png"/>
          <p:cNvPicPr preferRelativeResize="0"/>
          <p:nvPr/>
        </p:nvPicPr>
        <p:blipFill rotWithShape="1">
          <a:blip r:embed="rId3">
            <a:alphaModFix/>
          </a:blip>
          <a:srcRect/>
          <a:stretch/>
        </p:blipFill>
        <p:spPr>
          <a:xfrm>
            <a:off x="6391075" y="2923725"/>
            <a:ext cx="2676725" cy="2676725"/>
          </a:xfrm>
          <a:prstGeom prst="rect">
            <a:avLst/>
          </a:prstGeom>
          <a:noFill/>
          <a:ln>
            <a:noFill/>
          </a:ln>
        </p:spPr>
      </p:pic>
      <p:sp>
        <p:nvSpPr>
          <p:cNvPr id="688" name="Google Shape;688;p60"/>
          <p:cNvSpPr txBox="1">
            <a:spLocks noGrp="1"/>
          </p:cNvSpPr>
          <p:nvPr>
            <p:ph type="body" idx="1"/>
          </p:nvPr>
        </p:nvSpPr>
        <p:spPr>
          <a:xfrm>
            <a:off x="826837" y="1500264"/>
            <a:ext cx="7479726" cy="2142871"/>
          </a:xfrm>
          <a:prstGeom prst="rect">
            <a:avLst/>
          </a:prstGeom>
          <a:noFill/>
          <a:ln>
            <a:noFill/>
          </a:ln>
        </p:spPr>
        <p:txBody>
          <a:bodyPr spcFirstLastPara="1" wrap="square" lIns="91425" tIns="91425" rIns="91425" bIns="91425" anchor="ctr" anchorCtr="1">
            <a:noAutofit/>
          </a:bodyPr>
          <a:lstStyle/>
          <a:p>
            <a:pPr marL="228600" lvl="0" indent="0" algn="l" rtl="0">
              <a:lnSpc>
                <a:spcPct val="120000"/>
              </a:lnSpc>
              <a:spcBef>
                <a:spcPts val="0"/>
              </a:spcBef>
              <a:spcAft>
                <a:spcPts val="0"/>
              </a:spcAft>
              <a:buSzPts val="1800"/>
              <a:buNone/>
            </a:pPr>
            <a:r>
              <a:rPr lang="it-IT" sz="4000">
                <a:solidFill>
                  <a:schemeClr val="lt1"/>
                </a:solidFill>
              </a:rPr>
              <a:t>Grazie per l’attenzione!</a:t>
            </a:r>
            <a:endParaRPr/>
          </a:p>
          <a:p>
            <a:pPr marL="228600" lvl="0" indent="0" algn="ctr" rtl="0">
              <a:lnSpc>
                <a:spcPct val="120000"/>
              </a:lnSpc>
              <a:spcBef>
                <a:spcPts val="0"/>
              </a:spcBef>
              <a:spcAft>
                <a:spcPts val="0"/>
              </a:spcAft>
              <a:buSzPts val="1800"/>
              <a:buNone/>
            </a:pPr>
            <a:endParaRPr sz="1400">
              <a:solidFill>
                <a:schemeClr val="lt1"/>
              </a:solidFill>
            </a:endParaRPr>
          </a:p>
          <a:p>
            <a:pPr marL="228600" lvl="0" indent="0" algn="ctr" rtl="0">
              <a:lnSpc>
                <a:spcPct val="120000"/>
              </a:lnSpc>
              <a:spcBef>
                <a:spcPts val="0"/>
              </a:spcBef>
              <a:spcAft>
                <a:spcPts val="0"/>
              </a:spcAft>
              <a:buSzPts val="1800"/>
              <a:buNone/>
            </a:pPr>
            <a:endParaRPr sz="1400">
              <a:solidFill>
                <a:schemeClr val="lt1"/>
              </a:solidFill>
            </a:endParaRPr>
          </a:p>
        </p:txBody>
      </p:sp>
      <p:sp>
        <p:nvSpPr>
          <p:cNvPr id="689" name="Google Shape;689;p60"/>
          <p:cNvSpPr/>
          <p:nvPr/>
        </p:nvSpPr>
        <p:spPr>
          <a:xfrm>
            <a:off x="4036747" y="2923725"/>
            <a:ext cx="10599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chemeClr val="lt1"/>
                </a:solidFill>
                <a:latin typeface="Arial"/>
                <a:ea typeface="Arial"/>
                <a:cs typeface="Arial"/>
                <a:sym typeface="Arial"/>
              </a:rPr>
              <a:t>Domande?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Implementazioni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20" name="Google Shape;120;p7"/>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1" name="Google Shape;121;p7"/>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7</a:t>
            </a:fld>
            <a:endParaRPr sz="1000" b="0" i="0" u="none" strike="noStrike" cap="none">
              <a:solidFill>
                <a:srgbClr val="AB8C7F"/>
              </a:solidFill>
              <a:latin typeface="Open Sans Light"/>
              <a:ea typeface="Open Sans Light"/>
              <a:cs typeface="Open Sans Light"/>
              <a:sym typeface="Open Sans Light"/>
            </a:endParaRPr>
          </a:p>
        </p:txBody>
      </p:sp>
      <p:sp>
        <p:nvSpPr>
          <p:cNvPr id="122" name="Google Shape;122;p7"/>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123" name="Google Shape;123;p7"/>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24" name="Google Shape;124;p7"/>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25" name="Google Shape;125;p7"/>
          <p:cNvSpPr txBox="1"/>
          <p:nvPr/>
        </p:nvSpPr>
        <p:spPr>
          <a:xfrm>
            <a:off x="771000" y="1771531"/>
            <a:ext cx="7667700" cy="1384995"/>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Implementazione concreta delle interfacce della collection</a:t>
            </a: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TL:DR; sono </a:t>
            </a:r>
            <a:r>
              <a:rPr lang="it-IT" sz="1400" b="0" i="0" u="sng" strike="noStrike" cap="none">
                <a:solidFill>
                  <a:srgbClr val="000000"/>
                </a:solidFill>
                <a:latin typeface="Montserrat"/>
                <a:ea typeface="Montserrat"/>
                <a:cs typeface="Montserrat"/>
                <a:sym typeface="Montserrat"/>
              </a:rPr>
              <a:t>strutture dati</a:t>
            </a:r>
            <a:r>
              <a:rPr lang="it-IT" sz="1400" b="0" i="0" u="none" strike="noStrike" cap="none">
                <a:solidFill>
                  <a:srgbClr val="000000"/>
                </a:solidFill>
                <a:latin typeface="Montserrat"/>
                <a:ea typeface="Montserrat"/>
                <a:cs typeface="Montserrat"/>
                <a:sym typeface="Montserrat"/>
              </a:rPr>
              <a:t> riutilizzabili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Esempio: La classe HashMap</a:t>
            </a:r>
            <a:endParaRPr sz="1400" b="0"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Algoritmi</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31" name="Google Shape;131;p8"/>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32" name="Google Shape;132;p8"/>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8</a:t>
            </a:fld>
            <a:endParaRPr sz="1000" b="0" i="0" u="none" strike="noStrike" cap="none">
              <a:solidFill>
                <a:srgbClr val="AB8C7F"/>
              </a:solidFill>
              <a:latin typeface="Open Sans Light"/>
              <a:ea typeface="Open Sans Light"/>
              <a:cs typeface="Open Sans Light"/>
              <a:sym typeface="Open Sans Light"/>
            </a:endParaRPr>
          </a:p>
        </p:txBody>
      </p:sp>
      <p:sp>
        <p:nvSpPr>
          <p:cNvPr id="133" name="Google Shape;133;p8"/>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134" name="Google Shape;134;p8"/>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35" name="Google Shape;135;p8"/>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36" name="Google Shape;136;p8"/>
          <p:cNvSpPr txBox="1"/>
          <p:nvPr/>
        </p:nvSpPr>
        <p:spPr>
          <a:xfrm>
            <a:off x="771000" y="1771531"/>
            <a:ext cx="7667700" cy="2677656"/>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Metodi che eseguono computazioni molto utili nello sviluppo di programmi più o meno complessi, tra cui ricerca e ordinamento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Questi algoritmi sono detti polimorfici, ossia possono essere usati su differenti implementazioni dell’interfaccia appropriata. </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TL:DR; sono </a:t>
            </a:r>
            <a:r>
              <a:rPr lang="it-IT" sz="1400" b="0" i="0" u="sng" strike="noStrike" cap="none">
                <a:solidFill>
                  <a:srgbClr val="000000"/>
                </a:solidFill>
                <a:latin typeface="Montserrat"/>
                <a:ea typeface="Montserrat"/>
                <a:cs typeface="Montserrat"/>
                <a:sym typeface="Montserrat"/>
              </a:rPr>
              <a:t>funzionalità</a:t>
            </a:r>
            <a:r>
              <a:rPr lang="it-IT" sz="1400" b="0" i="0" u="none" strike="noStrike" cap="none">
                <a:solidFill>
                  <a:srgbClr val="000000"/>
                </a:solidFill>
                <a:latin typeface="Montserrat"/>
                <a:ea typeface="Montserrat"/>
                <a:cs typeface="Montserrat"/>
                <a:sym typeface="Montserrat"/>
              </a:rPr>
              <a:t> riutilizzabili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0" i="0" u="none" strike="noStrike" cap="none">
                <a:solidFill>
                  <a:srgbClr val="000000"/>
                </a:solidFill>
                <a:latin typeface="Montserrat"/>
                <a:ea typeface="Montserrat"/>
                <a:cs typeface="Montserrat"/>
                <a:sym typeface="Montserrat"/>
              </a:rPr>
              <a:t>Esempio: java.util.Collections.sort(List&lt;T&gt; list) può ordinare qualsiasi tipo di oggetto List, indipendentemente dall’implementazione finale dell’interfaccia List che verrà poi utilizzata</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771000" y="210169"/>
            <a:ext cx="7667700" cy="5397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it-IT" sz="1800" b="1" i="0" u="none" strike="noStrike" cap="none">
                <a:solidFill>
                  <a:srgbClr val="40B9E6"/>
                </a:solidFill>
                <a:latin typeface="Montserrat"/>
                <a:ea typeface="Montserrat"/>
                <a:cs typeface="Montserrat"/>
                <a:sym typeface="Montserrat"/>
              </a:rPr>
              <a:t>Benefici del Collection Framework di Java</a:t>
            </a:r>
            <a:endParaRPr sz="1800" b="0" i="0" u="none" strike="noStrike" cap="none">
              <a:solidFill>
                <a:srgbClr val="40B9E6"/>
              </a:solidFill>
              <a:latin typeface="Montserrat ExtraLight"/>
              <a:ea typeface="Montserrat ExtraLight"/>
              <a:cs typeface="Montserrat ExtraLight"/>
              <a:sym typeface="Montserrat ExtraLight"/>
            </a:endParaRPr>
          </a:p>
        </p:txBody>
      </p:sp>
      <p:sp>
        <p:nvSpPr>
          <p:cNvPr id="142" name="Google Shape;142;p9"/>
          <p:cNvSpPr/>
          <p:nvPr/>
        </p:nvSpPr>
        <p:spPr>
          <a:xfrm>
            <a:off x="439388" y="0"/>
            <a:ext cx="168900" cy="750000"/>
          </a:xfrm>
          <a:prstGeom prst="rect">
            <a:avLst/>
          </a:prstGeom>
          <a:gradFill>
            <a:gsLst>
              <a:gs pos="0">
                <a:srgbClr val="93B45D"/>
              </a:gs>
              <a:gs pos="100000">
                <a:srgbClr val="40B9E6"/>
              </a:gs>
            </a:gsLst>
            <a:lin ang="13500032"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3" name="Google Shape;143;p9"/>
          <p:cNvSpPr txBox="1"/>
          <p:nvPr/>
        </p:nvSpPr>
        <p:spPr>
          <a:xfrm>
            <a:off x="8438775" y="4764731"/>
            <a:ext cx="705300" cy="22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it-IT" sz="1000" b="0" i="0" u="none" strike="noStrike" cap="none">
                <a:solidFill>
                  <a:srgbClr val="AB8C7F"/>
                </a:solidFill>
                <a:latin typeface="Open Sans Light"/>
                <a:ea typeface="Open Sans Light"/>
                <a:cs typeface="Open Sans Light"/>
                <a:sym typeface="Open Sans Light"/>
              </a:rPr>
              <a:t>9</a:t>
            </a:fld>
            <a:endParaRPr sz="1000" b="0" i="0" u="none" strike="noStrike" cap="none">
              <a:solidFill>
                <a:srgbClr val="AB8C7F"/>
              </a:solidFill>
              <a:latin typeface="Open Sans Light"/>
              <a:ea typeface="Open Sans Light"/>
              <a:cs typeface="Open Sans Light"/>
              <a:sym typeface="Open Sans Light"/>
            </a:endParaRPr>
          </a:p>
        </p:txBody>
      </p:sp>
      <p:sp>
        <p:nvSpPr>
          <p:cNvPr id="144" name="Google Shape;144;p9"/>
          <p:cNvSpPr txBox="1"/>
          <p:nvPr/>
        </p:nvSpPr>
        <p:spPr>
          <a:xfrm>
            <a:off x="855400" y="3663900"/>
            <a:ext cx="1317000" cy="940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Open Sans Light"/>
              <a:ea typeface="Open Sans Light"/>
              <a:cs typeface="Open Sans Light"/>
              <a:sym typeface="Open Sans Light"/>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800"/>
              <a:buFont typeface="Arial"/>
              <a:buNone/>
            </a:pPr>
            <a:endParaRPr sz="800" b="0" i="0" u="none" strike="noStrike" cap="none">
              <a:solidFill>
                <a:srgbClr val="00012E"/>
              </a:solidFill>
              <a:latin typeface="Arial"/>
              <a:ea typeface="Arial"/>
              <a:cs typeface="Arial"/>
              <a:sym typeface="Arial"/>
            </a:endParaRPr>
          </a:p>
        </p:txBody>
      </p:sp>
      <p:pic>
        <p:nvPicPr>
          <p:cNvPr id="145" name="Google Shape;145;p9"/>
          <p:cNvPicPr preferRelativeResize="0"/>
          <p:nvPr/>
        </p:nvPicPr>
        <p:blipFill rotWithShape="1">
          <a:blip r:embed="rId3">
            <a:alphaModFix/>
          </a:blip>
          <a:srcRect/>
          <a:stretch/>
        </p:blipFill>
        <p:spPr>
          <a:xfrm>
            <a:off x="159550" y="4732625"/>
            <a:ext cx="322229" cy="320600"/>
          </a:xfrm>
          <a:prstGeom prst="rect">
            <a:avLst/>
          </a:prstGeom>
          <a:noFill/>
          <a:ln>
            <a:noFill/>
          </a:ln>
        </p:spPr>
      </p:pic>
      <p:pic>
        <p:nvPicPr>
          <p:cNvPr id="146" name="Google Shape;146;p9"/>
          <p:cNvPicPr preferRelativeResize="0"/>
          <p:nvPr/>
        </p:nvPicPr>
        <p:blipFill rotWithShape="1">
          <a:blip r:embed="rId4">
            <a:alphaModFix/>
          </a:blip>
          <a:srcRect/>
          <a:stretch/>
        </p:blipFill>
        <p:spPr>
          <a:xfrm>
            <a:off x="551824" y="4702625"/>
            <a:ext cx="322799" cy="344690"/>
          </a:xfrm>
          <a:prstGeom prst="rect">
            <a:avLst/>
          </a:prstGeom>
          <a:noFill/>
          <a:ln>
            <a:noFill/>
          </a:ln>
        </p:spPr>
      </p:pic>
      <p:sp>
        <p:nvSpPr>
          <p:cNvPr id="147" name="Google Shape;147;p9"/>
          <p:cNvSpPr txBox="1"/>
          <p:nvPr/>
        </p:nvSpPr>
        <p:spPr>
          <a:xfrm>
            <a:off x="738150" y="1879252"/>
            <a:ext cx="7667700" cy="1384995"/>
          </a:xfrm>
          <a:prstGeom prst="rect">
            <a:avLst/>
          </a:prstGeom>
          <a:noFill/>
          <a:ln>
            <a:noFill/>
          </a:ln>
        </p:spPr>
        <p:txBody>
          <a:bodyPr spcFirstLastPara="1" wrap="square" lIns="91425" tIns="45700" rIns="91425" bIns="45700" anchor="t" anchorCtr="0">
            <a:spAutoFit/>
          </a:bodyPr>
          <a:lstStyle/>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Riduce lo sforzo del programmatore</a:t>
            </a:r>
            <a:r>
              <a:rPr lang="it-IT" sz="1400" b="0" i="0" u="none" strike="noStrike" cap="none">
                <a:solidFill>
                  <a:srgbClr val="000000"/>
                </a:solidFill>
                <a:latin typeface="Montserrat"/>
                <a:ea typeface="Montserrat"/>
                <a:cs typeface="Montserrat"/>
                <a:sym typeface="Montserrat"/>
              </a:rPr>
              <a:t>, fornendo algoritmi e strutture dati già funzionanti e testate </a:t>
            </a:r>
            <a:endParaRPr sz="1400" b="1" i="0" u="none" strike="noStrike" cap="none">
              <a:solidFill>
                <a:srgbClr val="000000"/>
              </a:solidFill>
              <a:latin typeface="Montserrat"/>
              <a:ea typeface="Montserrat"/>
              <a:cs typeface="Montserrat"/>
              <a:sym typeface="Montserrat"/>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2" indent="-285750" algn="l" rtl="0">
              <a:lnSpc>
                <a:spcPct val="100000"/>
              </a:lnSpc>
              <a:spcBef>
                <a:spcPts val="0"/>
              </a:spcBef>
              <a:spcAft>
                <a:spcPts val="0"/>
              </a:spcAft>
              <a:buClr>
                <a:srgbClr val="000000"/>
              </a:buClr>
              <a:buSzPts val="1400"/>
              <a:buFont typeface="Arial"/>
              <a:buChar char="•"/>
            </a:pPr>
            <a:r>
              <a:rPr lang="it-IT" sz="1400" b="1" i="0" u="none" strike="noStrike" cap="none">
                <a:solidFill>
                  <a:srgbClr val="000000"/>
                </a:solidFill>
                <a:latin typeface="Montserrat"/>
                <a:ea typeface="Montserrat"/>
                <a:cs typeface="Montserrat"/>
                <a:sym typeface="Montserrat"/>
              </a:rPr>
              <a:t>Migliora le performance del programma</a:t>
            </a:r>
            <a:r>
              <a:rPr lang="it-IT" sz="1400" b="0" i="0" u="none" strike="noStrike" cap="none">
                <a:solidFill>
                  <a:srgbClr val="000000"/>
                </a:solidFill>
                <a:latin typeface="Montserrat"/>
                <a:ea typeface="Montserrat"/>
                <a:cs typeface="Montserrat"/>
                <a:sym typeface="Montserrat"/>
              </a:rPr>
              <a:t>, poiché gli algoritmi e le strutture dati fornite sono ad alte performance (in molti casi, le migliori possibili)</a:t>
            </a:r>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2790</Words>
  <Application>Microsoft Macintosh PowerPoint</Application>
  <PresentationFormat>Presentazione su schermo (16:9)</PresentationFormat>
  <Paragraphs>558</Paragraphs>
  <Slides>60</Slides>
  <Notes>60</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60</vt:i4>
      </vt:variant>
    </vt:vector>
  </HeadingPairs>
  <TitlesOfParts>
    <vt:vector size="73" baseType="lpstr">
      <vt:lpstr>Open Sans</vt:lpstr>
      <vt:lpstr>Open Sans Light</vt:lpstr>
      <vt:lpstr>Montserrat SemiBold</vt:lpstr>
      <vt:lpstr>Montserrat Light</vt:lpstr>
      <vt:lpstr>Arial</vt:lpstr>
      <vt:lpstr>Courier New</vt:lpstr>
      <vt:lpstr>Source Sans Pro</vt:lpstr>
      <vt:lpstr>Raleway Thin</vt:lpstr>
      <vt:lpstr>Montserrat ExtraLight</vt:lpstr>
      <vt:lpstr>Noto Sans Symbols</vt:lpstr>
      <vt:lpstr>Montserrat Medium</vt:lpstr>
      <vt:lpstr>Montserrat</vt:lpstr>
      <vt:lpstr>Simple Light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Melvin Massotti</cp:lastModifiedBy>
  <cp:revision>1</cp:revision>
  <dcterms:modified xsi:type="dcterms:W3CDTF">2021-09-24T07:27:32Z</dcterms:modified>
</cp:coreProperties>
</file>