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Raleway Thin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Montserrat Light"/>
      <p:regular r:id="rId44"/>
      <p:bold r:id="rId45"/>
      <p:italic r:id="rId46"/>
      <p:boldItalic r:id="rId47"/>
    </p:embeddedFont>
    <p:embeddedFont>
      <p:font typeface="Montserrat ExtraLight"/>
      <p:regular r:id="rId48"/>
      <p:bold r:id="rId49"/>
      <p:italic r:id="rId50"/>
      <p:boldItalic r:id="rId51"/>
    </p:embeddedFont>
    <p:embeddedFont>
      <p:font typeface="Source Sans Pro"/>
      <p:regular r:id="rId52"/>
      <p:bold r:id="rId53"/>
      <p:italic r:id="rId54"/>
      <p:boldItalic r:id="rId55"/>
    </p:embeddedFont>
    <p:embeddedFont>
      <p:font typeface="Open Sans Light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iki700iZ8z1+7Sz5x1mm3YbgDh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MontserratLight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MontserratLight-italic.fntdata"/><Relationship Id="rId45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ExtraLight-regular.fntdata"/><Relationship Id="rId47" Type="http://schemas.openxmlformats.org/officeDocument/2006/relationships/font" Target="fonts/MontserratLight-boldItalic.fntdata"/><Relationship Id="rId49" Type="http://schemas.openxmlformats.org/officeDocument/2006/relationships/font" Target="fonts/Montserrat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RalewayThin-bold.fntdata"/><Relationship Id="rId36" Type="http://schemas.openxmlformats.org/officeDocument/2006/relationships/font" Target="fonts/RalewayThin-regular.fntdata"/><Relationship Id="rId39" Type="http://schemas.openxmlformats.org/officeDocument/2006/relationships/font" Target="fonts/RalewayThin-boldItalic.fntdata"/><Relationship Id="rId38" Type="http://schemas.openxmlformats.org/officeDocument/2006/relationships/font" Target="fonts/RalewayThin-italic.fntdata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3.xml"/><Relationship Id="rId29" Type="http://schemas.openxmlformats.org/officeDocument/2006/relationships/font" Target="fonts/MontserratSemiBold-bold.fntdata"/><Relationship Id="rId51" Type="http://schemas.openxmlformats.org/officeDocument/2006/relationships/font" Target="fonts/MontserratExtraLight-boldItalic.fntdata"/><Relationship Id="rId50" Type="http://schemas.openxmlformats.org/officeDocument/2006/relationships/font" Target="fonts/MontserratExtraLight-italic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57" Type="http://schemas.openxmlformats.org/officeDocument/2006/relationships/font" Target="fonts/OpenSansLight-bold.fntdata"/><Relationship Id="rId12" Type="http://schemas.openxmlformats.org/officeDocument/2006/relationships/slide" Target="slides/slide8.xml"/><Relationship Id="rId56" Type="http://schemas.openxmlformats.org/officeDocument/2006/relationships/font" Target="fonts/OpenSansLight-regular.fntdata"/><Relationship Id="rId15" Type="http://schemas.openxmlformats.org/officeDocument/2006/relationships/slide" Target="slides/slide11.xml"/><Relationship Id="rId59" Type="http://schemas.openxmlformats.org/officeDocument/2006/relationships/font" Target="fonts/OpenSansLight-boldItalic.fntdata"/><Relationship Id="rId14" Type="http://schemas.openxmlformats.org/officeDocument/2006/relationships/slide" Target="slides/slide10.xml"/><Relationship Id="rId58" Type="http://schemas.openxmlformats.org/officeDocument/2006/relationships/font" Target="fonts/OpenSans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i">
  <p:cSld name="Citazioni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426945" y="294904"/>
            <a:ext cx="11277600" cy="5654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800"/>
              <a:buNone/>
              <a:defRPr b="0" i="0" sz="2267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933"/>
              </a:spcBef>
              <a:spcAft>
                <a:spcPts val="0"/>
              </a:spcAft>
              <a:buClr>
                <a:srgbClr val="3E4543"/>
              </a:buClr>
              <a:buSzPts val="1400"/>
              <a:buNone/>
              <a:defRPr b="0" i="0" sz="1867" u="none" cap="none" strike="noStrike">
                <a:solidFill>
                  <a:srgbClr val="3E45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rgbClr val="3E4543"/>
              </a:buClr>
              <a:buSzPts val="1400"/>
              <a:buNone/>
              <a:defRPr b="0" i="0" sz="1600" u="none" cap="none" strike="noStrike">
                <a:solidFill>
                  <a:srgbClr val="3E45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667"/>
              </a:spcBef>
              <a:spcAft>
                <a:spcPts val="0"/>
              </a:spcAft>
              <a:buClr>
                <a:srgbClr val="114986"/>
              </a:buClr>
              <a:buSzPts val="1400"/>
              <a:buNone/>
              <a:defRPr b="0" i="0" sz="1200" u="none" cap="none" strike="noStrike">
                <a:solidFill>
                  <a:srgbClr val="11498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3050" lvl="4" marL="2286000" marR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►"/>
              <a:defRPr b="0" i="0" sz="1867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730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►"/>
              <a:defRPr b="0" i="0" sz="1867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730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►"/>
              <a:defRPr b="0" i="0" sz="1867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730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►"/>
              <a:defRPr b="0" i="0" sz="1867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730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►"/>
              <a:defRPr b="0" i="0" sz="1867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0" type="dt"/>
          </p:nvPr>
        </p:nvSpPr>
        <p:spPr>
          <a:xfrm>
            <a:off x="3790951" y="6303964"/>
            <a:ext cx="75860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100"/>
              <a:buFont typeface="Open Sans"/>
              <a:buNone/>
              <a:defRPr b="1" i="0" sz="933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1" type="ftr"/>
          </p:nvPr>
        </p:nvSpPr>
        <p:spPr>
          <a:xfrm>
            <a:off x="3790951" y="6448427"/>
            <a:ext cx="75860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Open Sans"/>
              <a:buNone/>
              <a:defRPr b="0" i="0" sz="933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94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A594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5" Type="http://schemas.openxmlformats.org/officeDocument/2006/relationships/image" Target="../media/image1.png"/><Relationship Id="rId6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87533" y="87533"/>
            <a:ext cx="12002800" cy="66828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eewhite400.png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1434" y="3898301"/>
            <a:ext cx="3568967" cy="35689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591706" y="1270686"/>
            <a:ext cx="10508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tree </a:t>
            </a:r>
            <a:r>
              <a:rPr b="0" i="0" lang="it-IT" sz="4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Corso Java 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it-IT" sz="2133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Modulo 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Generics</a:t>
            </a:r>
            <a:endParaRPr b="0" i="0" sz="2667" u="none" cap="none" strike="noStrike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it-IT" sz="2667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Melvin Massotti</a:t>
            </a:r>
            <a:endParaRPr b="0" i="0" sz="2667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1172832" y="1328681"/>
            <a:ext cx="9865731" cy="2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L’interfaccia Comparable usa il tipo generico T  per generalizzare il suo comportamento, ovvero comparare un oggetto di tipo T con un altro oggetto di tipo T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734" y="3231931"/>
            <a:ext cx="5024323" cy="16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3126" y="2465402"/>
            <a:ext cx="6519965" cy="388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4903657" y="1301662"/>
            <a:ext cx="2544582" cy="332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Vincoli di estensione</a:t>
            </a:r>
            <a:endParaRPr b="0" i="0" sz="12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239" y="2209144"/>
            <a:ext cx="3108587" cy="117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486" y="3962700"/>
            <a:ext cx="3468851" cy="85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39409" y="1887861"/>
            <a:ext cx="8056619" cy="446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064" y="2105653"/>
            <a:ext cx="10987871" cy="30588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/>
        </p:nvSpPr>
        <p:spPr>
          <a:xfrm>
            <a:off x="4903657" y="1301662"/>
            <a:ext cx="2544582" cy="332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Vincoli di estensione</a:t>
            </a:r>
            <a:endParaRPr b="0" i="0" sz="12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4903657" y="1301662"/>
            <a:ext cx="2544582" cy="332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Vincoli di estensione</a:t>
            </a:r>
            <a:endParaRPr b="0" i="0" sz="12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0091" y="1723576"/>
            <a:ext cx="9351818" cy="469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1483401" y="1670994"/>
            <a:ext cx="9225198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Principalmente i generics si usano nelle collection, ovvero tutte le strutture dati che sono collezioni di elementi, come ad esempio ArrayList</a:t>
            </a:r>
            <a:endParaRPr b="0" i="0" sz="16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677" y="3623208"/>
            <a:ext cx="11122646" cy="126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5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4902425" y="2997623"/>
            <a:ext cx="2406545" cy="140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Arial"/>
              <a:buNone/>
            </a:pPr>
            <a:r>
              <a:rPr b="0" i="0" lang="it-IT" sz="9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&lt;?&gt;</a:t>
            </a:r>
            <a:endParaRPr b="0" i="0" sz="72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Jolly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6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Jolly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534" y="1656537"/>
            <a:ext cx="10168328" cy="460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80"/>
              <a:buFont typeface="Arial"/>
              <a:buNone/>
            </a:pPr>
            <a:r>
              <a:rPr b="0" i="0" lang="it-IT" sz="148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Come funziona?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266043" y="2300582"/>
            <a:ext cx="9659913" cy="2458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Java utilizza la </a:t>
            </a:r>
            <a:r>
              <a:rPr b="1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cancellazione del tipo </a:t>
            </a: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(type erasure)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Sapete che il compilatore di java traduce il codice in bytecode (codice macchina)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Quando traduce una classe con un generico elimina il generico (T, S, etc) e lo rimpiazza con il primo tipo dichiarato, se disponibile, altrimenti con Object</a:t>
            </a:r>
            <a:b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Il compilatore fa questa cosa per ogni tipo che utilizziamo con quella classe</a:t>
            </a:r>
            <a:endParaRPr b="0" i="0" sz="16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80"/>
              <a:buFont typeface="Arial"/>
              <a:buNone/>
            </a:pPr>
            <a:r>
              <a:rPr b="0" i="0" lang="it-IT" sz="148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Come funziona?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31" y="1796285"/>
            <a:ext cx="3336743" cy="363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6219" y="2833140"/>
            <a:ext cx="3601395" cy="137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33983" y="1216205"/>
            <a:ext cx="2744579" cy="254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33983" y="3887648"/>
            <a:ext cx="2739320" cy="26930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8"/>
          <p:cNvCxnSpPr>
            <a:stCxn id="322" idx="3"/>
            <a:endCxn id="323" idx="1"/>
          </p:cNvCxnSpPr>
          <p:nvPr/>
        </p:nvCxnSpPr>
        <p:spPr>
          <a:xfrm flipH="1" rot="10800000">
            <a:off x="7127614" y="2486729"/>
            <a:ext cx="1106400" cy="10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18"/>
          <p:cNvCxnSpPr>
            <a:stCxn id="322" idx="3"/>
            <a:endCxn id="324" idx="1"/>
          </p:cNvCxnSpPr>
          <p:nvPr/>
        </p:nvCxnSpPr>
        <p:spPr>
          <a:xfrm>
            <a:off x="7127614" y="3519929"/>
            <a:ext cx="1106400" cy="17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80"/>
              <a:buFont typeface="Arial"/>
              <a:buNone/>
            </a:pPr>
            <a:r>
              <a:rPr b="0" i="0" lang="it-IT" sz="148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Come funziona?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6349" y="2758533"/>
            <a:ext cx="45593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2448" y="4778195"/>
            <a:ext cx="34671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/>
          <p:nvPr/>
        </p:nvSpPr>
        <p:spPr>
          <a:xfrm>
            <a:off x="5159684" y="4095080"/>
            <a:ext cx="1872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Viene compilato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748515" y="2130209"/>
            <a:ext cx="2694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Esempio: il seguente codice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462381" y="580450"/>
            <a:ext cx="72672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0533" y="1346152"/>
            <a:ext cx="4282723" cy="396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8746" y="1346152"/>
            <a:ext cx="4313235" cy="3899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22554" y="5511848"/>
            <a:ext cx="6746892" cy="26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Queste classi condividono la logica e differiscono solo nel tipo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2" name="Google Shape;35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5698" y="2112978"/>
            <a:ext cx="5369498" cy="33037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/>
        </p:nvSpPr>
        <p:spPr>
          <a:xfrm>
            <a:off x="585850" y="1670994"/>
            <a:ext cx="5290293" cy="4085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Non posso eseguire ‘’instance of’’ specificando anche il generico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Posso usare il jolly &lt;?&gt; che mi dice che l’oggetto lista è istanza di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Anche se non ho modo di verificare che sia un’istanza di List&lt;Integer&gt;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735766" y="1733300"/>
            <a:ext cx="5440182" cy="574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Progettate una classe ListaLinkata generica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Ogni elemento della lista contiene un valore e il riferimento al prossimo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Implementate i metodi removeFirst e addFirst</a:t>
            </a:r>
            <a:endParaRPr b="0" i="0" sz="16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0715" y="2049473"/>
            <a:ext cx="5579639" cy="346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bigliettodavisita&#10;&#10;Descrizione generata automaticamente"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7600" y="84160"/>
            <a:ext cx="1085491" cy="126199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735766" y="1369332"/>
            <a:ext cx="5440182" cy="574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Progettate una classe Pila generica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it-IT" sz="2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Come una pila di piatti, è possibile inserire un elemento solo in cima alla pila, ed è possibile solo rimuovere il primo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Implementare i metodi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push – che inserisce un elemento in cima alla pila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pop – che rimuove e restituisce il primo elemento della pila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peek – che restituisce il primo elemento della pila senza rimuoverlo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0378" y="2096437"/>
            <a:ext cx="4107812" cy="281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/>
          <p:nvPr/>
        </p:nvSpPr>
        <p:spPr>
          <a:xfrm>
            <a:off x="87532" y="87532"/>
            <a:ext cx="12002800" cy="66828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eewhite400.png" id="387" name="Google Shape;3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1434" y="3898301"/>
            <a:ext cx="3568967" cy="356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3"/>
          <p:cNvSpPr txBox="1"/>
          <p:nvPr/>
        </p:nvSpPr>
        <p:spPr>
          <a:xfrm>
            <a:off x="1514442" y="2998766"/>
            <a:ext cx="3166633" cy="860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Domande?</a:t>
            </a:r>
            <a:endParaRPr b="0" i="0" sz="4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35766" y="1683503"/>
            <a:ext cx="10614891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 alcuni casi possiamo definire una logica senza curarci del tipo dell’oggetto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7878" y="2704426"/>
            <a:ext cx="4456243" cy="36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735766" y="1683503"/>
            <a:ext cx="10614891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Probabilmente avete riconosciuto la notazione &lt;T&gt;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4738" y="2586882"/>
            <a:ext cx="9256322" cy="126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785453" y="4398183"/>
            <a:ext cx="10614891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Il comportamento della classe ArrayList non dipende dal tipo degli oggetti che contiene.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Il tipo del contenuto della lista lo definiamo noi quando la istanziamo (quasi sempre)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735766" y="1683503"/>
            <a:ext cx="5949847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Il generico si specifica subito dopo il nome della classe, mettendo le parentesi angolari &lt;&gt; e una lettera al loro interno.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Questa lettera sarà il placeholder del tipo e può essere trattato come un tipoa tutti gli effetti all’interno della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0966" y="1511508"/>
            <a:ext cx="31369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735766" y="1411900"/>
            <a:ext cx="10515934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 quanto tipo generico, T può assumere qualsiasi tipo (eccetto i primitivi)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069" y="2407004"/>
            <a:ext cx="7829862" cy="2043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847731" y="4569108"/>
            <a:ext cx="10515934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La seconda parte dell’istanziazione (new coppia&lt;&gt;) non ha il tipo nelle parentesi angolari, questo perché java può dedurlo dalla prima parte dell’istanziazione</a:t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Inferenza automatica del tipo generico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735766" y="1411900"/>
            <a:ext cx="5065427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Posso definire più di un tipo generico in una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Basta usare lettere diverse e separarle con una virgola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 ed S sono usati per convenzione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4695" y="1500740"/>
            <a:ext cx="4117005" cy="499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35766" y="1411900"/>
            <a:ext cx="10315701" cy="39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Generico non significa ‘’qualsiasi tipo’’ in qualsiasi caso, una volta definito il tipo di una variabile con un generico, il tipo è specificato per quello specifico generico</a:t>
            </a:r>
            <a:endParaRPr b="0" i="0" sz="18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455" y="3008186"/>
            <a:ext cx="9091090" cy="27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585851" y="0"/>
            <a:ext cx="225200" cy="1000000"/>
          </a:xfrm>
          <a:prstGeom prst="rect">
            <a:avLst/>
          </a:prstGeom>
          <a:gradFill>
            <a:gsLst>
              <a:gs pos="0">
                <a:srgbClr val="93B45D"/>
              </a:gs>
              <a:gs pos="100000">
                <a:srgbClr val="40B9E6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11251700" y="6352975"/>
            <a:ext cx="940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fld id="{00000000-1234-1234-1234-123412341234}" type="slidenum">
              <a:rPr b="0" i="0" lang="it-IT" sz="1333" u="none" cap="none" strike="noStrike">
                <a:solidFill>
                  <a:srgbClr val="AB8C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333" u="none" cap="none" strike="noStrike">
              <a:solidFill>
                <a:srgbClr val="AB8C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140533" y="4885200"/>
            <a:ext cx="1756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t/>
            </a:r>
            <a:endParaRPr b="0" i="0" sz="1067" u="none" cap="none" strike="noStrike">
              <a:solidFill>
                <a:srgbClr val="0001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34" y="6310167"/>
            <a:ext cx="429639" cy="42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66" y="6270167"/>
            <a:ext cx="430399" cy="4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1429789" y="224444"/>
            <a:ext cx="9351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 Paradigma Object Oriented</a:t>
            </a:r>
            <a:endParaRPr b="0" i="0" sz="18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2941064" y="593776"/>
            <a:ext cx="63098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Generics</a:t>
            </a:r>
            <a:endParaRPr b="0" i="0" sz="4000" u="none" cap="none" strike="noStrike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483401" y="1670994"/>
            <a:ext cx="9225198" cy="19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Abbiamo visto le classi con generics che definiscono il tipo generico (T ad esempio) per tutta la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Ma anche i metodi possono definire un generico proprio, dichiarandolo nell’intestazione del metodo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185348" y="1216205"/>
            <a:ext cx="1821304" cy="35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Metodi generici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026" y="3491421"/>
            <a:ext cx="6937948" cy="316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