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77" r:id="rId4"/>
    <p:sldId id="282" r:id="rId5"/>
    <p:sldId id="280" r:id="rId6"/>
    <p:sldId id="285" r:id="rId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29.04.2025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29.04.2025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160591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b="1" dirty="0">
                <a:solidFill>
                  <a:schemeClr val="bg1"/>
                </a:solidFill>
              </a:rPr>
              <a:t>Web-</a:t>
            </a:r>
            <a:r>
              <a:rPr lang="ru-RU" b="1" dirty="0">
                <a:solidFill>
                  <a:schemeClr val="bg1"/>
                </a:solidFill>
              </a:rPr>
              <a:t>сайт по Физике</a:t>
            </a:r>
            <a:br>
              <a:rPr lang="ru-RU" b="1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accent4"/>
                </a:solidFill>
              </a:rPr>
              <a:t>Сделали: Пискунов Егор, Слепов Егор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106860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75EEF2A-F4F1-4869-8C06-B9A7E9873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374" y="866364"/>
            <a:ext cx="10541714" cy="5708782"/>
          </a:xfrm>
        </p:spPr>
        <p:txBody>
          <a:bodyPr>
            <a:normAutofit/>
          </a:bodyPr>
          <a:lstStyle/>
          <a:p>
            <a:pPr algn="l"/>
            <a:r>
              <a:rPr lang="ru-RU" b="1" dirty="0" err="1">
                <a:latin typeface="Tw Cen MT (Основной текст)"/>
              </a:rPr>
              <a:t>ScienceSpark</a:t>
            </a:r>
            <a:r>
              <a:rPr lang="ru-RU" dirty="0">
                <a:latin typeface="Tw Cen MT (Основной текст)"/>
              </a:rPr>
              <a:t> — это веб-приложение для изучения физики, предназначенное для школьников, студентов и преподавателей. Оно включает в себя:</a:t>
            </a:r>
          </a:p>
          <a:p>
            <a:pPr algn="l"/>
            <a:r>
              <a:rPr lang="ru-RU" b="1" dirty="0"/>
              <a:t>• </a:t>
            </a:r>
            <a:r>
              <a:rPr lang="ru-RU" dirty="0">
                <a:latin typeface="Tw Cen MT (Основной текст)"/>
              </a:rPr>
              <a:t>Каталог направлений физики с формулами и описаниями.</a:t>
            </a:r>
          </a:p>
          <a:p>
            <a:pPr algn="l"/>
            <a:r>
              <a:rPr lang="ru-RU" b="1" dirty="0"/>
              <a:t>• </a:t>
            </a:r>
            <a:r>
              <a:rPr lang="ru-RU" dirty="0">
                <a:latin typeface="Tw Cen MT (Основной текст)"/>
              </a:rPr>
              <a:t>Систему обмена сообщениями между пользователями и администраторами.</a:t>
            </a:r>
          </a:p>
          <a:p>
            <a:pPr algn="l"/>
            <a:r>
              <a:rPr lang="ru-RU" b="1" dirty="0"/>
              <a:t>• </a:t>
            </a:r>
            <a:r>
              <a:rPr lang="ru-RU" dirty="0">
                <a:latin typeface="Tw Cen MT (Основной текст)"/>
              </a:rPr>
              <a:t>Базу полезных ресурсов (статьи, видео, учебные материалы).</a:t>
            </a:r>
          </a:p>
          <a:p>
            <a:pPr algn="l"/>
            <a:r>
              <a:rPr lang="ru-RU" b="1" dirty="0"/>
              <a:t>• </a:t>
            </a:r>
            <a:r>
              <a:rPr lang="ru-RU" dirty="0">
                <a:latin typeface="Tw Cen MT (Основной текст)"/>
              </a:rPr>
              <a:t>Панель администрирования для управления пользователями.</a:t>
            </a:r>
          </a:p>
          <a:p>
            <a:pPr algn="l"/>
            <a:endParaRPr lang="ru-RU" dirty="0">
              <a:latin typeface="Tw Cen MT (Основной текст)"/>
            </a:endParaRPr>
          </a:p>
          <a:p>
            <a:pPr algn="l"/>
            <a:endParaRPr lang="ru-RU" dirty="0">
              <a:latin typeface="Tw Cen MT (Основной текст)"/>
            </a:endParaRPr>
          </a:p>
          <a:p>
            <a:pPr algn="l"/>
            <a:r>
              <a:rPr lang="ru-RU" b="1" dirty="0">
                <a:latin typeface="Tw Cen MT (Основной текст)"/>
              </a:rPr>
              <a:t>Цель проекта</a:t>
            </a:r>
            <a:r>
              <a:rPr lang="ru-RU" dirty="0">
                <a:latin typeface="Tw Cen MT (Основной текст)"/>
              </a:rPr>
              <a:t>: Создать удобную платформу для обучения и коммуникации, объединяющую теоретические материалы и инструменты для взаимодействия.</a:t>
            </a:r>
          </a:p>
          <a:p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884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599" y="168735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599" y="265047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9997" y="368308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600" y="75275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83261" y="56353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03417" y="467578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11319660" y="966097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11321581" y="197365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11319660" y="294653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11342711" y="396694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11319660" y="497376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11302373" y="593236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4EC84C4-7303-4763-BCA5-84BC914B1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173" y="1677930"/>
            <a:ext cx="5157787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w Cen MT (Основной текст)"/>
              </a:rPr>
              <a:t>Модели данных (</a:t>
            </a:r>
            <a:r>
              <a:rPr lang="en-US" dirty="0">
                <a:latin typeface="Tw Cen MT (Основной текст)"/>
              </a:rPr>
              <a:t>ORM):</a:t>
            </a:r>
            <a:endParaRPr lang="ru-RU" dirty="0">
              <a:latin typeface="Tw Cen MT (Основной текст)"/>
            </a:endParaRPr>
          </a:p>
          <a:p>
            <a:pPr marL="0" indent="0">
              <a:buNone/>
            </a:pPr>
            <a:endParaRPr lang="en-US" dirty="0">
              <a:latin typeface="Tw Cen MT (Основной текст)"/>
            </a:endParaRPr>
          </a:p>
          <a:p>
            <a:r>
              <a:rPr lang="en-US" dirty="0">
                <a:latin typeface="Tw Cen MT (Основной текст)"/>
              </a:rPr>
              <a:t>User:</a:t>
            </a:r>
            <a:r>
              <a:rPr lang="ru-RU" dirty="0">
                <a:latin typeface="Tw Cen MT (Основной текст)"/>
              </a:rPr>
              <a:t>Хранит данные пользователей: имя, </a:t>
            </a:r>
            <a:r>
              <a:rPr lang="en-US" dirty="0">
                <a:latin typeface="Tw Cen MT (Основной текст)"/>
              </a:rPr>
              <a:t>email, </a:t>
            </a:r>
            <a:r>
              <a:rPr lang="ru-RU" dirty="0" err="1">
                <a:latin typeface="Tw Cen MT (Основной текст)"/>
              </a:rPr>
              <a:t>хеш</a:t>
            </a:r>
            <a:r>
              <a:rPr lang="ru-RU" dirty="0">
                <a:latin typeface="Tw Cen MT (Основной текст)"/>
              </a:rPr>
              <a:t> пароля, статус администратора</a:t>
            </a:r>
            <a:r>
              <a:rPr lang="en-US" dirty="0">
                <a:latin typeface="Tw Cen MT (Основной текст)"/>
              </a:rPr>
              <a:t>.</a:t>
            </a:r>
            <a:r>
              <a:rPr lang="ru-RU" dirty="0">
                <a:latin typeface="Tw Cen MT (Основной текст)"/>
              </a:rPr>
              <a:t>Отправленные/ полученные сообщения (</a:t>
            </a:r>
            <a:r>
              <a:rPr lang="en-US" dirty="0" err="1">
                <a:latin typeface="Tw Cen MT (Основной текст)"/>
              </a:rPr>
              <a:t>messages_sent</a:t>
            </a:r>
            <a:r>
              <a:rPr lang="en-US" dirty="0">
                <a:latin typeface="Tw Cen MT (Основной текст)"/>
              </a:rPr>
              <a:t>, </a:t>
            </a:r>
            <a:r>
              <a:rPr lang="en-US" dirty="0" err="1">
                <a:latin typeface="Tw Cen MT (Основной текст)"/>
              </a:rPr>
              <a:t>messages_received</a:t>
            </a:r>
            <a:r>
              <a:rPr lang="en-US" dirty="0">
                <a:latin typeface="Tw Cen MT (Основной текст)"/>
              </a:rPr>
              <a:t>).</a:t>
            </a:r>
            <a:endParaRPr lang="ru-RU" dirty="0">
              <a:latin typeface="Tw Cen MT (Основной текст)"/>
            </a:endParaRPr>
          </a:p>
          <a:p>
            <a:endParaRPr lang="en-US" dirty="0">
              <a:latin typeface="Tw Cen MT (Основной текст)"/>
            </a:endParaRPr>
          </a:p>
          <a:p>
            <a:r>
              <a:rPr lang="en-US" dirty="0">
                <a:latin typeface="Tw Cen MT (Основной текст)"/>
              </a:rPr>
              <a:t>Message:</a:t>
            </a:r>
            <a:r>
              <a:rPr lang="ru-RU" dirty="0">
                <a:latin typeface="Tw Cen MT (Основной текст)"/>
              </a:rPr>
              <a:t>Содержит поля: отправитель (</a:t>
            </a:r>
            <a:r>
              <a:rPr lang="en-US" dirty="0" err="1">
                <a:latin typeface="Tw Cen MT (Основной текст)"/>
              </a:rPr>
              <a:t>sender_id</a:t>
            </a:r>
            <a:r>
              <a:rPr lang="en-US" dirty="0">
                <a:latin typeface="Tw Cen MT (Основной текст)"/>
              </a:rPr>
              <a:t>), </a:t>
            </a:r>
            <a:r>
              <a:rPr lang="ru-RU" dirty="0">
                <a:latin typeface="Tw Cen MT (Основной текст)"/>
              </a:rPr>
              <a:t>получатель (</a:t>
            </a:r>
            <a:r>
              <a:rPr lang="en-US" dirty="0" err="1">
                <a:latin typeface="Tw Cen MT (Основной текст)"/>
              </a:rPr>
              <a:t>recipient_id</a:t>
            </a:r>
            <a:r>
              <a:rPr lang="en-US" dirty="0">
                <a:latin typeface="Tw Cen MT (Основной текст)"/>
              </a:rPr>
              <a:t>), </a:t>
            </a:r>
            <a:r>
              <a:rPr lang="ru-RU" dirty="0">
                <a:latin typeface="Tw Cen MT (Основной текст)"/>
              </a:rPr>
              <a:t>тема, текст, время отправки.</a:t>
            </a:r>
          </a:p>
          <a:p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16DB526B-5749-4904-B055-127134D7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4145" y="1677930"/>
            <a:ext cx="5183188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Tw Cen MT (Основной текст)"/>
              </a:rPr>
              <a:t>Роуты</a:t>
            </a:r>
            <a:r>
              <a:rPr lang="ru-RU" dirty="0">
                <a:latin typeface="Tw Cen MT (Основной текст)"/>
              </a:rPr>
              <a:t> (</a:t>
            </a:r>
            <a:r>
              <a:rPr lang="en-US" dirty="0">
                <a:latin typeface="Tw Cen MT (Основной текст)"/>
              </a:rPr>
              <a:t>Flask):</a:t>
            </a:r>
          </a:p>
          <a:p>
            <a:r>
              <a:rPr lang="ru-RU" dirty="0">
                <a:latin typeface="Tw Cen MT (Основной текст)"/>
              </a:rPr>
              <a:t>Просмотр направлений физики          (/, /</a:t>
            </a:r>
            <a:r>
              <a:rPr lang="en-US" dirty="0">
                <a:latin typeface="Tw Cen MT (Основной текст)"/>
              </a:rPr>
              <a:t>direction/&lt;id&gt;).</a:t>
            </a:r>
          </a:p>
          <a:p>
            <a:r>
              <a:rPr lang="ru-RU" dirty="0">
                <a:latin typeface="Tw Cen MT (Основной текст)"/>
              </a:rPr>
              <a:t>Система сообщений (/</a:t>
            </a:r>
            <a:r>
              <a:rPr lang="en-US" dirty="0">
                <a:latin typeface="Tw Cen MT (Основной текст)"/>
              </a:rPr>
              <a:t>messages, /inbox, /sent, /reply).</a:t>
            </a:r>
          </a:p>
          <a:p>
            <a:r>
              <a:rPr lang="ru-RU" dirty="0">
                <a:latin typeface="Tw Cen MT (Основной текст)"/>
              </a:rPr>
              <a:t>Аутентификация (/</a:t>
            </a:r>
            <a:r>
              <a:rPr lang="en-US" dirty="0">
                <a:latin typeface="Tw Cen MT (Основной текст)"/>
              </a:rPr>
              <a:t>login, /register, /logout).</a:t>
            </a:r>
          </a:p>
          <a:p>
            <a:r>
              <a:rPr lang="ru-RU" dirty="0">
                <a:latin typeface="Tw Cen MT (Основной текст)"/>
              </a:rPr>
              <a:t>Администрирование (/</a:t>
            </a:r>
            <a:r>
              <a:rPr lang="en-US" dirty="0">
                <a:latin typeface="Tw Cen MT (Основной текст)"/>
              </a:rPr>
              <a:t>support — </a:t>
            </a:r>
            <a:r>
              <a:rPr lang="ru-RU" dirty="0">
                <a:latin typeface="Tw Cen MT (Основной текст)"/>
              </a:rPr>
              <a:t>назначение/исключение администраторов).</a:t>
            </a:r>
          </a:p>
          <a:p>
            <a:r>
              <a:rPr lang="ru-RU" dirty="0">
                <a:latin typeface="Tw Cen MT (Основной текст)"/>
              </a:rPr>
              <a:t>Ресурсы (/</a:t>
            </a:r>
            <a:r>
              <a:rPr lang="en-US" dirty="0">
                <a:latin typeface="Tw Cen MT (Основной текст)"/>
              </a:rPr>
              <a:t>resources — </a:t>
            </a:r>
            <a:r>
              <a:rPr lang="ru-RU" dirty="0">
                <a:latin typeface="Tw Cen MT (Основной текст)"/>
              </a:rPr>
              <a:t>фильтрация по категориям).</a:t>
            </a:r>
          </a:p>
          <a:p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5435" y="522898"/>
            <a:ext cx="38365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27410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приложения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421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Круг: Пустой 2">
            <a:extLst>
              <a:ext uri="{FF2B5EF4-FFF2-40B4-BE49-F238E27FC236}">
                <a16:creationId xmlns:a16="http://schemas.microsoft.com/office/drawing/2014/main" id="{EC59B945-9AA3-42D3-9C07-98C7736B1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29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Круг: Пустой 21">
            <a:extLst>
              <a:ext uri="{FF2B5EF4-FFF2-40B4-BE49-F238E27FC236}">
                <a16:creationId xmlns:a16="http://schemas.microsoft.com/office/drawing/2014/main" id="{6B318A21-73F6-4545-8873-B64C3CC0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452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Круг: Пустой 22">
            <a:extLst>
              <a:ext uri="{FF2B5EF4-FFF2-40B4-BE49-F238E27FC236}">
                <a16:creationId xmlns:a16="http://schemas.microsoft.com/office/drawing/2014/main" id="{FED03B90-4F38-4AA0-941D-9306DBAE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1705" y="5532003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Круг: Пустой 23">
            <a:extLst>
              <a:ext uri="{FF2B5EF4-FFF2-40B4-BE49-F238E27FC236}">
                <a16:creationId xmlns:a16="http://schemas.microsoft.com/office/drawing/2014/main" id="{E27B40FD-887F-481D-A572-70BBCAB0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52307" y="5549952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Круг: Пустой 24">
            <a:extLst>
              <a:ext uri="{FF2B5EF4-FFF2-40B4-BE49-F238E27FC236}">
                <a16:creationId xmlns:a16="http://schemas.microsoft.com/office/drawing/2014/main" id="{2E3E6E68-708E-4588-9B81-FECDC627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1179" y="551825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Круг: Пустой 28">
            <a:extLst>
              <a:ext uri="{FF2B5EF4-FFF2-40B4-BE49-F238E27FC236}">
                <a16:creationId xmlns:a16="http://schemas.microsoft.com/office/drawing/2014/main" id="{A357E000-5224-441C-86E8-E3147D1E1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1103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79" name="Группа 78" descr="Значок человека и облачка с текстом. ">
            <a:extLst>
              <a:ext uri="{FF2B5EF4-FFF2-40B4-BE49-F238E27FC236}">
                <a16:creationId xmlns:a16="http://schemas.microsoft.com/office/drawing/2014/main" id="{EF056901-DDE4-4502-BD23-A41128573DC4}"/>
              </a:ext>
            </a:extLst>
          </p:cNvPr>
          <p:cNvGrpSpPr/>
          <p:nvPr/>
        </p:nvGrpSpPr>
        <p:grpSpPr>
          <a:xfrm>
            <a:off x="1465432" y="5940870"/>
            <a:ext cx="295443" cy="291627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80" name="Полилиния 2993">
              <a:extLst>
                <a:ext uri="{FF2B5EF4-FFF2-40B4-BE49-F238E27FC236}">
                  <a16:creationId xmlns:a16="http://schemas.microsoft.com/office/drawing/2014/main" id="{E5387A3B-4FE6-4E04-9376-A210DD9C97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1" name="Полилиния 2994">
              <a:extLst>
                <a:ext uri="{FF2B5EF4-FFF2-40B4-BE49-F238E27FC236}">
                  <a16:creationId xmlns:a16="http://schemas.microsoft.com/office/drawing/2014/main" id="{66739872-A811-4918-80FC-38AD1D8F8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82" name="Группа 81" descr="Значок с книгами ">
            <a:extLst>
              <a:ext uri="{FF2B5EF4-FFF2-40B4-BE49-F238E27FC236}">
                <a16:creationId xmlns:a16="http://schemas.microsoft.com/office/drawing/2014/main" id="{ABBF0699-7C6A-4402-9C3F-B36E565EE152}"/>
              </a:ext>
            </a:extLst>
          </p:cNvPr>
          <p:cNvGrpSpPr/>
          <p:nvPr/>
        </p:nvGrpSpPr>
        <p:grpSpPr>
          <a:xfrm>
            <a:off x="3312523" y="5997576"/>
            <a:ext cx="269035" cy="2932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83" name="Прямоугольник 705">
              <a:extLst>
                <a:ext uri="{FF2B5EF4-FFF2-40B4-BE49-F238E27FC236}">
                  <a16:creationId xmlns:a16="http://schemas.microsoft.com/office/drawing/2014/main" id="{E9140B09-2193-4ECC-9B00-6CED561BF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4" name="Полилиния 706">
              <a:extLst>
                <a:ext uri="{FF2B5EF4-FFF2-40B4-BE49-F238E27FC236}">
                  <a16:creationId xmlns:a16="http://schemas.microsoft.com/office/drawing/2014/main" id="{328EDF13-05A3-42D9-8285-1C7A7A83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5" name="Полилиния 707">
              <a:extLst>
                <a:ext uri="{FF2B5EF4-FFF2-40B4-BE49-F238E27FC236}">
                  <a16:creationId xmlns:a16="http://schemas.microsoft.com/office/drawing/2014/main" id="{8FF23BEE-2722-4FE8-B53F-AD0CC1B0D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6" name="Полилиния 708">
              <a:extLst>
                <a:ext uri="{FF2B5EF4-FFF2-40B4-BE49-F238E27FC236}">
                  <a16:creationId xmlns:a16="http://schemas.microsoft.com/office/drawing/2014/main" id="{C8962049-B71F-49D1-924E-450728350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7" name="Полилиния 709">
              <a:extLst>
                <a:ext uri="{FF2B5EF4-FFF2-40B4-BE49-F238E27FC236}">
                  <a16:creationId xmlns:a16="http://schemas.microsoft.com/office/drawing/2014/main" id="{EA79353C-5C0C-45E8-A552-3485C2BDB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8" name="Полилиния 710">
              <a:extLst>
                <a:ext uri="{FF2B5EF4-FFF2-40B4-BE49-F238E27FC236}">
                  <a16:creationId xmlns:a16="http://schemas.microsoft.com/office/drawing/2014/main" id="{600ACE42-6F11-40F0-966A-E54872CAE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9" name="Прямоугольник 711">
              <a:extLst>
                <a:ext uri="{FF2B5EF4-FFF2-40B4-BE49-F238E27FC236}">
                  <a16:creationId xmlns:a16="http://schemas.microsoft.com/office/drawing/2014/main" id="{17BE5018-452D-48AE-89BE-D34731354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0" name="Полилиния 712">
              <a:extLst>
                <a:ext uri="{FF2B5EF4-FFF2-40B4-BE49-F238E27FC236}">
                  <a16:creationId xmlns:a16="http://schemas.microsoft.com/office/drawing/2014/main" id="{9A605F7F-6543-4084-892E-0FD5C9EA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1" name="Полилиния 713">
              <a:extLst>
                <a:ext uri="{FF2B5EF4-FFF2-40B4-BE49-F238E27FC236}">
                  <a16:creationId xmlns:a16="http://schemas.microsoft.com/office/drawing/2014/main" id="{8BA062E3-939C-4DB4-9D99-76A743098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2" name="Полилиния 714">
              <a:extLst>
                <a:ext uri="{FF2B5EF4-FFF2-40B4-BE49-F238E27FC236}">
                  <a16:creationId xmlns:a16="http://schemas.microsoft.com/office/drawing/2014/main" id="{92F8DD82-CDC3-4C13-8260-E9588206E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3" name="Прямоугольник 715">
              <a:extLst>
                <a:ext uri="{FF2B5EF4-FFF2-40B4-BE49-F238E27FC236}">
                  <a16:creationId xmlns:a16="http://schemas.microsoft.com/office/drawing/2014/main" id="{D2736110-3650-489A-AA19-C25428AD9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4" name="Полилиния 716">
              <a:extLst>
                <a:ext uri="{FF2B5EF4-FFF2-40B4-BE49-F238E27FC236}">
                  <a16:creationId xmlns:a16="http://schemas.microsoft.com/office/drawing/2014/main" id="{72B82984-06C0-445A-84E8-D838469D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5" name="Полилиния 717">
              <a:extLst>
                <a:ext uri="{FF2B5EF4-FFF2-40B4-BE49-F238E27FC236}">
                  <a16:creationId xmlns:a16="http://schemas.microsoft.com/office/drawing/2014/main" id="{78A1B732-1660-4EF2-AB3D-F1216CF1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рямоугольник 718">
              <a:extLst>
                <a:ext uri="{FF2B5EF4-FFF2-40B4-BE49-F238E27FC236}">
                  <a16:creationId xmlns:a16="http://schemas.microsoft.com/office/drawing/2014/main" id="{4FC3DD9B-AA47-438B-90CF-9D29352F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719">
              <a:extLst>
                <a:ext uri="{FF2B5EF4-FFF2-40B4-BE49-F238E27FC236}">
                  <a16:creationId xmlns:a16="http://schemas.microsoft.com/office/drawing/2014/main" id="{EBC7A22F-6C8C-48D1-9B5B-0E3FF5BD5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8" name="Полилиния 720">
              <a:extLst>
                <a:ext uri="{FF2B5EF4-FFF2-40B4-BE49-F238E27FC236}">
                  <a16:creationId xmlns:a16="http://schemas.microsoft.com/office/drawing/2014/main" id="{CB395F86-F4E8-4DBE-B0DC-80A396069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9" name="Полилиния 1671" descr="Значок галочки. ">
            <a:extLst>
              <a:ext uri="{FF2B5EF4-FFF2-40B4-BE49-F238E27FC236}">
                <a16:creationId xmlns:a16="http://schemas.microsoft.com/office/drawing/2014/main" id="{DD66AA75-5E09-464D-840E-EB4674AE2F08}"/>
              </a:ext>
            </a:extLst>
          </p:cNvPr>
          <p:cNvSpPr>
            <a:spLocks noEditPoints="1"/>
          </p:cNvSpPr>
          <p:nvPr/>
        </p:nvSpPr>
        <p:spPr bwMode="auto">
          <a:xfrm>
            <a:off x="8745671" y="5997956"/>
            <a:ext cx="297094" cy="291627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0" name="Полилиния 3850" descr="Значок лампочки. ">
            <a:extLst>
              <a:ext uri="{FF2B5EF4-FFF2-40B4-BE49-F238E27FC236}">
                <a16:creationId xmlns:a16="http://schemas.microsoft.com/office/drawing/2014/main" id="{21E1E4F3-D693-41DF-933D-238C6DEE7061}"/>
              </a:ext>
            </a:extLst>
          </p:cNvPr>
          <p:cNvSpPr>
            <a:spLocks/>
          </p:cNvSpPr>
          <p:nvPr/>
        </p:nvSpPr>
        <p:spPr bwMode="auto">
          <a:xfrm>
            <a:off x="10667574" y="5997081"/>
            <a:ext cx="209616" cy="291627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1" name="Полилиния 3886" descr="Значок лупы для представления поиска. ">
            <a:extLst>
              <a:ext uri="{FF2B5EF4-FFF2-40B4-BE49-F238E27FC236}">
                <a16:creationId xmlns:a16="http://schemas.microsoft.com/office/drawing/2014/main" id="{1D6F0EBE-736E-4674-AEC0-9057C3BAB5FF}"/>
              </a:ext>
            </a:extLst>
          </p:cNvPr>
          <p:cNvSpPr>
            <a:spLocks noEditPoints="1"/>
          </p:cNvSpPr>
          <p:nvPr/>
        </p:nvSpPr>
        <p:spPr bwMode="auto">
          <a:xfrm>
            <a:off x="5075252" y="6003477"/>
            <a:ext cx="298745" cy="291627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02" name="Группа 101" descr="Значок компьютерных мониторов. ">
            <a:extLst>
              <a:ext uri="{FF2B5EF4-FFF2-40B4-BE49-F238E27FC236}">
                <a16:creationId xmlns:a16="http://schemas.microsoft.com/office/drawing/2014/main" id="{E0C31656-8600-467E-AF5A-6D6732D27C81}"/>
              </a:ext>
            </a:extLst>
          </p:cNvPr>
          <p:cNvGrpSpPr/>
          <p:nvPr/>
        </p:nvGrpSpPr>
        <p:grpSpPr>
          <a:xfrm>
            <a:off x="6892191" y="5997576"/>
            <a:ext cx="298745" cy="2932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103" name="Полилиния 1636">
              <a:extLst>
                <a:ext uri="{FF2B5EF4-FFF2-40B4-BE49-F238E27FC236}">
                  <a16:creationId xmlns:a16="http://schemas.microsoft.com/office/drawing/2014/main" id="{DC92A176-5000-4B83-8333-6CDBB3543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4" name="Полилиния 1637">
              <a:extLst>
                <a:ext uri="{FF2B5EF4-FFF2-40B4-BE49-F238E27FC236}">
                  <a16:creationId xmlns:a16="http://schemas.microsoft.com/office/drawing/2014/main" id="{E3649918-F050-43EE-AF84-CC4F5A715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5" name="Полилиния 1638">
              <a:extLst>
                <a:ext uri="{FF2B5EF4-FFF2-40B4-BE49-F238E27FC236}">
                  <a16:creationId xmlns:a16="http://schemas.microsoft.com/office/drawing/2014/main" id="{3B443CF2-2B4D-4FF0-84DA-FD4A8626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6" name="Полилиния 1639">
              <a:extLst>
                <a:ext uri="{FF2B5EF4-FFF2-40B4-BE49-F238E27FC236}">
                  <a16:creationId xmlns:a16="http://schemas.microsoft.com/office/drawing/2014/main" id="{B429A33E-8DF7-40A7-ABD4-AA02B408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7" name="Полилиния 1640">
              <a:extLst>
                <a:ext uri="{FF2B5EF4-FFF2-40B4-BE49-F238E27FC236}">
                  <a16:creationId xmlns:a16="http://schemas.microsoft.com/office/drawing/2014/main" id="{C127B2B2-4DD2-43F4-A09F-E4753BE58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10</a:t>
            </a:r>
            <a:r>
              <a:rPr lang="ru-RU" dirty="0"/>
              <a:t> с анализом проекта</a:t>
            </a:r>
            <a:endParaRPr lang="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5C04C6D-D431-41A3-80EF-00D53885C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90" y="1118896"/>
            <a:ext cx="11009152" cy="5416127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Tw Cen MT (Основной текст)"/>
              </a:rPr>
              <a:t>Для реализации проекта использовались следующие технологии:</a:t>
            </a:r>
          </a:p>
          <a:p>
            <a:pPr algn="l"/>
            <a:endParaRPr lang="ru-RU" sz="2800" dirty="0">
              <a:latin typeface="Tw Cen MT (Основной текст)"/>
            </a:endParaRPr>
          </a:p>
          <a:p>
            <a:pPr algn="l"/>
            <a:r>
              <a:rPr lang="ru-RU" sz="2800" b="1" dirty="0"/>
              <a:t>•</a:t>
            </a:r>
            <a:r>
              <a:rPr lang="ru-RU" sz="2800" dirty="0">
                <a:latin typeface="Tw Cen MT (Основной текст)"/>
              </a:rPr>
              <a:t>Язык программирования </a:t>
            </a:r>
            <a:r>
              <a:rPr lang="ru-RU" sz="2800" dirty="0" err="1">
                <a:latin typeface="Tw Cen MT (Основной текст)"/>
              </a:rPr>
              <a:t>Python</a:t>
            </a:r>
            <a:r>
              <a:rPr lang="ru-RU" sz="2800" dirty="0">
                <a:latin typeface="Tw Cen MT (Основной текст)"/>
              </a:rPr>
              <a:t>.</a:t>
            </a:r>
            <a:endParaRPr lang="en-US" sz="2800" dirty="0">
              <a:latin typeface="Tw Cen MT (Основной текст)"/>
            </a:endParaRPr>
          </a:p>
          <a:p>
            <a:pPr algn="l"/>
            <a:r>
              <a:rPr lang="ru-RU" sz="2800" b="1" dirty="0"/>
              <a:t>•</a:t>
            </a:r>
            <a:r>
              <a:rPr lang="ru-RU" sz="2800" dirty="0">
                <a:latin typeface="Tw Cen MT (Основной текст)"/>
              </a:rPr>
              <a:t>библиотеки</a:t>
            </a:r>
            <a:r>
              <a:rPr lang="en-US" sz="2800" dirty="0">
                <a:latin typeface="Tw Cen MT (Основной текст)"/>
              </a:rPr>
              <a:t> Flask, </a:t>
            </a:r>
            <a:r>
              <a:rPr lang="en-US" sz="2800" dirty="0" err="1">
                <a:latin typeface="Tw Cen MT (Основной текст)"/>
              </a:rPr>
              <a:t>werkzeug</a:t>
            </a:r>
            <a:r>
              <a:rPr lang="en-US" sz="2800" dirty="0">
                <a:latin typeface="Tw Cen MT (Основной текст)"/>
              </a:rPr>
              <a:t>, </a:t>
            </a:r>
            <a:r>
              <a:rPr lang="en-US" sz="2800" dirty="0" err="1">
                <a:latin typeface="Tw Cen MT (Основной текст)"/>
              </a:rPr>
              <a:t>flask_SQLAlchemy</a:t>
            </a:r>
            <a:r>
              <a:rPr lang="en-US" sz="2800" dirty="0">
                <a:latin typeface="Tw Cen MT (Основной текст)"/>
              </a:rPr>
              <a:t> </a:t>
            </a:r>
            <a:r>
              <a:rPr lang="ru-RU" sz="2800" dirty="0">
                <a:latin typeface="Tw Cen MT (Основной текст)"/>
              </a:rPr>
              <a:t>для разработки веб-приложения, Хеширования паролей и безопасности сессий, ORM для работы с базой данных.</a:t>
            </a:r>
            <a:endParaRPr lang="en-US" sz="2800" dirty="0">
              <a:latin typeface="Tw Cen MT (Основной текст)"/>
            </a:endParaRPr>
          </a:p>
          <a:p>
            <a:pPr algn="l"/>
            <a:r>
              <a:rPr lang="ru-RU" sz="2800" b="1" dirty="0"/>
              <a:t>•</a:t>
            </a:r>
            <a:r>
              <a:rPr lang="ru-RU" sz="2800" dirty="0">
                <a:latin typeface="Tw Cen MT (Основной текст)"/>
              </a:rPr>
              <a:t>Обработка файлов.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81938" y="522898"/>
            <a:ext cx="35513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Описание реализации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827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Круг: Пустой 2">
            <a:extLst>
              <a:ext uri="{FF2B5EF4-FFF2-40B4-BE49-F238E27FC236}">
                <a16:creationId xmlns:a16="http://schemas.microsoft.com/office/drawing/2014/main" id="{CEA4C91A-FADE-4AA9-9005-CBAA1A9D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29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Круг: Пустой 21">
            <a:extLst>
              <a:ext uri="{FF2B5EF4-FFF2-40B4-BE49-F238E27FC236}">
                <a16:creationId xmlns:a16="http://schemas.microsoft.com/office/drawing/2014/main" id="{75C8B9AD-61BD-4262-BEDD-066A624F4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452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Круг: Пустой 22">
            <a:extLst>
              <a:ext uri="{FF2B5EF4-FFF2-40B4-BE49-F238E27FC236}">
                <a16:creationId xmlns:a16="http://schemas.microsoft.com/office/drawing/2014/main" id="{B79DFA4D-6185-4DB7-8901-09CB90BAB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1705" y="5532003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Круг: Пустой 23">
            <a:extLst>
              <a:ext uri="{FF2B5EF4-FFF2-40B4-BE49-F238E27FC236}">
                <a16:creationId xmlns:a16="http://schemas.microsoft.com/office/drawing/2014/main" id="{ECA546A9-922C-4726-8F95-C2CD99C6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52307" y="5549952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Круг: Пустой 24">
            <a:extLst>
              <a:ext uri="{FF2B5EF4-FFF2-40B4-BE49-F238E27FC236}">
                <a16:creationId xmlns:a16="http://schemas.microsoft.com/office/drawing/2014/main" id="{D069D3A5-BA9B-45A5-9785-0C9BD9BF8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1179" y="551825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Круг: Пустой 28">
            <a:extLst>
              <a:ext uri="{FF2B5EF4-FFF2-40B4-BE49-F238E27FC236}">
                <a16:creationId xmlns:a16="http://schemas.microsoft.com/office/drawing/2014/main" id="{A5E67889-4B8C-4442-8791-A0EE38CE4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1103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2" name="Группа 31" descr="Значок человека и облачка с текстом. ">
            <a:extLst>
              <a:ext uri="{FF2B5EF4-FFF2-40B4-BE49-F238E27FC236}">
                <a16:creationId xmlns:a16="http://schemas.microsoft.com/office/drawing/2014/main" id="{4689D5F8-63A4-407C-8CE3-6C250A36E77A}"/>
              </a:ext>
            </a:extLst>
          </p:cNvPr>
          <p:cNvGrpSpPr/>
          <p:nvPr/>
        </p:nvGrpSpPr>
        <p:grpSpPr>
          <a:xfrm>
            <a:off x="1480879" y="5940870"/>
            <a:ext cx="295443" cy="291627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33" name="Полилиния 2993">
              <a:extLst>
                <a:ext uri="{FF2B5EF4-FFF2-40B4-BE49-F238E27FC236}">
                  <a16:creationId xmlns:a16="http://schemas.microsoft.com/office/drawing/2014/main" id="{117EF5BF-F359-4D2A-B282-F974DD203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" name="Полилиния 2994">
              <a:extLst>
                <a:ext uri="{FF2B5EF4-FFF2-40B4-BE49-F238E27FC236}">
                  <a16:creationId xmlns:a16="http://schemas.microsoft.com/office/drawing/2014/main" id="{256EA67A-9C08-433F-A4EB-2FEB74DD5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5" name="Группа 34" descr="Значок с книгами ">
            <a:extLst>
              <a:ext uri="{FF2B5EF4-FFF2-40B4-BE49-F238E27FC236}">
                <a16:creationId xmlns:a16="http://schemas.microsoft.com/office/drawing/2014/main" id="{357CFEEB-67EA-4033-BC2A-75904F16305E}"/>
              </a:ext>
            </a:extLst>
          </p:cNvPr>
          <p:cNvGrpSpPr/>
          <p:nvPr/>
        </p:nvGrpSpPr>
        <p:grpSpPr>
          <a:xfrm>
            <a:off x="3312523" y="5997081"/>
            <a:ext cx="269035" cy="2932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36" name="Прямоугольник 705">
              <a:extLst>
                <a:ext uri="{FF2B5EF4-FFF2-40B4-BE49-F238E27FC236}">
                  <a16:creationId xmlns:a16="http://schemas.microsoft.com/office/drawing/2014/main" id="{E798B2B0-CE52-48C1-8F3B-033247022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" name="Полилиния 706">
              <a:extLst>
                <a:ext uri="{FF2B5EF4-FFF2-40B4-BE49-F238E27FC236}">
                  <a16:creationId xmlns:a16="http://schemas.microsoft.com/office/drawing/2014/main" id="{57DCB87D-D0A0-4DC4-95B1-F41051EB1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707">
              <a:extLst>
                <a:ext uri="{FF2B5EF4-FFF2-40B4-BE49-F238E27FC236}">
                  <a16:creationId xmlns:a16="http://schemas.microsoft.com/office/drawing/2014/main" id="{C0753471-6C27-442A-AEFB-5FEF9474C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9" name="Полилиния 708">
              <a:extLst>
                <a:ext uri="{FF2B5EF4-FFF2-40B4-BE49-F238E27FC236}">
                  <a16:creationId xmlns:a16="http://schemas.microsoft.com/office/drawing/2014/main" id="{01482A10-DA0F-4A8A-B2F9-75EF0302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0" name="Полилиния 709">
              <a:extLst>
                <a:ext uri="{FF2B5EF4-FFF2-40B4-BE49-F238E27FC236}">
                  <a16:creationId xmlns:a16="http://schemas.microsoft.com/office/drawing/2014/main" id="{892CD7B2-13E0-4FE2-8000-ACDD0A1D2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710">
              <a:extLst>
                <a:ext uri="{FF2B5EF4-FFF2-40B4-BE49-F238E27FC236}">
                  <a16:creationId xmlns:a16="http://schemas.microsoft.com/office/drawing/2014/main" id="{770F7E72-14C2-44BC-9A39-E2D25C57D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2" name="Прямоугольник 711">
              <a:extLst>
                <a:ext uri="{FF2B5EF4-FFF2-40B4-BE49-F238E27FC236}">
                  <a16:creationId xmlns:a16="http://schemas.microsoft.com/office/drawing/2014/main" id="{9E5562A8-1DCB-49F9-B6A9-1B9C084C2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3" name="Полилиния 712">
              <a:extLst>
                <a:ext uri="{FF2B5EF4-FFF2-40B4-BE49-F238E27FC236}">
                  <a16:creationId xmlns:a16="http://schemas.microsoft.com/office/drawing/2014/main" id="{C3E7158F-0443-438C-9DB4-86A3F9F23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4" name="Полилиния 713">
              <a:extLst>
                <a:ext uri="{FF2B5EF4-FFF2-40B4-BE49-F238E27FC236}">
                  <a16:creationId xmlns:a16="http://schemas.microsoft.com/office/drawing/2014/main" id="{8DEB14BB-723A-4096-A9BB-63C58D8A7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5" name="Полилиния 714">
              <a:extLst>
                <a:ext uri="{FF2B5EF4-FFF2-40B4-BE49-F238E27FC236}">
                  <a16:creationId xmlns:a16="http://schemas.microsoft.com/office/drawing/2014/main" id="{859A893F-A09D-4E7E-8EAB-5035B23CD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рямоугольник 715">
              <a:extLst>
                <a:ext uri="{FF2B5EF4-FFF2-40B4-BE49-F238E27FC236}">
                  <a16:creationId xmlns:a16="http://schemas.microsoft.com/office/drawing/2014/main" id="{5B6A43AC-AEEF-441D-B551-52424D566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716">
              <a:extLst>
                <a:ext uri="{FF2B5EF4-FFF2-40B4-BE49-F238E27FC236}">
                  <a16:creationId xmlns:a16="http://schemas.microsoft.com/office/drawing/2014/main" id="{D0C1CB21-B26A-42F2-B390-C28D8E381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717">
              <a:extLst>
                <a:ext uri="{FF2B5EF4-FFF2-40B4-BE49-F238E27FC236}">
                  <a16:creationId xmlns:a16="http://schemas.microsoft.com/office/drawing/2014/main" id="{1FF58DAF-85A9-469D-B19C-69965676B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рямоугольник 718">
              <a:extLst>
                <a:ext uri="{FF2B5EF4-FFF2-40B4-BE49-F238E27FC236}">
                  <a16:creationId xmlns:a16="http://schemas.microsoft.com/office/drawing/2014/main" id="{FE928C2B-3755-4993-B1B0-E41B2B36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719">
              <a:extLst>
                <a:ext uri="{FF2B5EF4-FFF2-40B4-BE49-F238E27FC236}">
                  <a16:creationId xmlns:a16="http://schemas.microsoft.com/office/drawing/2014/main" id="{5CF4AD05-EDA0-49BB-818A-19FEDCF9D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720">
              <a:extLst>
                <a:ext uri="{FF2B5EF4-FFF2-40B4-BE49-F238E27FC236}">
                  <a16:creationId xmlns:a16="http://schemas.microsoft.com/office/drawing/2014/main" id="{7B40D7A1-0E32-4B05-BBFE-D609AD6A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52" name="Полилиния 1671" descr="Значок галочки. ">
            <a:extLst>
              <a:ext uri="{FF2B5EF4-FFF2-40B4-BE49-F238E27FC236}">
                <a16:creationId xmlns:a16="http://schemas.microsoft.com/office/drawing/2014/main" id="{82990B1D-AC30-4221-B7D1-B7E619846B3A}"/>
              </a:ext>
            </a:extLst>
          </p:cNvPr>
          <p:cNvSpPr>
            <a:spLocks noEditPoints="1"/>
          </p:cNvSpPr>
          <p:nvPr/>
        </p:nvSpPr>
        <p:spPr bwMode="auto">
          <a:xfrm>
            <a:off x="8745671" y="5997081"/>
            <a:ext cx="297094" cy="291627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3" name="Полилиния 3850" descr="Значок лампочки. ">
            <a:extLst>
              <a:ext uri="{FF2B5EF4-FFF2-40B4-BE49-F238E27FC236}">
                <a16:creationId xmlns:a16="http://schemas.microsoft.com/office/drawing/2014/main" id="{D51F92CE-A234-456C-BC29-1717F0A54D25}"/>
              </a:ext>
            </a:extLst>
          </p:cNvPr>
          <p:cNvSpPr>
            <a:spLocks/>
          </p:cNvSpPr>
          <p:nvPr/>
        </p:nvSpPr>
        <p:spPr bwMode="auto">
          <a:xfrm>
            <a:off x="10667574" y="5997081"/>
            <a:ext cx="209616" cy="291627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4" name="Полилиния 3886" descr="Значок лупы для представления поиска. ">
            <a:extLst>
              <a:ext uri="{FF2B5EF4-FFF2-40B4-BE49-F238E27FC236}">
                <a16:creationId xmlns:a16="http://schemas.microsoft.com/office/drawing/2014/main" id="{E4581475-5ABE-4FB1-8FE5-DA310069660B}"/>
              </a:ext>
            </a:extLst>
          </p:cNvPr>
          <p:cNvSpPr>
            <a:spLocks noEditPoints="1"/>
          </p:cNvSpPr>
          <p:nvPr/>
        </p:nvSpPr>
        <p:spPr bwMode="auto">
          <a:xfrm>
            <a:off x="5059928" y="5974806"/>
            <a:ext cx="298745" cy="291627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55" name="Группа 54" descr="Значок компьютерных мониторов. ">
            <a:extLst>
              <a:ext uri="{FF2B5EF4-FFF2-40B4-BE49-F238E27FC236}">
                <a16:creationId xmlns:a16="http://schemas.microsoft.com/office/drawing/2014/main" id="{6D0670A8-88AA-4E09-A471-DD2B8F743252}"/>
              </a:ext>
            </a:extLst>
          </p:cNvPr>
          <p:cNvGrpSpPr/>
          <p:nvPr/>
        </p:nvGrpSpPr>
        <p:grpSpPr>
          <a:xfrm>
            <a:off x="6864243" y="5997081"/>
            <a:ext cx="298745" cy="2932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56" name="Полилиния 1636">
              <a:extLst>
                <a:ext uri="{FF2B5EF4-FFF2-40B4-BE49-F238E27FC236}">
                  <a16:creationId xmlns:a16="http://schemas.microsoft.com/office/drawing/2014/main" id="{49F14D21-D7E9-410D-B0D0-671C1DB28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1637">
              <a:extLst>
                <a:ext uri="{FF2B5EF4-FFF2-40B4-BE49-F238E27FC236}">
                  <a16:creationId xmlns:a16="http://schemas.microsoft.com/office/drawing/2014/main" id="{3B9C43D5-2791-4EF3-838D-A5D53C1EA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1638">
              <a:extLst>
                <a:ext uri="{FF2B5EF4-FFF2-40B4-BE49-F238E27FC236}">
                  <a16:creationId xmlns:a16="http://schemas.microsoft.com/office/drawing/2014/main" id="{F56835A3-F893-4794-ACB9-77458C38B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9" name="Полилиния 1639">
              <a:extLst>
                <a:ext uri="{FF2B5EF4-FFF2-40B4-BE49-F238E27FC236}">
                  <a16:creationId xmlns:a16="http://schemas.microsoft.com/office/drawing/2014/main" id="{89FC72FC-5C2E-4931-BCD8-0C3CD3BCD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0" name="Полилиния 1640">
              <a:extLst>
                <a:ext uri="{FF2B5EF4-FFF2-40B4-BE49-F238E27FC236}">
                  <a16:creationId xmlns:a16="http://schemas.microsoft.com/office/drawing/2014/main" id="{F40EBC5B-D735-4509-82AE-4FB03E371E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6 с анализом проекта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3306D5C-216B-4CAC-B22E-E43DB445E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87" y="1244880"/>
            <a:ext cx="10273717" cy="4402503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atin typeface="Tw Cen MT (Основной текст)"/>
              </a:rPr>
              <a:t>• </a:t>
            </a:r>
            <a:r>
              <a:rPr lang="ru-RU" b="1" dirty="0" err="1">
                <a:latin typeface="Tw Cen MT (Основной текст)"/>
              </a:rPr>
              <a:t>ScienceSpark</a:t>
            </a:r>
            <a:r>
              <a:rPr lang="ru-RU" dirty="0">
                <a:latin typeface="Tw Cen MT (Основной текст)"/>
              </a:rPr>
              <a:t> представляет собой полнофункциональное веб-приложение, сочетающее образовательный контент и социальные функции. Он сочетает простоту использования благодаря интуитивному интерфейсу (</a:t>
            </a:r>
            <a:r>
              <a:rPr lang="ru-RU" dirty="0" err="1">
                <a:latin typeface="Tw Cen MT (Основной текст)"/>
              </a:rPr>
              <a:t>Bootstrap</a:t>
            </a:r>
            <a:r>
              <a:rPr lang="ru-RU" dirty="0">
                <a:latin typeface="Tw Cen MT (Основной текст)"/>
              </a:rPr>
              <a:t>);</a:t>
            </a:r>
          </a:p>
          <a:p>
            <a:pPr algn="l"/>
            <a:r>
              <a:rPr lang="ru-RU" dirty="0">
                <a:latin typeface="Tw Cen MT (Основной текст)"/>
              </a:rPr>
              <a:t>Гибкость администрирования (назначение прав через веб-интерфейс);</a:t>
            </a:r>
          </a:p>
          <a:p>
            <a:pPr algn="l"/>
            <a:r>
              <a:rPr lang="ru-RU" dirty="0">
                <a:latin typeface="Tw Cen MT (Основной текст)"/>
              </a:rPr>
              <a:t>Безопасность (хеширование паролей, валидация данных).</a:t>
            </a:r>
          </a:p>
          <a:p>
            <a:pPr algn="l"/>
            <a:endParaRPr lang="ru-RU" dirty="0">
              <a:latin typeface="Tw Cen MT (Основной текст)"/>
            </a:endParaRPr>
          </a:p>
          <a:p>
            <a:pPr algn="l"/>
            <a:r>
              <a:rPr lang="ru-RU" b="1" dirty="0">
                <a:latin typeface="Tw Cen MT (Основной текст)"/>
              </a:rPr>
              <a:t>• </a:t>
            </a:r>
            <a:r>
              <a:rPr lang="ru-RU" dirty="0">
                <a:latin typeface="Tw Cen MT (Основной текст)"/>
              </a:rPr>
              <a:t>В проекте были достигнуты значительные результаты, однако в будущем планируется Добавление системы тестирования для проверки знаний, Интеграция с внешними </a:t>
            </a:r>
            <a:r>
              <a:rPr lang="en-US" dirty="0">
                <a:latin typeface="Tw Cen MT (Основной текст)"/>
              </a:rPr>
              <a:t>API</a:t>
            </a:r>
            <a:r>
              <a:rPr lang="ru-RU" dirty="0">
                <a:latin typeface="Tw Cen MT (Основной текст)"/>
              </a:rPr>
              <a:t>, Расширение раздела "Ресурсы" возможностью добавления материалов пользователями.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FC5B3741-C116-4F65-A727-2AA4471F1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599" y="168735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A12D4A0E-B257-401A-9EDF-3F6C62D75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599" y="265047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58BC83-98AF-41B8-88E4-DE42F85BF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9997" y="368308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3352057-550E-439A-8E82-2C3FA7D9F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600" y="75275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77E3CAC-E733-47D6-BD47-28CE3196F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83261" y="56353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9CF2EB49-F170-494F-9ED9-B81528673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03417" y="467578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80" name="Группа 79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81DF3631-BE59-4796-8EFA-80D32A3FE1DD}"/>
              </a:ext>
            </a:extLst>
          </p:cNvPr>
          <p:cNvGrpSpPr/>
          <p:nvPr/>
        </p:nvGrpSpPr>
        <p:grpSpPr>
          <a:xfrm>
            <a:off x="11319660" y="966097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81" name="Полилиния 372">
              <a:extLst>
                <a:ext uri="{FF2B5EF4-FFF2-40B4-BE49-F238E27FC236}">
                  <a16:creationId xmlns:a16="http://schemas.microsoft.com/office/drawing/2014/main" id="{F35A4B16-4B08-4604-849D-7F6F4B040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2" name="Полилиния 373">
              <a:extLst>
                <a:ext uri="{FF2B5EF4-FFF2-40B4-BE49-F238E27FC236}">
                  <a16:creationId xmlns:a16="http://schemas.microsoft.com/office/drawing/2014/main" id="{36A9A679-B0A4-47F7-A7CC-107E50FB9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83" name="Полилиния 1676" descr="Значок флажка. ">
            <a:extLst>
              <a:ext uri="{FF2B5EF4-FFF2-40B4-BE49-F238E27FC236}">
                <a16:creationId xmlns:a16="http://schemas.microsoft.com/office/drawing/2014/main" id="{2E99E958-8F41-45E4-B1E7-E459B51FE528}"/>
              </a:ext>
            </a:extLst>
          </p:cNvPr>
          <p:cNvSpPr>
            <a:spLocks noEditPoints="1"/>
          </p:cNvSpPr>
          <p:nvPr/>
        </p:nvSpPr>
        <p:spPr bwMode="auto">
          <a:xfrm>
            <a:off x="11321581" y="197365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84" name="Полилиния 4665" descr="Значок графика. ">
            <a:extLst>
              <a:ext uri="{FF2B5EF4-FFF2-40B4-BE49-F238E27FC236}">
                <a16:creationId xmlns:a16="http://schemas.microsoft.com/office/drawing/2014/main" id="{FF938CE9-C88F-42E8-9314-975C0D6ECAE2}"/>
              </a:ext>
            </a:extLst>
          </p:cNvPr>
          <p:cNvSpPr>
            <a:spLocks/>
          </p:cNvSpPr>
          <p:nvPr/>
        </p:nvSpPr>
        <p:spPr bwMode="auto">
          <a:xfrm>
            <a:off x="11319660" y="294653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85" name="Группа 84" descr="Значок человека и шестеренки. ">
            <a:extLst>
              <a:ext uri="{FF2B5EF4-FFF2-40B4-BE49-F238E27FC236}">
                <a16:creationId xmlns:a16="http://schemas.microsoft.com/office/drawing/2014/main" id="{DF35A388-A626-4A9F-B8F1-7D54BA1F97C0}"/>
              </a:ext>
            </a:extLst>
          </p:cNvPr>
          <p:cNvGrpSpPr/>
          <p:nvPr/>
        </p:nvGrpSpPr>
        <p:grpSpPr>
          <a:xfrm>
            <a:off x="11342711" y="396694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86" name="Полилиния 3673">
              <a:extLst>
                <a:ext uri="{FF2B5EF4-FFF2-40B4-BE49-F238E27FC236}">
                  <a16:creationId xmlns:a16="http://schemas.microsoft.com/office/drawing/2014/main" id="{F10B2599-4DB2-4DC0-A592-1E7844659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7" name="Полилиния 3674">
              <a:extLst>
                <a:ext uri="{FF2B5EF4-FFF2-40B4-BE49-F238E27FC236}">
                  <a16:creationId xmlns:a16="http://schemas.microsoft.com/office/drawing/2014/main" id="{92FC2F97-D451-4422-8060-36A92DA4D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88" name="Группа 87" descr="Значок шестеренок. ">
            <a:extLst>
              <a:ext uri="{FF2B5EF4-FFF2-40B4-BE49-F238E27FC236}">
                <a16:creationId xmlns:a16="http://schemas.microsoft.com/office/drawing/2014/main" id="{98601395-054C-4CCD-B50A-BF02BFF4E3C3}"/>
              </a:ext>
            </a:extLst>
          </p:cNvPr>
          <p:cNvGrpSpPr/>
          <p:nvPr/>
        </p:nvGrpSpPr>
        <p:grpSpPr>
          <a:xfrm>
            <a:off x="11319660" y="497376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89" name="Полилиния 4359">
              <a:extLst>
                <a:ext uri="{FF2B5EF4-FFF2-40B4-BE49-F238E27FC236}">
                  <a16:creationId xmlns:a16="http://schemas.microsoft.com/office/drawing/2014/main" id="{CD85FDA5-C9D8-4AAC-97C1-36C284678E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0" name="Полилиния 4360">
              <a:extLst>
                <a:ext uri="{FF2B5EF4-FFF2-40B4-BE49-F238E27FC236}">
                  <a16:creationId xmlns:a16="http://schemas.microsoft.com/office/drawing/2014/main" id="{47F7A056-F6E7-410D-AFF0-84E1FE7E3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1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40499B48-8FB3-42C0-8A57-399C34A80DF5}"/>
              </a:ext>
            </a:extLst>
          </p:cNvPr>
          <p:cNvSpPr>
            <a:spLocks noEditPoints="1"/>
          </p:cNvSpPr>
          <p:nvPr/>
        </p:nvSpPr>
        <p:spPr bwMode="auto">
          <a:xfrm>
            <a:off x="11302373" y="593236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3033634"/>
            <a:ext cx="3541486" cy="3769865"/>
            <a:chOff x="4325258" y="1229517"/>
            <a:chExt cx="3541486" cy="3769865"/>
          </a:xfrm>
        </p:grpSpPr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5737"/>
            <a:ext cx="9144000" cy="747897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ru-RU" sz="5400" b="1" dirty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197</Words>
  <Application>Microsoft Office PowerPoint</Application>
  <PresentationFormat>Широкоэкранный</PresentationFormat>
  <Paragraphs>45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Tw Cen MT (Основной текст)</vt:lpstr>
      <vt:lpstr>Тема Office</vt:lpstr>
      <vt:lpstr>Web-сайт по Физике  Сделали: Пискунов Егор, Слепов Егор</vt:lpstr>
      <vt:lpstr>Слайд 2 с анализом проекта</vt:lpstr>
      <vt:lpstr>Слайд 3 с анализом проекта</vt:lpstr>
      <vt:lpstr>Слайд 10 с анализом проекта</vt:lpstr>
      <vt:lpstr>Слайд 6 с анализом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2025-04-28T16:35:25Z</dcterms:created>
  <dcterms:modified xsi:type="dcterms:W3CDTF">2025-04-28T21:54:53Z</dcterms:modified>
</cp:coreProperties>
</file>