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67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5116-9A67-4C03-9A0C-158DC1E762F5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769284EC-F3EA-4E67-9F1F-1C20354FE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6036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5116-9A67-4C03-9A0C-158DC1E762F5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769284EC-F3EA-4E67-9F1F-1C20354FE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3945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5116-9A67-4C03-9A0C-158DC1E762F5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769284EC-F3EA-4E67-9F1F-1C20354FE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7751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5116-9A67-4C03-9A0C-158DC1E762F5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69284EC-F3EA-4E67-9F1F-1C20354FE022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5176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5116-9A67-4C03-9A0C-158DC1E762F5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69284EC-F3EA-4E67-9F1F-1C20354FE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561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5116-9A67-4C03-9A0C-158DC1E762F5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84EC-F3EA-4E67-9F1F-1C20354FE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2924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5116-9A67-4C03-9A0C-158DC1E762F5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84EC-F3EA-4E67-9F1F-1C20354FE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7817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5116-9A67-4C03-9A0C-158DC1E762F5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84EC-F3EA-4E67-9F1F-1C20354FE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72382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B005116-9A67-4C03-9A0C-158DC1E762F5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769284EC-F3EA-4E67-9F1F-1C20354FE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2345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5116-9A67-4C03-9A0C-158DC1E762F5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84EC-F3EA-4E67-9F1F-1C20354FE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6721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5116-9A67-4C03-9A0C-158DC1E762F5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769284EC-F3EA-4E67-9F1F-1C20354FE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2722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5116-9A67-4C03-9A0C-158DC1E762F5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84EC-F3EA-4E67-9F1F-1C20354FE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7201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5116-9A67-4C03-9A0C-158DC1E762F5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84EC-F3EA-4E67-9F1F-1C20354FE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7905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5116-9A67-4C03-9A0C-158DC1E762F5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84EC-F3EA-4E67-9F1F-1C20354FE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556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5116-9A67-4C03-9A0C-158DC1E762F5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84EC-F3EA-4E67-9F1F-1C20354FE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2664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5116-9A67-4C03-9A0C-158DC1E762F5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84EC-F3EA-4E67-9F1F-1C20354FE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3591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5116-9A67-4C03-9A0C-158DC1E762F5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84EC-F3EA-4E67-9F1F-1C20354FE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2250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05116-9A67-4C03-9A0C-158DC1E762F5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284EC-F3EA-4E67-9F1F-1C20354FE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80799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dsd.ru/ru/uslugi/testirovanie_po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EBAB6E-E571-3F48-2C9C-2941874601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783" y="1748901"/>
            <a:ext cx="8300673" cy="2357878"/>
          </a:xfrm>
        </p:spPr>
        <p:txBody>
          <a:bodyPr/>
          <a:lstStyle/>
          <a:p>
            <a:r>
              <a:rPr lang="ru-RU" sz="4800" dirty="0"/>
              <a:t>Жизненный цикл программного обеспечения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DBB3A16-BF62-CB32-2F57-1D3A40B884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Выполнено студентами</a:t>
            </a:r>
            <a:r>
              <a:rPr lang="en-US" dirty="0"/>
              <a:t>: </a:t>
            </a:r>
            <a:r>
              <a:rPr lang="ru-RU" dirty="0"/>
              <a:t>Сурков Никита, Галлямов Юрий 20П-3</a:t>
            </a:r>
          </a:p>
        </p:txBody>
      </p:sp>
    </p:spTree>
    <p:extLst>
      <p:ext uri="{BB962C8B-B14F-4D97-AF65-F5344CB8AC3E}">
        <p14:creationId xmlns:p14="http://schemas.microsoft.com/office/powerpoint/2010/main" val="140703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44B003-2256-F964-7EB6-F44186B07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модели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A76F7D-C63E-CE1D-5336-0B6E84D75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336873"/>
            <a:ext cx="11511680" cy="359931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300" dirty="0"/>
              <a:t>Модели жизненного цикла ПО – упрощенное и обобщенное представление о том, как развивается продукт. В реальности жизнь продукта не соответствует модели.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300" dirty="0"/>
              <a:t>Среди моделей жизненного цикла программного обеспечения наиболее известны следующие: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300" dirty="0"/>
              <a:t>Каскадная модель (она же “водопадная” - </a:t>
            </a:r>
            <a:r>
              <a:rPr lang="ru-RU" sz="2300" dirty="0" err="1"/>
              <a:t>waterfall</a:t>
            </a:r>
            <a:r>
              <a:rPr lang="ru-RU" sz="2300" dirty="0"/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300" dirty="0"/>
              <a:t>Итерационные модели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300" dirty="0"/>
              <a:t>Инкрементная модель</a:t>
            </a:r>
          </a:p>
        </p:txBody>
      </p:sp>
    </p:spTree>
    <p:extLst>
      <p:ext uri="{BB962C8B-B14F-4D97-AF65-F5344CB8AC3E}">
        <p14:creationId xmlns:p14="http://schemas.microsoft.com/office/powerpoint/2010/main" val="3018567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3284DD-8F95-BD01-B67E-F130CA6FF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Каскадная модель (</a:t>
            </a:r>
            <a:r>
              <a:rPr lang="ru-RU" sz="3600" dirty="0" err="1"/>
              <a:t>waterfall</a:t>
            </a:r>
            <a:r>
              <a:rPr lang="ru-RU" sz="3600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E60DB6-E45F-1CD5-76BE-E55AEE0CD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ru-RU" sz="4000" dirty="0"/>
              <a:t>Основная суть модели </a:t>
            </a:r>
            <a:r>
              <a:rPr lang="ru-RU" sz="4000" dirty="0" err="1"/>
              <a:t>Waterfall</a:t>
            </a:r>
            <a:r>
              <a:rPr lang="ru-RU" sz="4000" dirty="0"/>
              <a:t> в том, что этапы зависят друг от друга и следующий начинается, когда закончен предыдущий, образуя таким образом поступательное (каскадное) движение вперед.</a:t>
            </a:r>
          </a:p>
        </p:txBody>
      </p:sp>
    </p:spTree>
    <p:extLst>
      <p:ext uri="{BB962C8B-B14F-4D97-AF65-F5344CB8AC3E}">
        <p14:creationId xmlns:p14="http://schemas.microsoft.com/office/powerpoint/2010/main" val="3148730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5B0671-EC54-2649-DC20-817BC1CA2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Итерационные модель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7F261E-FB1D-C62F-5E1A-A2B818A99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ru-RU" sz="3600" dirty="0"/>
              <a:t>Итерационная модель предполагает разбиение проекта на части (этапы, итерации) и прохождение этапов жизненного цикла на каждом их них. Каждый этап является законченным сам по себе, совокупность этапов формирует конечный результат.</a:t>
            </a:r>
          </a:p>
        </p:txBody>
      </p:sp>
    </p:spTree>
    <p:extLst>
      <p:ext uri="{BB962C8B-B14F-4D97-AF65-F5344CB8AC3E}">
        <p14:creationId xmlns:p14="http://schemas.microsoft.com/office/powerpoint/2010/main" val="2254895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23A44D-1892-9DB4-8BFA-510807BD9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Инкрементная модель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6173FB-7707-9807-BE64-361C67A73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ru-RU" sz="3300" dirty="0"/>
              <a:t>Принцип, который лежит в основе инкрементной модели, подразумевает расширение возможностей, достраивание модулей и функций приложения. Буквальный перевод слова инкремент: «увеличение на один». Это «увеличение на один» применяется в том числе для обозначения версий продукта.</a:t>
            </a:r>
          </a:p>
        </p:txBody>
      </p:sp>
    </p:spTree>
    <p:extLst>
      <p:ext uri="{BB962C8B-B14F-4D97-AF65-F5344CB8AC3E}">
        <p14:creationId xmlns:p14="http://schemas.microsoft.com/office/powerpoint/2010/main" val="2508584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5D092-A12B-324A-6AE9-47778EDC5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Дополнительные модели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3BC09C-9C35-4D81-44C5-3A318BEFE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3300" dirty="0"/>
              <a:t>«RAD Model» (rapid application development model </a:t>
            </a:r>
            <a:r>
              <a:rPr lang="ru-RU" sz="3300" dirty="0"/>
              <a:t>или быстрая разработка приложений</a:t>
            </a:r>
            <a:r>
              <a:rPr lang="en-US" sz="3300" dirty="0"/>
              <a:t>)</a:t>
            </a:r>
            <a:endParaRPr lang="ru-RU" sz="3300" dirty="0"/>
          </a:p>
          <a:p>
            <a:pPr>
              <a:lnSpc>
                <a:spcPct val="80000"/>
              </a:lnSpc>
            </a:pPr>
            <a:r>
              <a:rPr lang="ru-RU" sz="3300" dirty="0"/>
              <a:t>«</a:t>
            </a:r>
            <a:r>
              <a:rPr lang="ru-RU" sz="3300" dirty="0" err="1"/>
              <a:t>Agile</a:t>
            </a:r>
            <a:r>
              <a:rPr lang="ru-RU" sz="3300" dirty="0"/>
              <a:t> Model» (гибкая методология разработки)</a:t>
            </a:r>
          </a:p>
          <a:p>
            <a:pPr>
              <a:lnSpc>
                <a:spcPct val="80000"/>
              </a:lnSpc>
            </a:pPr>
            <a:r>
              <a:rPr lang="ru-RU" sz="3300" dirty="0"/>
              <a:t>«</a:t>
            </a:r>
            <a:r>
              <a:rPr lang="ru-RU" sz="3300" dirty="0" err="1"/>
              <a:t>Spiral</a:t>
            </a:r>
            <a:r>
              <a:rPr lang="ru-RU" sz="3300" dirty="0"/>
              <a:t> Model» (спиральная модель)</a:t>
            </a:r>
          </a:p>
          <a:p>
            <a:pPr>
              <a:lnSpc>
                <a:spcPct val="80000"/>
              </a:lnSpc>
            </a:pPr>
            <a:r>
              <a:rPr lang="ru-RU" sz="3300" dirty="0"/>
              <a:t>«</a:t>
            </a:r>
            <a:r>
              <a:rPr lang="en-US" sz="3300" dirty="0"/>
              <a:t>V-</a:t>
            </a:r>
            <a:r>
              <a:rPr lang="ru-RU" sz="3300" dirty="0"/>
              <a:t>Model»</a:t>
            </a:r>
          </a:p>
        </p:txBody>
      </p:sp>
    </p:spTree>
    <p:extLst>
      <p:ext uri="{BB962C8B-B14F-4D97-AF65-F5344CB8AC3E}">
        <p14:creationId xmlns:p14="http://schemas.microsoft.com/office/powerpoint/2010/main" val="2751605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D864B0-EBAC-3699-5793-F1B4B09C6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RAD Model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8B6F94-A0E6-3667-2B98-AEDC51184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10889638" cy="39799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900" dirty="0"/>
              <a:t>RAD-модель — разновидность инкрементной модели. В RAD-модели компоненты или функции разрабатываются несколькими высококвалифицированными командами параллельно, будто несколько мини-проектов. Временные рамки одного цикла жестко ограничены. Созданные модули затем интегрируются в один рабочий прототип. Синергия позволяет очень быстро предоставить клиенту для обозрения что-то рабочее с целью получения обратной связи и внесения изменений. </a:t>
            </a:r>
            <a:br>
              <a:rPr lang="ru-RU" sz="1900" dirty="0"/>
            </a:br>
            <a:endParaRPr lang="ru-RU" sz="1900" dirty="0"/>
          </a:p>
          <a:p>
            <a:pPr marL="0" indent="0">
              <a:buNone/>
            </a:pPr>
            <a:r>
              <a:rPr lang="ru-RU" sz="1900" b="1" dirty="0"/>
              <a:t>Когда используется RAD-модель? </a:t>
            </a:r>
            <a:br>
              <a:rPr lang="ru-RU" sz="1900" dirty="0"/>
            </a:br>
            <a:br>
              <a:rPr lang="ru-RU" sz="1900" dirty="0"/>
            </a:br>
            <a:r>
              <a:rPr lang="ru-RU" sz="1900" dirty="0"/>
              <a:t>Может использоваться только при наличии высококвалифицированных и узкоспециализированных архитекторов. Бюджет проекта большой, чтобы оплатить этих специалистов вместе со стоимостью готовых инструментов автоматизированной сборки. RAD-модель может быть выбрана при уверенном знании целевого бизнеса и необходимости срочного производства системы в течение 2-3 месяцев.</a:t>
            </a:r>
            <a:br>
              <a:rPr lang="ru-RU" sz="1900" dirty="0"/>
            </a:br>
            <a:endParaRPr lang="ru-RU" sz="1900" dirty="0"/>
          </a:p>
        </p:txBody>
      </p:sp>
    </p:spTree>
    <p:extLst>
      <p:ext uri="{BB962C8B-B14F-4D97-AF65-F5344CB8AC3E}">
        <p14:creationId xmlns:p14="http://schemas.microsoft.com/office/powerpoint/2010/main" val="2927175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F9C4F4-9E13-C60C-3068-F9C927EC1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err="1"/>
              <a:t>Agile</a:t>
            </a:r>
            <a:r>
              <a:rPr lang="ru-RU" sz="3600" dirty="0"/>
              <a:t> Model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F17B85-1275-C3D3-F9C4-905464D62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593" y="2196914"/>
            <a:ext cx="11430814" cy="4110580"/>
          </a:xfrm>
        </p:spPr>
        <p:txBody>
          <a:bodyPr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ru-RU" sz="1900" dirty="0"/>
              <a:t>В «гибкой» методологии разработки после каждой итерации заказчик может наблюдать результат и понимать, удовлетворяет он его или нет. Это одно из преимуществ гибкой модели. К ее недостаткам относят то, что из-за отсутствия конкретных формулировок результатов сложно оценить трудозатраты и стоимость, требуемые на разработку. Экстремальное программирование (XP) является одним из наиболее известных применений гибкой модели на практике.</a:t>
            </a:r>
            <a:br>
              <a:rPr lang="ru-RU" sz="1900" dirty="0"/>
            </a:br>
            <a:br>
              <a:rPr lang="ru-RU" sz="1900" dirty="0"/>
            </a:br>
            <a:r>
              <a:rPr lang="ru-RU" sz="1900" dirty="0"/>
              <a:t>В основе такого типа — непродолжительные ежедневные встречи — «</a:t>
            </a:r>
            <a:r>
              <a:rPr lang="ru-RU" sz="1900" dirty="0" err="1"/>
              <a:t>Scrum</a:t>
            </a:r>
            <a:r>
              <a:rPr lang="ru-RU" sz="1900" dirty="0"/>
              <a:t>» и регулярно повторяющиеся собрания (раз в неделю, раз в две недели или раз в месяц), которые называются «Sprint». На ежедневных совещаниях участники команды обсуждают:</a:t>
            </a:r>
          </a:p>
          <a:p>
            <a:pPr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ru-RU" sz="1900" dirty="0"/>
              <a:t>отчёт о проделанной работе с момента последнего </a:t>
            </a:r>
            <a:r>
              <a:rPr lang="ru-RU" sz="1900" dirty="0" err="1"/>
              <a:t>Scrum’a</a:t>
            </a:r>
            <a:r>
              <a:rPr lang="ru-RU" sz="1900" dirty="0"/>
              <a:t>;</a:t>
            </a:r>
          </a:p>
          <a:p>
            <a:pPr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ru-RU" sz="1900" dirty="0"/>
              <a:t>список задач, которые сотрудник должен выполнить до следующего собрания;</a:t>
            </a:r>
          </a:p>
          <a:p>
            <a:pPr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ru-RU" sz="1900" dirty="0"/>
              <a:t>затруднения, возникшие в ходе работы.</a:t>
            </a:r>
          </a:p>
          <a:p>
            <a:pPr marL="0" indent="0">
              <a:buNone/>
            </a:pPr>
            <a:endParaRPr lang="ru-RU" sz="1900" dirty="0"/>
          </a:p>
        </p:txBody>
      </p:sp>
    </p:spTree>
    <p:extLst>
      <p:ext uri="{BB962C8B-B14F-4D97-AF65-F5344CB8AC3E}">
        <p14:creationId xmlns:p14="http://schemas.microsoft.com/office/powerpoint/2010/main" val="891872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4161A4-26C6-68B8-EEA0-2A12C3048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Спиральная модель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B7FC1D-D0DB-385E-08AD-666C158B9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ru-RU" sz="3300" dirty="0"/>
              <a:t>Все этапы жизненного цикла при спиральной модели идут витками, на каждом из которых происходят проектирование, кодирование, дизайн, тестирование и т. д. Такой процесс отображает суть названия: поднимаясь, проходится один виток (цикл) спирали для достижения конечного результата. Причем не обязательно, что один и тот же набор процессов будет повторятся от витка к витку. Но результаты каждого из витков ведут к главной цели.</a:t>
            </a:r>
          </a:p>
        </p:txBody>
      </p:sp>
    </p:spTree>
    <p:extLst>
      <p:ext uri="{BB962C8B-B14F-4D97-AF65-F5344CB8AC3E}">
        <p14:creationId xmlns:p14="http://schemas.microsoft.com/office/powerpoint/2010/main" val="1911249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B9DCE9-A975-8E68-A675-3613F54A3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V-Model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4DDF86-3665-EFDA-4D99-A071FB46D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370" y="2084945"/>
            <a:ext cx="11020267" cy="4259871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8400" dirty="0"/>
              <a:t>V-образная модель применима к системам, которым особенно важно бесперебойное функционирование. Например, прикладные программы в клиниках для наблюдения за пациентами, интегрированное ПО для механизмов управления аварийными подушками безопасности в транспортных средствах и так далее. Особенностью модели можно считать то, что она направлена на тщательную проверку и </a:t>
            </a:r>
            <a:r>
              <a:rPr lang="ru-RU" sz="8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тестирование продукта</a:t>
            </a:r>
            <a:r>
              <a:rPr lang="ru-RU" sz="8400" dirty="0"/>
              <a:t>, находящегося уже на первоначальных стадиях проектирования.</a:t>
            </a:r>
            <a:br>
              <a:rPr lang="ru-RU" sz="8400" dirty="0"/>
            </a:br>
            <a:br>
              <a:rPr lang="ru-RU" sz="8400" dirty="0"/>
            </a:br>
            <a:r>
              <a:rPr lang="ru-RU" sz="8400" dirty="0"/>
              <a:t>Когда использовать V-модель?</a:t>
            </a:r>
            <a:br>
              <a:rPr lang="ru-RU" sz="8400" dirty="0"/>
            </a:br>
            <a:br>
              <a:rPr lang="ru-RU" sz="8400" dirty="0"/>
            </a:br>
            <a:r>
              <a:rPr lang="ru-RU" sz="8400" dirty="0"/>
              <a:t>Если требуется тщательное тестирование продукта, то V-модель оправдает заложенную в себя идею: </a:t>
            </a:r>
            <a:r>
              <a:rPr lang="ru-RU" sz="8400" dirty="0" err="1"/>
              <a:t>validation</a:t>
            </a:r>
            <a:r>
              <a:rPr lang="ru-RU" sz="8400" dirty="0"/>
              <a:t> </a:t>
            </a:r>
            <a:r>
              <a:rPr lang="ru-RU" sz="8400" dirty="0" err="1"/>
              <a:t>and</a:t>
            </a:r>
            <a:r>
              <a:rPr lang="ru-RU" sz="8400" dirty="0"/>
              <a:t> </a:t>
            </a:r>
            <a:r>
              <a:rPr lang="ru-RU" sz="8400" dirty="0" err="1"/>
              <a:t>verification</a:t>
            </a:r>
            <a:r>
              <a:rPr lang="ru-RU" sz="84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8400" dirty="0"/>
              <a:t>Для малых и средних проектов, где требования четко определены и фиксированы.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8400" dirty="0"/>
              <a:t>В условиях доступности инженеров необходимой квалификации, особенно тестировщиков.</a:t>
            </a:r>
          </a:p>
          <a:p>
            <a:pPr marL="0" indent="0">
              <a:buNone/>
            </a:pP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9658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C98DFE-CFB4-F2D7-6B6B-96E80A547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жизненный цикл?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6797CA-0108-1B5A-E21B-BE666591E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/>
              <a:t>Жизненный цикл ПО – это стадии, которые проходит программный продукт от появления идеи до ее реализации в коде, имплементации в бизнес и последующей поддержки. Модели жизненного цикла во многом предопределяют и методологии разработки ПО.</a:t>
            </a:r>
          </a:p>
        </p:txBody>
      </p:sp>
    </p:spTree>
    <p:extLst>
      <p:ext uri="{BB962C8B-B14F-4D97-AF65-F5344CB8AC3E}">
        <p14:creationId xmlns:p14="http://schemas.microsoft.com/office/powerpoint/2010/main" val="2766069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BB75AB-BF45-7084-1D45-CB63A00D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жизненного цикла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E347DB-43CD-9811-3D42-3491D90DF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4400" dirty="0"/>
              <a:t>Анализ требований</a:t>
            </a:r>
          </a:p>
          <a:p>
            <a:r>
              <a:rPr lang="ru-RU" sz="4400" dirty="0"/>
              <a:t>Проектирование</a:t>
            </a:r>
          </a:p>
          <a:p>
            <a:r>
              <a:rPr lang="ru-RU" sz="4400" dirty="0"/>
              <a:t>Программирование</a:t>
            </a:r>
          </a:p>
          <a:p>
            <a:r>
              <a:rPr lang="ru-RU" sz="4400" dirty="0"/>
              <a:t>Тестирование и отладку</a:t>
            </a:r>
          </a:p>
          <a:p>
            <a:r>
              <a:rPr lang="ru-RU" sz="4400" dirty="0"/>
              <a:t>Эксплуатацию, сопровождение и поддержку</a:t>
            </a:r>
          </a:p>
        </p:txBody>
      </p:sp>
    </p:spTree>
    <p:extLst>
      <p:ext uri="{BB962C8B-B14F-4D97-AF65-F5344CB8AC3E}">
        <p14:creationId xmlns:p14="http://schemas.microsoft.com/office/powerpoint/2010/main" val="2893297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9CE530-45DD-5134-D4F4-14FF4EB7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требований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4B292F-31E0-A0C6-EFB2-85A9D3800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/>
              <a:t>Анализ требований — часть процесса разработки программного обеспечения, включающая в себя сбор требований к программному обеспечению (ПО), их систематизацию, выявление взаимосвязей, а также документирование.</a:t>
            </a:r>
          </a:p>
        </p:txBody>
      </p:sp>
    </p:spTree>
    <p:extLst>
      <p:ext uri="{BB962C8B-B14F-4D97-AF65-F5344CB8AC3E}">
        <p14:creationId xmlns:p14="http://schemas.microsoft.com/office/powerpoint/2010/main" val="741524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926A24-0B0F-42A3-1F0B-22EBEB80D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2CDF79-F19B-BC07-4402-7DD334BF2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3600" dirty="0" err="1"/>
              <a:t>Проекти́рование</a:t>
            </a:r>
            <a:r>
              <a:rPr lang="ru-RU" sz="3600" dirty="0"/>
              <a:t> — процесс определения архитектуры, компонентов, интерфейсов и других характеристик системы или её части (ISO 24765). Результатом проектирования является </a:t>
            </a:r>
            <a:r>
              <a:rPr lang="ru-RU" sz="3600" dirty="0" err="1"/>
              <a:t>прое́кт</a:t>
            </a:r>
            <a:r>
              <a:rPr lang="ru-RU" sz="3600" dirty="0"/>
              <a:t> — целостная совокупность моделей, свойств или характеристик, описанных в форме, пригодной для реализации системы.</a:t>
            </a:r>
          </a:p>
        </p:txBody>
      </p:sp>
    </p:spTree>
    <p:extLst>
      <p:ext uri="{BB962C8B-B14F-4D97-AF65-F5344CB8AC3E}">
        <p14:creationId xmlns:p14="http://schemas.microsoft.com/office/powerpoint/2010/main" val="2021487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E32D0B-CEE8-0C0E-608A-26F9FDC36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 программирование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E617C2-34CE-2E14-B125-5412FD97A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ru-RU" sz="3300" dirty="0"/>
              <a:t>На данной стадии строятся прототипы как целой программной системы, так и её частей, осуществляется физическая реализация структур данных, разрабатывается программные коды, выполняется отладочное тестирование, создается техническая документация. В результате этапа кодирования появляется рабочая версия продукта.</a:t>
            </a:r>
          </a:p>
        </p:txBody>
      </p:sp>
    </p:spTree>
    <p:extLst>
      <p:ext uri="{BB962C8B-B14F-4D97-AF65-F5344CB8AC3E}">
        <p14:creationId xmlns:p14="http://schemas.microsoft.com/office/powerpoint/2010/main" val="3455271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0AAB5F-D48B-0445-5B02-1A27768E7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 и отладка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4B2D3A-C0B0-8D7F-8B80-5FAB06E29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ru-RU" sz="3300" dirty="0"/>
              <a:t>Тестирование ПО тесно связано с этапами проектирования и реализации. В систему встраиваются специальные механизмы, которые дают возможность производить тестирование программного обеспечения на соответствие требований к нему, проверку оформления и наличие необходимого пакета документации.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ru-RU" sz="3300" dirty="0"/>
              <a:t>Результатом тестирования является устранение всех недостатков программного продукта и заключение о её качестве.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5131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D3C72D-ED07-4929-4996-69E4EE0B3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Эксплуатация, сопровождение и поддержка</a:t>
            </a:r>
            <a:br>
              <a:rPr lang="ru-RU" sz="3600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3F521F-7ABA-C106-37EA-BED8D72C4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b="0" i="0" dirty="0">
                <a:effectLst/>
                <a:latin typeface="Trebuchet MS (Основной текст)"/>
              </a:rPr>
              <a:t>Ввод в эксплуатацию ПО предусматривают установку программной системы, обучение пользователей, документирование. Поддержка функционирования ПО должна осуществляться группой технической поддержки разработчика.</a:t>
            </a:r>
          </a:p>
          <a:p>
            <a:pPr marL="0" indent="0">
              <a:buNone/>
            </a:pPr>
            <a:r>
              <a:rPr lang="ru-RU" sz="2800" b="0" i="0" dirty="0">
                <a:effectLst/>
                <a:latin typeface="Trebuchet MS (Основной текст)"/>
              </a:rPr>
              <a:t>Вывод из эксплуатации программного обеспечения осуществляется в результате его морального, прихода на смену более совершенных продуктов или по иным объективным или субъективным причинам.</a:t>
            </a:r>
            <a:endParaRPr lang="ru-RU" sz="2800" dirty="0">
              <a:latin typeface="Trebuchet MS (Основной текст)"/>
            </a:endParaRPr>
          </a:p>
        </p:txBody>
      </p:sp>
    </p:spTree>
    <p:extLst>
      <p:ext uri="{BB962C8B-B14F-4D97-AF65-F5344CB8AC3E}">
        <p14:creationId xmlns:p14="http://schemas.microsoft.com/office/powerpoint/2010/main" val="945926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41E8C8-53E4-B387-7C53-0EBCFC905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Методология разработки программного обеспечения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226226-667A-8446-1F8A-BDFA83F47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ru-RU" sz="3300" dirty="0"/>
              <a:t>Методология разработки программного обеспечения — совокупность методов, применяемых на различных стадиях жизненного цикла программного обеспечения и имеющих общий философский подход. Каждая методология характеризуется своим: философским подходом или основными принципами.</a:t>
            </a:r>
          </a:p>
        </p:txBody>
      </p:sp>
    </p:spTree>
    <p:extLst>
      <p:ext uri="{BB962C8B-B14F-4D97-AF65-F5344CB8AC3E}">
        <p14:creationId xmlns:p14="http://schemas.microsoft.com/office/powerpoint/2010/main" val="1498478291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51</TotalTime>
  <Words>984</Words>
  <Application>Microsoft Office PowerPoint</Application>
  <PresentationFormat>Широкоэкранный</PresentationFormat>
  <Paragraphs>56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Trebuchet MS (Основной текст)</vt:lpstr>
      <vt:lpstr>Берлин</vt:lpstr>
      <vt:lpstr>Жизненный цикл программного обеспечения</vt:lpstr>
      <vt:lpstr>Что такое жизненный цикл?</vt:lpstr>
      <vt:lpstr>Этапы жизненного цикла</vt:lpstr>
      <vt:lpstr>Анализ требований</vt:lpstr>
      <vt:lpstr>Проектирование</vt:lpstr>
      <vt:lpstr>Этап программирование</vt:lpstr>
      <vt:lpstr>Тестирование и отладка</vt:lpstr>
      <vt:lpstr>Эксплуатация, сопровождение и поддержка </vt:lpstr>
      <vt:lpstr>Методология разработки программного обеспечения</vt:lpstr>
      <vt:lpstr>Основные модели</vt:lpstr>
      <vt:lpstr>Каскадная модель (waterfall)</vt:lpstr>
      <vt:lpstr>Итерационные модель</vt:lpstr>
      <vt:lpstr>Инкрементная модель</vt:lpstr>
      <vt:lpstr>Дополнительные модели</vt:lpstr>
      <vt:lpstr>RAD Model</vt:lpstr>
      <vt:lpstr>Agile Model</vt:lpstr>
      <vt:lpstr>Спиральная модель</vt:lpstr>
      <vt:lpstr>V-Model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Жизненный цикл программного обеспечения</dc:title>
  <dc:creator>Юрий</dc:creator>
  <cp:lastModifiedBy>Юрий</cp:lastModifiedBy>
  <cp:revision>2</cp:revision>
  <dcterms:created xsi:type="dcterms:W3CDTF">2023-01-18T04:21:13Z</dcterms:created>
  <dcterms:modified xsi:type="dcterms:W3CDTF">2023-01-18T05:12:33Z</dcterms:modified>
</cp:coreProperties>
</file>