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8912FF4-6B5B-452B-AB90-E4758B3DD883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96DAEBE-6512-48A5-9A85-8050AEFE22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63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12FF4-6B5B-452B-AB90-E4758B3DD883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AEBE-6512-48A5-9A85-8050AEFE22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40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12FF4-6B5B-452B-AB90-E4758B3DD883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AEBE-6512-48A5-9A85-8050AEFE22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784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12FF4-6B5B-452B-AB90-E4758B3DD883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AEBE-6512-48A5-9A85-8050AEFE229B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1393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12FF4-6B5B-452B-AB90-E4758B3DD883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AEBE-6512-48A5-9A85-8050AEFE22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152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12FF4-6B5B-452B-AB90-E4758B3DD883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AEBE-6512-48A5-9A85-8050AEFE22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740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12FF4-6B5B-452B-AB90-E4758B3DD883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AEBE-6512-48A5-9A85-8050AEFE22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792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12FF4-6B5B-452B-AB90-E4758B3DD883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AEBE-6512-48A5-9A85-8050AEFE22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351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12FF4-6B5B-452B-AB90-E4758B3DD883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AEBE-6512-48A5-9A85-8050AEFE22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39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12FF4-6B5B-452B-AB90-E4758B3DD883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AEBE-6512-48A5-9A85-8050AEFE22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33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12FF4-6B5B-452B-AB90-E4758B3DD883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AEBE-6512-48A5-9A85-8050AEFE22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1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12FF4-6B5B-452B-AB90-E4758B3DD883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AEBE-6512-48A5-9A85-8050AEFE22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457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12FF4-6B5B-452B-AB90-E4758B3DD883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AEBE-6512-48A5-9A85-8050AEFE22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76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12FF4-6B5B-452B-AB90-E4758B3DD883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AEBE-6512-48A5-9A85-8050AEFE22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94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12FF4-6B5B-452B-AB90-E4758B3DD883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AEBE-6512-48A5-9A85-8050AEFE22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519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12FF4-6B5B-452B-AB90-E4758B3DD883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AEBE-6512-48A5-9A85-8050AEFE22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10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12FF4-6B5B-452B-AB90-E4758B3DD883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AEBE-6512-48A5-9A85-8050AEFE22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424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12FF4-6B5B-452B-AB90-E4758B3DD883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DAEBE-6512-48A5-9A85-8050AEFE22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2880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58BD2-3F4B-FA73-FF41-AE6D408C7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Современная Методология Разработка программного обеспечения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382CCE-0882-6F62-0F76-5D1DC3698DA1}"/>
              </a:ext>
            </a:extLst>
          </p:cNvPr>
          <p:cNvSpPr txBox="1"/>
          <p:nvPr/>
        </p:nvSpPr>
        <p:spPr>
          <a:xfrm>
            <a:off x="1876424" y="3826277"/>
            <a:ext cx="80875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Выполнено студентами 20П-3</a:t>
            </a:r>
            <a:r>
              <a:rPr lang="en-US" sz="3200" dirty="0"/>
              <a:t>:</a:t>
            </a:r>
            <a:r>
              <a:rPr lang="ru-RU" sz="3200" dirty="0"/>
              <a:t> Галлямов Юрий, Никита Сурков</a:t>
            </a:r>
          </a:p>
        </p:txBody>
      </p:sp>
    </p:spTree>
    <p:extLst>
      <p:ext uri="{BB962C8B-B14F-4D97-AF65-F5344CB8AC3E}">
        <p14:creationId xmlns:p14="http://schemas.microsoft.com/office/powerpoint/2010/main" val="29208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F5C5D0-F74C-7968-E285-49FACA9C7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+mn-lt"/>
                <a:ea typeface="+mn-ea"/>
                <a:cs typeface="+mn-cs"/>
              </a:rPr>
              <a:t>Spiral Model (</a:t>
            </a:r>
            <a:r>
              <a:rPr lang="ru-RU" sz="3600" dirty="0">
                <a:latin typeface="+mn-lt"/>
                <a:ea typeface="+mn-ea"/>
                <a:cs typeface="+mn-cs"/>
              </a:rPr>
              <a:t>спиральная модель)</a:t>
            </a:r>
            <a:br>
              <a:rPr lang="ru-RU" sz="3600" dirty="0">
                <a:latin typeface="+mn-lt"/>
                <a:ea typeface="+mn-ea"/>
                <a:cs typeface="+mn-cs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33F220-8C48-B18C-083F-E902AE17B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defTabSz="457200"/>
            <a:r>
              <a:rPr lang="ru-RU" sz="3200" dirty="0"/>
              <a:t>Преимущества спиральной модели</a:t>
            </a:r>
          </a:p>
          <a:p>
            <a:pPr marL="0" defTabSz="457200">
              <a:buFont typeface="Arial" panose="020B0604020202020204" pitchFamily="34" charset="0"/>
              <a:buChar char="•"/>
            </a:pPr>
            <a:r>
              <a:rPr lang="ru-RU" sz="3200" dirty="0"/>
              <a:t>Большое внимание уделяется проработке рисков.</a:t>
            </a:r>
          </a:p>
          <a:p>
            <a:pPr marL="0" defTabSz="457200"/>
            <a:r>
              <a:rPr lang="ru-RU" sz="3200" dirty="0"/>
              <a:t>Недостатки спиральной модели</a:t>
            </a:r>
          </a:p>
          <a:p>
            <a:pPr marL="0" defTabSz="457200">
              <a:buFont typeface="Arial" panose="020B0604020202020204" pitchFamily="34" charset="0"/>
              <a:buChar char="•"/>
            </a:pPr>
            <a:r>
              <a:rPr lang="ru-RU" sz="3200" dirty="0"/>
              <a:t>Есть риск застрять на начальном этапе — бесконечно совершенствовать первую версию продукта и не продвинуться к следующим.</a:t>
            </a:r>
          </a:p>
          <a:p>
            <a:pPr marL="0" defTabSz="457200">
              <a:buFont typeface="Arial" panose="020B0604020202020204" pitchFamily="34" charset="0"/>
              <a:buChar char="•"/>
            </a:pPr>
            <a:r>
              <a:rPr lang="ru-RU" sz="3200" dirty="0"/>
              <a:t>Разработка длится долго и стоит дорого.</a:t>
            </a:r>
          </a:p>
          <a:p>
            <a:pPr marL="0" indent="0" defTabSz="45720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35434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466B-0EC9-7790-BFF6-E9B72299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разработки программного обеспечения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CDF562-92C8-7E14-1725-8E1BA5362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defTabSz="457200">
              <a:lnSpc>
                <a:spcPct val="110000"/>
              </a:lnSpc>
              <a:spcBef>
                <a:spcPct val="0"/>
              </a:spcBef>
            </a:pPr>
            <a:r>
              <a:rPr lang="en-US" sz="3200" dirty="0"/>
              <a:t>Code and fix — </a:t>
            </a:r>
            <a:r>
              <a:rPr lang="ru-RU" sz="3200" dirty="0"/>
              <a:t>модель кодирования и устранения ошибок;</a:t>
            </a:r>
          </a:p>
          <a:p>
            <a:pPr marL="0" defTabSz="457200">
              <a:lnSpc>
                <a:spcPct val="110000"/>
              </a:lnSpc>
              <a:spcBef>
                <a:spcPct val="0"/>
              </a:spcBef>
            </a:pPr>
            <a:r>
              <a:rPr lang="en-US" sz="3200" dirty="0"/>
              <a:t>Waterfall Model — </a:t>
            </a:r>
            <a:r>
              <a:rPr lang="ru-RU" sz="3200" dirty="0"/>
              <a:t>каскадная модель, или «водопад»;</a:t>
            </a:r>
          </a:p>
          <a:p>
            <a:pPr marL="0" defTabSz="457200">
              <a:lnSpc>
                <a:spcPct val="110000"/>
              </a:lnSpc>
              <a:spcBef>
                <a:spcPct val="0"/>
              </a:spcBef>
            </a:pPr>
            <a:r>
              <a:rPr lang="en-US" sz="3200" dirty="0"/>
              <a:t>V-model — V-</a:t>
            </a:r>
            <a:r>
              <a:rPr lang="ru-RU" sz="3200" dirty="0"/>
              <a:t>образная модель, разработка через тестирование;</a:t>
            </a:r>
          </a:p>
          <a:p>
            <a:pPr marL="0" defTabSz="457200">
              <a:lnSpc>
                <a:spcPct val="110000"/>
              </a:lnSpc>
              <a:spcBef>
                <a:spcPct val="0"/>
              </a:spcBef>
            </a:pPr>
            <a:r>
              <a:rPr lang="en-US" sz="3200" dirty="0"/>
              <a:t>Incremental Model — </a:t>
            </a:r>
            <a:r>
              <a:rPr lang="ru-RU" sz="3200" dirty="0"/>
              <a:t>инкрементная модель;</a:t>
            </a:r>
          </a:p>
          <a:p>
            <a:pPr marL="0" defTabSz="457200">
              <a:lnSpc>
                <a:spcPct val="110000"/>
              </a:lnSpc>
              <a:spcBef>
                <a:spcPct val="0"/>
              </a:spcBef>
            </a:pPr>
            <a:r>
              <a:rPr lang="en-US" sz="3200" dirty="0"/>
              <a:t>Iterative Model — </a:t>
            </a:r>
            <a:r>
              <a:rPr lang="ru-RU" sz="3200" dirty="0"/>
              <a:t>итеративная (или итерационная) модель;</a:t>
            </a:r>
          </a:p>
          <a:p>
            <a:pPr marL="0" defTabSz="457200">
              <a:lnSpc>
                <a:spcPct val="110000"/>
              </a:lnSpc>
              <a:spcBef>
                <a:spcPct val="0"/>
              </a:spcBef>
            </a:pPr>
            <a:r>
              <a:rPr lang="en-US" sz="3200" dirty="0"/>
              <a:t>Spiral Model — </a:t>
            </a:r>
            <a:r>
              <a:rPr lang="ru-RU" sz="3200" dirty="0"/>
              <a:t>спиральная модель;</a:t>
            </a:r>
          </a:p>
          <a:p>
            <a:pPr marL="0" defTabSz="457200">
              <a:lnSpc>
                <a:spcPct val="110000"/>
              </a:lnSpc>
              <a:spcBef>
                <a:spcPct val="0"/>
              </a:spcBef>
            </a:pPr>
            <a:r>
              <a:rPr lang="en-US" sz="3200" dirty="0"/>
              <a:t>Chaos model — </a:t>
            </a:r>
            <a:r>
              <a:rPr lang="ru-RU" sz="3200" dirty="0"/>
              <a:t>модель хаоса;</a:t>
            </a:r>
          </a:p>
          <a:p>
            <a:pPr marL="0" defTabSz="457200">
              <a:lnSpc>
                <a:spcPct val="110000"/>
              </a:lnSpc>
              <a:spcBef>
                <a:spcPct val="0"/>
              </a:spcBef>
            </a:pPr>
            <a:r>
              <a:rPr lang="en-US" sz="3200" dirty="0"/>
              <a:t>Prototype Model — </a:t>
            </a:r>
            <a:r>
              <a:rPr lang="ru-RU" sz="3200" dirty="0" err="1"/>
              <a:t>прототипная</a:t>
            </a:r>
            <a:r>
              <a:rPr lang="ru-RU" sz="3200" dirty="0"/>
              <a:t> модель.</a:t>
            </a:r>
          </a:p>
          <a:p>
            <a:pPr marL="0" indent="0" defTabSz="457200">
              <a:lnSpc>
                <a:spcPct val="110000"/>
              </a:lnSpc>
              <a:spcBef>
                <a:spcPct val="0"/>
              </a:spcBef>
              <a:buNone/>
            </a:pPr>
            <a:endParaRPr lang="ru-RU" sz="3200" dirty="0"/>
          </a:p>
          <a:p>
            <a:pPr marL="0" indent="0" defTabSz="457200">
              <a:lnSpc>
                <a:spcPct val="110000"/>
              </a:lnSpc>
              <a:spcBef>
                <a:spcPct val="0"/>
              </a:spcBef>
              <a:buNone/>
            </a:pPr>
            <a:r>
              <a:rPr lang="ru-RU" sz="3200" dirty="0"/>
              <a:t>Из этих моделей наиболее популярны пять основных: каскадная, V-образная, инкрементная, итерационная и спиральная. Разберём их подробнее.</a:t>
            </a:r>
          </a:p>
        </p:txBody>
      </p:sp>
    </p:spTree>
    <p:extLst>
      <p:ext uri="{BB962C8B-B14F-4D97-AF65-F5344CB8AC3E}">
        <p14:creationId xmlns:p14="http://schemas.microsoft.com/office/powerpoint/2010/main" val="338363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632E0A-4E3E-7117-3C68-34FAFDFF5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SzPct val="125000"/>
            </a:pPr>
            <a:r>
              <a:rPr lang="ru-RU" dirty="0" err="1">
                <a:latin typeface="+mn-lt"/>
              </a:rPr>
              <a:t>Waterfall</a:t>
            </a:r>
            <a:r>
              <a:rPr lang="ru-RU" dirty="0">
                <a:latin typeface="+mn-lt"/>
              </a:rPr>
              <a:t> (каскадная модель, или «водопад»)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B49F19-D01A-9DFF-C904-399DBFD41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097088"/>
            <a:ext cx="5605617" cy="3541714"/>
          </a:xfrm>
        </p:spPr>
        <p:txBody>
          <a:bodyPr>
            <a:normAutofit/>
          </a:bodyPr>
          <a:lstStyle/>
          <a:p>
            <a:pPr marL="0" indent="0" defTabSz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ru-RU" sz="2000" dirty="0"/>
              <a:t>В этой модели разработка осуществляется поэтапно: каждая следующая стадия начинается только после того, как заканчивается предыдущая. Если всё делать правильно, «водопад» будет наиболее быстрой и простой моделью.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219DD6-709E-A7B7-1ACB-194AB15B68AD}"/>
              </a:ext>
            </a:extLst>
          </p:cNvPr>
          <p:cNvSpPr txBox="1"/>
          <p:nvPr/>
        </p:nvSpPr>
        <p:spPr>
          <a:xfrm>
            <a:off x="1141411" y="3867945"/>
            <a:ext cx="943696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Преимущества «водопада»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Разработку просто контролировать. Заказчик всегда знает, чем сейчас заняты программисты, может управлять сроками и стоимостью.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Стоимость проекта определяется на начальном этапе. Все шаги запланированы уже на этапе согласования договора, ПО пишется непрерывно «от и до».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Не нужно нанимать тестировщиков с серьёзной технической подготовкой. Тестировщики смогут опираться на подробную техническую документацию.</a:t>
            </a:r>
          </a:p>
          <a:p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7E39A4-DDBF-BBA2-8246-E6AE34A80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028" y="1664039"/>
            <a:ext cx="3533314" cy="244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05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188DC2-6A5C-F0F3-2B7C-25C9124B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+mn-lt"/>
              </a:rPr>
              <a:t>Waterfall</a:t>
            </a:r>
            <a:r>
              <a:rPr lang="ru-RU" dirty="0">
                <a:latin typeface="+mn-lt"/>
              </a:rPr>
              <a:t> (каскадная модель, или «водопад»)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4AC0EE-E338-6F00-8ACE-DBCB76341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 defTabSz="457200">
              <a:buNone/>
            </a:pPr>
            <a:r>
              <a:rPr lang="ru-RU" sz="6000" dirty="0"/>
              <a:t>Недостатки каскадной модели</a:t>
            </a:r>
          </a:p>
          <a:p>
            <a:pPr marL="0" defTabSz="457200">
              <a:buFont typeface="Arial" panose="020B0604020202020204" pitchFamily="34" charset="0"/>
              <a:buChar char="•"/>
            </a:pPr>
            <a:r>
              <a:rPr lang="ru-RU" sz="6000" dirty="0"/>
              <a:t>Тестирование начинается на последних этапах разработки. Если в требованиях к продукту была допущена ошибка, то исправить её будет стоить дорого. Тестировщики обнаружат её, когда разработчик уже написал код, а технические писатели — документацию.</a:t>
            </a:r>
          </a:p>
          <a:p>
            <a:pPr marL="0" defTabSz="457200">
              <a:buFont typeface="Arial" panose="020B0604020202020204" pitchFamily="34" charset="0"/>
              <a:buChar char="•"/>
            </a:pPr>
            <a:r>
              <a:rPr lang="ru-RU" sz="6000" dirty="0"/>
              <a:t>Заказчик видит готовый продукт в конце разработки и только тогда может дать обратную связь. Велика вероятность, что результат его не устроит.</a:t>
            </a:r>
          </a:p>
          <a:p>
            <a:pPr marL="0" defTabSz="457200">
              <a:buFont typeface="Arial" panose="020B0604020202020204" pitchFamily="34" charset="0"/>
              <a:buChar char="•"/>
            </a:pPr>
            <a:r>
              <a:rPr lang="ru-RU" sz="6000" dirty="0"/>
              <a:t>Разработчики пишут много технической документации, что задерживает работы. Чем обширнее документация у проекта, тем больше изменений нужно вносить и дольше их согласовывать.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991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A6E1B2-C32C-7D3B-D5F0-8ED2FDB69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+mn-lt"/>
                <a:ea typeface="+mn-ea"/>
                <a:cs typeface="+mn-cs"/>
              </a:rPr>
              <a:t>V-образная модель (разработка через тестирование)</a:t>
            </a:r>
            <a:br>
              <a:rPr lang="ru-RU" b="1" i="0" dirty="0">
                <a:solidFill>
                  <a:srgbClr val="3F5368"/>
                </a:solidFill>
                <a:effectLst/>
                <a:latin typeface="Roboto" panose="02000000000000000000" pitchFamily="2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495B85-F99F-F120-AD8F-5BB9C2FE2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564405" cy="3541714"/>
          </a:xfrm>
        </p:spPr>
        <p:txBody>
          <a:bodyPr>
            <a:normAutofit fontScale="47500" lnSpcReduction="20000"/>
          </a:bodyPr>
          <a:lstStyle/>
          <a:p>
            <a:pPr marL="0" indent="0" defTabSz="457200">
              <a:buNone/>
            </a:pPr>
            <a:r>
              <a:rPr lang="ru-RU" sz="3200" dirty="0"/>
              <a:t>Это усовершенствованная каскадная модель, в которой заказчик с командой программистов одновременно составляют требования к системе и описывают, как будут тестировать её на каждом этапе. История этой модели начинается в 1980-х.</a:t>
            </a:r>
          </a:p>
          <a:p>
            <a:pPr marL="0" defTabSz="457200"/>
            <a:r>
              <a:rPr lang="ru-RU" sz="3200" dirty="0"/>
              <a:t>Преимущества V-образной модели</a:t>
            </a:r>
          </a:p>
          <a:p>
            <a:pPr marL="0" defTabSz="457200">
              <a:buFont typeface="Arial" panose="020B0604020202020204" pitchFamily="34" charset="0"/>
              <a:buChar char="•"/>
            </a:pPr>
            <a:r>
              <a:rPr lang="ru-RU" sz="3200" dirty="0"/>
              <a:t>Количество ошибок в архитектуре ПО сводится к минимуму.</a:t>
            </a:r>
          </a:p>
          <a:p>
            <a:pPr marL="0" defTabSz="457200"/>
            <a:r>
              <a:rPr lang="ru-RU" sz="3200" dirty="0"/>
              <a:t>Недостатки V-образной модели</a:t>
            </a:r>
          </a:p>
          <a:p>
            <a:pPr marL="0" defTabSz="457200">
              <a:buFont typeface="Arial" panose="020B0604020202020204" pitchFamily="34" charset="0"/>
              <a:buChar char="•"/>
            </a:pPr>
            <a:r>
              <a:rPr lang="ru-RU" sz="3200" dirty="0"/>
              <a:t>Если при разработке архитектуры была допущена ошибка, то вернуться и исправить её будет стоить дорого, как и в «водопаде».</a:t>
            </a:r>
          </a:p>
          <a:p>
            <a:pPr marL="0" indent="0" defTabSz="457200">
              <a:buNone/>
            </a:pPr>
            <a:r>
              <a:rPr lang="ru-RU" sz="3200" dirty="0"/>
              <a:t>V-модель подходит для проектов, в которых важна надёжность и цена ошибки очень высока. Например, при разработке подушек безопасности для автомобилей или систем наблюдения за пациентами в клиниках. 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03330E-3ADC-6352-7793-48CF4449D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302" y="2249487"/>
            <a:ext cx="3698058" cy="246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01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CAF3AF-F6BB-64C8-5942-E0F1DA5B1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  <a:ea typeface="+mn-ea"/>
                <a:cs typeface="+mn-cs"/>
              </a:rPr>
              <a:t>Incremental Model (</a:t>
            </a:r>
            <a:r>
              <a:rPr lang="ru-RU" dirty="0">
                <a:latin typeface="+mn-lt"/>
                <a:ea typeface="+mn-ea"/>
                <a:cs typeface="+mn-cs"/>
              </a:rPr>
              <a:t>инкрементная модель)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3069E8-FDBD-6D00-A7BB-64C4BEB03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70092"/>
            <a:ext cx="6759714" cy="4469389"/>
          </a:xfrm>
        </p:spPr>
        <p:txBody>
          <a:bodyPr>
            <a:normAutofit fontScale="25000" lnSpcReduction="20000"/>
          </a:bodyPr>
          <a:lstStyle/>
          <a:p>
            <a:pPr marL="0" indent="0" defTabSz="457200">
              <a:buNone/>
            </a:pPr>
            <a:r>
              <a:rPr lang="ru-RU" sz="5100" dirty="0"/>
              <a:t>Инкрементная модель — это метод, в котором проект проектируется, реализуется и тестируется </a:t>
            </a:r>
            <a:r>
              <a:rPr lang="ru-RU" sz="5100" dirty="0" err="1"/>
              <a:t>инкрементно</a:t>
            </a:r>
            <a:r>
              <a:rPr lang="ru-RU" sz="5100" dirty="0"/>
              <a:t> (то есть каждый раз с небольшими добавлениями) до самого окончания разработки. Это включает в себя как разработку, так и дальнейшую поддержку продукта. Он считается законченным в то время, когда удовлетворяет всем требованиям. Модель объединяет элементы каскадной модели с прототипированием.</a:t>
            </a:r>
          </a:p>
          <a:p>
            <a:pPr marL="0" defTabSz="457200" fontAlgn="base"/>
            <a:r>
              <a:rPr lang="ru-RU" sz="5100" dirty="0"/>
              <a:t>Преимущества инкрементной модели</a:t>
            </a:r>
          </a:p>
          <a:p>
            <a:pPr marL="0" defTabSz="457200" fontAlgn="base">
              <a:buFont typeface="Arial" panose="020B0604020202020204" pitchFamily="34" charset="0"/>
              <a:buChar char="•"/>
            </a:pPr>
            <a:r>
              <a:rPr lang="ru-RU" sz="5100" dirty="0"/>
              <a:t>Рабочее приложение выходит на ранней стадии жизненного цикла продукта</a:t>
            </a:r>
          </a:p>
          <a:p>
            <a:pPr marL="0" defTabSz="457200" fontAlgn="base">
              <a:buFont typeface="Arial" panose="020B0604020202020204" pitchFamily="34" charset="0"/>
              <a:buChar char="•"/>
            </a:pPr>
            <a:r>
              <a:rPr lang="ru-RU" sz="5100" dirty="0"/>
              <a:t>Гибкость. Изменить масштабы и требования проекта относительно менее затратно</a:t>
            </a:r>
          </a:p>
          <a:p>
            <a:pPr marL="0" defTabSz="457200" fontAlgn="base">
              <a:buFont typeface="Arial" panose="020B0604020202020204" pitchFamily="34" charset="0"/>
              <a:buChar char="•"/>
            </a:pPr>
            <a:r>
              <a:rPr lang="ru-RU" sz="5100" dirty="0"/>
              <a:t>Небольшие итерации упрощают тестирование и внесение правок</a:t>
            </a:r>
          </a:p>
          <a:p>
            <a:pPr marL="0" defTabSz="457200" fontAlgn="base">
              <a:buFont typeface="Arial" panose="020B0604020202020204" pitchFamily="34" charset="0"/>
              <a:buChar char="•"/>
            </a:pPr>
            <a:r>
              <a:rPr lang="ru-RU" sz="5100" dirty="0"/>
              <a:t>Проще идентифицировать риски, справиться с ними</a:t>
            </a:r>
          </a:p>
          <a:p>
            <a:pPr marL="0" defTabSz="457200" fontAlgn="base">
              <a:buFont typeface="Arial" panose="020B0604020202020204" pitchFamily="34" charset="0"/>
              <a:buChar char="•"/>
            </a:pPr>
            <a:r>
              <a:rPr lang="ru-RU" sz="5100" dirty="0"/>
              <a:t>Каждая итерация — простая в управлении контрольная точка проекта</a:t>
            </a:r>
          </a:p>
          <a:p>
            <a:pPr marL="0" defTabSz="457200" fontAlgn="base"/>
            <a:r>
              <a:rPr lang="ru-RU" sz="5100" dirty="0"/>
              <a:t>Недостатки инкрементной модели</a:t>
            </a:r>
          </a:p>
          <a:p>
            <a:pPr marL="0" defTabSz="457200" fontAlgn="base">
              <a:buFont typeface="Arial" panose="020B0604020202020204" pitchFamily="34" charset="0"/>
              <a:buChar char="•"/>
            </a:pPr>
            <a:r>
              <a:rPr lang="ru-RU" sz="5100" dirty="0"/>
              <a:t>Каждая фаза итерации неподвижна</a:t>
            </a:r>
          </a:p>
          <a:p>
            <a:pPr marL="0" defTabSz="457200" fontAlgn="base">
              <a:buFont typeface="Arial" panose="020B0604020202020204" pitchFamily="34" charset="0"/>
              <a:buChar char="•"/>
            </a:pPr>
            <a:r>
              <a:rPr lang="ru-RU" sz="5100" dirty="0"/>
              <a:t>Могут возникнуть проблемы относительно архитектуры системы, так как не все требования собраны заранее для всего жизненного цикла ПО</a:t>
            </a:r>
          </a:p>
          <a:p>
            <a:pPr marL="0" indent="0" defTabSz="457200">
              <a:buNone/>
            </a:pPr>
            <a:endParaRPr lang="ru-RU" sz="2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2AA8181-C5FE-E923-3996-DFD6FF429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512" y="1873337"/>
            <a:ext cx="360928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104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2F02C0-4E89-BDD9-6CF9-3427948CE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Iterative Model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A306F4-1E14-43CF-1B02-A365218C3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6670938" cy="3541714"/>
          </a:xfrm>
        </p:spPr>
        <p:txBody>
          <a:bodyPr>
            <a:normAutofit fontScale="77500" lnSpcReduction="20000"/>
          </a:bodyPr>
          <a:lstStyle/>
          <a:p>
            <a:pPr marL="0" indent="0" defTabSz="457200">
              <a:buNone/>
            </a:pPr>
            <a:r>
              <a:rPr lang="ru-RU" sz="3200" dirty="0"/>
              <a:t>Итеративный модель в разработке программного обеспечения - это выполнение работ параллельно с непрерывным анализом полученных результатов и корректировкой последующих этапов работы. Проект при этом подходе в каждой фазе развития проходит повторяющийся цикл PDCA: Планирование - Реализация - Проверка - Корректировка.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ED1700A-6343-CFEE-A11C-4BFADEF67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51" y="2433977"/>
            <a:ext cx="3693109" cy="226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702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E30B6-639B-5F2B-1163-B9A8DAF3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Iterative Model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552E94-F355-CC8D-9E01-9D5F5A32E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 defTabSz="457200">
              <a:buNone/>
            </a:pPr>
            <a:r>
              <a:rPr lang="ru-RU" sz="5100" dirty="0"/>
              <a:t>Преимущества итеративной модели</a:t>
            </a:r>
          </a:p>
          <a:p>
            <a:pPr marL="0" defTabSz="457200">
              <a:buFont typeface="Arial" panose="020B0604020202020204" pitchFamily="34" charset="0"/>
              <a:buChar char="•"/>
            </a:pPr>
            <a:r>
              <a:rPr lang="ru-RU" sz="5100" dirty="0"/>
              <a:t>Быстрый выпуск минимального продукта даёт возможность оперативно получать обратную связь от заказчика и пользователей. А значит, фокусироваться на наиболее важных функциях ПО и улучшать их в соответствии с требованиями рынка и пожеланиями клиента.</a:t>
            </a:r>
          </a:p>
          <a:p>
            <a:pPr marL="0" defTabSz="457200">
              <a:buFont typeface="Arial" panose="020B0604020202020204" pitchFamily="34" charset="0"/>
              <a:buChar char="•"/>
            </a:pPr>
            <a:r>
              <a:rPr lang="ru-RU" sz="5100" dirty="0"/>
              <a:t>Постоянное тестирование пользователями позволяет быстро обнаруживать и устранять ошибки.</a:t>
            </a:r>
          </a:p>
          <a:p>
            <a:pPr marL="0" indent="0" defTabSz="457200">
              <a:buNone/>
            </a:pPr>
            <a:r>
              <a:rPr lang="ru-RU" sz="5100" dirty="0"/>
              <a:t>Недостатки итеративной модели</a:t>
            </a:r>
          </a:p>
          <a:p>
            <a:pPr marL="0" defTabSz="457200">
              <a:buFont typeface="Arial" panose="020B0604020202020204" pitchFamily="34" charset="0"/>
              <a:buChar char="•"/>
            </a:pPr>
            <a:r>
              <a:rPr lang="ru-RU" sz="5100" dirty="0"/>
              <a:t>Использование на начальном этапе баз данных или серверов — первые сложно масштабировать, а вторые не выдерживают нагрузку. Возможно, придётся переписывать большую часть приложения.</a:t>
            </a:r>
          </a:p>
          <a:p>
            <a:pPr marL="0" defTabSz="457200">
              <a:buFont typeface="Arial" panose="020B0604020202020204" pitchFamily="34" charset="0"/>
              <a:buChar char="•"/>
            </a:pPr>
            <a:r>
              <a:rPr lang="ru-RU" sz="5100" dirty="0"/>
              <a:t>Отсутствие фиксированного бюджета и сроков. Заказчик не знает, как выглядит конечная цель и когда закончится разработка.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5007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D661C7-21FD-CC24-26F8-29C97C08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457200"/>
            <a:r>
              <a:rPr lang="en-US" sz="3200" dirty="0">
                <a:latin typeface="+mn-lt"/>
                <a:ea typeface="+mn-ea"/>
                <a:cs typeface="+mn-cs"/>
              </a:rPr>
              <a:t>Spiral Model (</a:t>
            </a:r>
            <a:r>
              <a:rPr lang="ru-RU" sz="3200" dirty="0">
                <a:latin typeface="+mn-lt"/>
                <a:ea typeface="+mn-ea"/>
                <a:cs typeface="+mn-cs"/>
              </a:rPr>
              <a:t>спиральная модель)</a:t>
            </a:r>
            <a:br>
              <a:rPr lang="ru-RU" sz="3200" dirty="0">
                <a:latin typeface="+mn-lt"/>
                <a:ea typeface="+mn-ea"/>
                <a:cs typeface="+mn-cs"/>
              </a:rPr>
            </a:br>
            <a:endParaRPr lang="ru-RU" sz="32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3E4156-4F58-5F04-D08D-534666518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729904" cy="3541714"/>
          </a:xfrm>
        </p:spPr>
        <p:txBody>
          <a:bodyPr>
            <a:normAutofit fontScale="70000" lnSpcReduction="20000"/>
          </a:bodyPr>
          <a:lstStyle/>
          <a:p>
            <a:pPr marL="0" indent="0" defTabSz="457200">
              <a:buNone/>
            </a:pPr>
            <a:r>
              <a:rPr lang="ru-RU" sz="3200" dirty="0"/>
              <a:t>Используя эту модель, заказчик и команда разработчиков серьёзно анализируют риски проекта и выполняют его итерациями. Последующая стадия основывается на предыдущей, а в конце каждого витка — цикла итераций — принимается решение, продолжать ли проект. Эту модель начали использовать в 1988 году.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CD4AD13-009A-5951-AF75-13F3C1157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611" y="2249487"/>
            <a:ext cx="4244173" cy="328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214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23</TotalTime>
  <Words>805</Words>
  <Application>Microsoft Office PowerPoint</Application>
  <PresentationFormat>Широкоэкранный</PresentationFormat>
  <Paragraphs>59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Roboto</vt:lpstr>
      <vt:lpstr>Tw Cen MT</vt:lpstr>
      <vt:lpstr>Контур</vt:lpstr>
      <vt:lpstr>Современная Методология Разработка программного обеспечения</vt:lpstr>
      <vt:lpstr>Методы разработки программного обеспечения</vt:lpstr>
      <vt:lpstr>Waterfall (каскадная модель, или «водопад»)</vt:lpstr>
      <vt:lpstr>Waterfall (каскадная модель, или «водопад»)</vt:lpstr>
      <vt:lpstr>V-образная модель (разработка через тестирование) </vt:lpstr>
      <vt:lpstr>Incremental Model (инкрементная модель)</vt:lpstr>
      <vt:lpstr>Iterative Model</vt:lpstr>
      <vt:lpstr>Iterative Model</vt:lpstr>
      <vt:lpstr>Spiral Model (спиральная модель) </vt:lpstr>
      <vt:lpstr>Spiral Model (спиральная модель)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Современная Методология Разработка программного обеспечения</dc:title>
  <dc:creator>Юрий</dc:creator>
  <cp:lastModifiedBy>Юрий</cp:lastModifiedBy>
  <cp:revision>1</cp:revision>
  <dcterms:created xsi:type="dcterms:W3CDTF">2023-01-18T14:02:08Z</dcterms:created>
  <dcterms:modified xsi:type="dcterms:W3CDTF">2023-01-18T14:25:32Z</dcterms:modified>
</cp:coreProperties>
</file>