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  <p:sldId id="271" r:id="rId17"/>
    <p:sldId id="274" r:id="rId18"/>
    <p:sldId id="267" r:id="rId19"/>
    <p:sldId id="275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03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94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75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17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61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2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81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38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34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72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72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20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90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5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66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9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2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7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sd.ru/ru/uslugi/testirovanie_p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BAB6E-E571-3F48-2C9C-294187460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3" y="1748901"/>
            <a:ext cx="8300673" cy="2357878"/>
          </a:xfrm>
        </p:spPr>
        <p:txBody>
          <a:bodyPr/>
          <a:lstStyle/>
          <a:p>
            <a:r>
              <a:rPr lang="ru-RU" sz="4800" dirty="0"/>
              <a:t>Жизненный цикл программного обеспечения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BB3A16-BF62-CB32-2F57-1D3A40B88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Выполнено студентами</a:t>
            </a:r>
            <a:r>
              <a:rPr lang="en-US" dirty="0"/>
              <a:t>: </a:t>
            </a:r>
            <a:r>
              <a:rPr lang="ru-RU" dirty="0"/>
              <a:t>Сурков Никита, Галлямов Юрий 20П-3</a:t>
            </a:r>
          </a:p>
        </p:txBody>
      </p:sp>
    </p:spTree>
    <p:extLst>
      <p:ext uri="{BB962C8B-B14F-4D97-AF65-F5344CB8AC3E}">
        <p14:creationId xmlns:p14="http://schemas.microsoft.com/office/powerpoint/2010/main" val="14070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284DD-8F95-BD01-B67E-F130CA6F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Каскадная модель (</a:t>
            </a:r>
            <a:r>
              <a:rPr lang="ru-RU" sz="3600" dirty="0" err="1"/>
              <a:t>waterfall</a:t>
            </a:r>
            <a:r>
              <a:rPr lang="ru-RU" sz="3600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60DB6-E45F-1CD5-76BE-E55AEE0C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69" y="2301362"/>
            <a:ext cx="6807469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4000" dirty="0"/>
              <a:t>Основная суть модели </a:t>
            </a:r>
            <a:r>
              <a:rPr lang="ru-RU" sz="4000" dirty="0" err="1"/>
              <a:t>Waterfall</a:t>
            </a:r>
            <a:r>
              <a:rPr lang="ru-RU" sz="4000" dirty="0"/>
              <a:t> в том, что этапы зависят друг от друга и следующий начинается, когда закончен предыдущий, образуя таким образом поступательное (каскадное) движение вперед.</a:t>
            </a:r>
          </a:p>
        </p:txBody>
      </p:sp>
      <p:pic>
        <p:nvPicPr>
          <p:cNvPr id="4098" name="Picture 2" descr="Каскадная модель (Waterfall model) - QALight">
            <a:extLst>
              <a:ext uri="{FF2B5EF4-FFF2-40B4-BE49-F238E27FC236}">
                <a16:creationId xmlns:a16="http://schemas.microsoft.com/office/drawing/2014/main" id="{F8D98748-C799-7AD4-357F-3A3C7068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38" y="2347888"/>
            <a:ext cx="4306701" cy="280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3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B0671-EC54-2649-DC20-817BC1CA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Итерационные модель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F261E-FB1D-C62F-5E1A-A2B818A9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114273" cy="359931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3600" dirty="0"/>
              <a:t>Итерационная модель предполагает разбиение проекта на части (этапы, итерации) и прохождение этапов жизненного цикла на каждом их них. Каждый этап является законченным сам по себе, совокупность этапов формирует конечный результат.</a:t>
            </a:r>
          </a:p>
        </p:txBody>
      </p:sp>
      <p:pic>
        <p:nvPicPr>
          <p:cNvPr id="5122" name="Picture 2" descr="Модели разработки и тестирования ПО: Итеративная модель — BYTEX BLOG">
            <a:extLst>
              <a:ext uri="{FF2B5EF4-FFF2-40B4-BE49-F238E27FC236}">
                <a16:creationId xmlns:a16="http://schemas.microsoft.com/office/drawing/2014/main" id="{D359B614-BB43-5F2C-DAC7-09848B487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81" y="2614012"/>
            <a:ext cx="3975263" cy="27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9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A44D-1892-9DB4-8BFA-510807BD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Инкрементная модель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6173FB-7707-9807-BE64-361C67A7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194172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3300" dirty="0"/>
              <a:t>Принцип, который лежит в основе инкрементной модели, подразумевает расширение возможностей, достраивание модулей и функций приложения. Буквальный перевод слова инкремент: «увеличение на один». Это «увеличение на один» применяется в том числе для обозначения версий продукта.</a:t>
            </a:r>
          </a:p>
        </p:txBody>
      </p:sp>
      <p:pic>
        <p:nvPicPr>
          <p:cNvPr id="6146" name="Picture 2" descr="Разработка ПО: модели жизненного цикла, методы и пинципы">
            <a:extLst>
              <a:ext uri="{FF2B5EF4-FFF2-40B4-BE49-F238E27FC236}">
                <a16:creationId xmlns:a16="http://schemas.microsoft.com/office/drawing/2014/main" id="{31C400F5-C0AC-2117-3387-8C8EA1D56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44" y="2336873"/>
            <a:ext cx="3785147" cy="29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8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5D092-A12B-324A-6AE9-47778EDC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BC09C-9C35-4D81-44C5-3A318BEF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300" dirty="0"/>
              <a:t>«RAD Model» (rapid application development model </a:t>
            </a:r>
            <a:r>
              <a:rPr lang="ru-RU" sz="3300" dirty="0"/>
              <a:t>или быстрая разработка приложений</a:t>
            </a:r>
            <a:r>
              <a:rPr lang="en-US" sz="3300" dirty="0"/>
              <a:t>)</a:t>
            </a:r>
            <a:endParaRPr lang="ru-RU" sz="3300" dirty="0"/>
          </a:p>
          <a:p>
            <a:pPr>
              <a:lnSpc>
                <a:spcPct val="80000"/>
              </a:lnSpc>
            </a:pPr>
            <a:r>
              <a:rPr lang="ru-RU" sz="3300" dirty="0"/>
              <a:t>«</a:t>
            </a:r>
            <a:r>
              <a:rPr lang="ru-RU" sz="3300" dirty="0" err="1"/>
              <a:t>Agile</a:t>
            </a:r>
            <a:r>
              <a:rPr lang="ru-RU" sz="3300" dirty="0"/>
              <a:t> Model» (гибкая методология разработки)</a:t>
            </a:r>
          </a:p>
          <a:p>
            <a:pPr>
              <a:lnSpc>
                <a:spcPct val="80000"/>
              </a:lnSpc>
            </a:pPr>
            <a:r>
              <a:rPr lang="ru-RU" sz="3300" dirty="0"/>
              <a:t>«</a:t>
            </a:r>
            <a:r>
              <a:rPr lang="ru-RU" sz="3300" dirty="0" err="1"/>
              <a:t>Spiral</a:t>
            </a:r>
            <a:r>
              <a:rPr lang="ru-RU" sz="3300" dirty="0"/>
              <a:t> Model» (спиральная модель)</a:t>
            </a:r>
          </a:p>
          <a:p>
            <a:pPr>
              <a:lnSpc>
                <a:spcPct val="80000"/>
              </a:lnSpc>
            </a:pPr>
            <a:r>
              <a:rPr lang="ru-RU" sz="3300" dirty="0"/>
              <a:t>«</a:t>
            </a:r>
            <a:r>
              <a:rPr lang="en-US" sz="3300" dirty="0"/>
              <a:t>V-</a:t>
            </a:r>
            <a:r>
              <a:rPr lang="ru-RU" sz="3300" dirty="0"/>
              <a:t>Model»</a:t>
            </a:r>
          </a:p>
        </p:txBody>
      </p:sp>
    </p:spTree>
    <p:extLst>
      <p:ext uri="{BB962C8B-B14F-4D97-AF65-F5344CB8AC3E}">
        <p14:creationId xmlns:p14="http://schemas.microsoft.com/office/powerpoint/2010/main" val="275160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64B0-EBAC-3699-5793-F1B4B09C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RAD Model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B6F94-A0E6-3667-2B98-AEDC51184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889638" cy="3979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RAD-модель — разновидность инкрементной модели. В RAD-модели компоненты или функции разрабатываются несколькими высококвалифицированными командами параллельно, будто несколько мини-проектов. Временные рамки одного цикла жестко ограничены. Созданные модули затем интегрируются в один рабочий прототип. Синергия позволяет очень быстро предоставить клиенту для обозрения что-то рабочее с целью получения обратной связи и внесения изменений. </a:t>
            </a:r>
            <a:br>
              <a:rPr lang="ru-RU" sz="1900" dirty="0"/>
            </a:br>
            <a:endParaRPr lang="ru-RU" sz="1900" dirty="0"/>
          </a:p>
          <a:p>
            <a:pPr marL="0" indent="0">
              <a:buNone/>
            </a:pPr>
            <a:r>
              <a:rPr lang="ru-RU" sz="1900" b="1" dirty="0"/>
              <a:t>Когда используется RAD-модель? </a:t>
            </a:r>
            <a:br>
              <a:rPr lang="ru-RU" sz="1900" dirty="0"/>
            </a:br>
            <a:br>
              <a:rPr lang="ru-RU" sz="1900" dirty="0"/>
            </a:br>
            <a:r>
              <a:rPr lang="ru-RU" sz="1900" dirty="0"/>
              <a:t>Может использоваться только при наличии высококвалифицированных и узкоспециализированных архитекторов. Бюджет проекта большой, чтобы оплатить этих специалистов вместе со стоимостью готовых инструментов автоматизированной сборки. RAD-модель может быть выбрана при уверенном знании целевого бизнеса и необходимости срочного производства системы в течение 2-3 месяцев.</a:t>
            </a:r>
            <a:br>
              <a:rPr lang="ru-RU" sz="1900" dirty="0"/>
            </a:b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92717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B8214-8DE0-77E1-19B9-0ABAFAF6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RAD Model</a:t>
            </a:r>
            <a:endParaRPr lang="ru-RU" dirty="0"/>
          </a:p>
        </p:txBody>
      </p:sp>
      <p:pic>
        <p:nvPicPr>
          <p:cNvPr id="7170" name="Picture 2" descr="RAD (программирование) — Википедия">
            <a:extLst>
              <a:ext uri="{FF2B5EF4-FFF2-40B4-BE49-F238E27FC236}">
                <a16:creationId xmlns:a16="http://schemas.microsoft.com/office/drawing/2014/main" id="{672E785E-C9D9-477C-45E6-CB7A6F30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39" y="2175075"/>
            <a:ext cx="7395101" cy="427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0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9C4F4-9E13-C60C-3068-F9C927E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err="1"/>
              <a:t>Agile</a:t>
            </a:r>
            <a:r>
              <a:rPr lang="ru-RU" sz="3600" dirty="0"/>
              <a:t> Model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17B85-1275-C3D3-F9C4-905464D6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93" y="2196914"/>
            <a:ext cx="11430814" cy="411058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1900" dirty="0"/>
              <a:t>В «гибкой» методологии разработки после каждой итерации заказчик может наблюдать результат и понимать, удовлетворяет он его или нет. Это одно из преимуществ гибкой модели. К ее недостаткам относят то, что из-за отсутствия конкретных формулировок результатов сложно оценить трудозатраты и стоимость, требуемые на разработку. Экстремальное программирование (XP) является одним из наиболее известных применений гибкой модели на практике.</a:t>
            </a:r>
            <a:br>
              <a:rPr lang="ru-RU" sz="1900" dirty="0"/>
            </a:br>
            <a:br>
              <a:rPr lang="ru-RU" sz="1900" dirty="0"/>
            </a:br>
            <a:r>
              <a:rPr lang="ru-RU" sz="1900" dirty="0"/>
              <a:t>В основе такого типа — непродолжительные ежедневные встречи — «</a:t>
            </a:r>
            <a:r>
              <a:rPr lang="ru-RU" sz="1900" dirty="0" err="1"/>
              <a:t>Scrum</a:t>
            </a:r>
            <a:r>
              <a:rPr lang="ru-RU" sz="1900" dirty="0"/>
              <a:t>» и регулярно повторяющиеся собрания (раз в неделю, раз в две недели или раз в месяц), которые называются «Sprint». На ежедневных совещаниях участники команды обсуждают: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900" dirty="0"/>
              <a:t>отчёт о проделанной работе с момента последнего </a:t>
            </a:r>
            <a:r>
              <a:rPr lang="ru-RU" sz="1900" dirty="0" err="1"/>
              <a:t>Scrum’a</a:t>
            </a:r>
            <a:r>
              <a:rPr lang="ru-RU" sz="1900" dirty="0"/>
              <a:t>;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900" dirty="0"/>
              <a:t>список задач, которые сотрудник должен выполнить до следующего собрания;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900" dirty="0"/>
              <a:t>затруднения, возникшие в ходе работы.</a:t>
            </a:r>
          </a:p>
          <a:p>
            <a:pPr marL="0" indent="0">
              <a:buNone/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89187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7D95E-F2DC-3BC7-D905-60547235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err="1"/>
              <a:t>Agile</a:t>
            </a:r>
            <a:r>
              <a:rPr lang="ru-RU" sz="3600" dirty="0"/>
              <a:t> Model</a:t>
            </a:r>
            <a:endParaRPr lang="ru-RU" dirty="0"/>
          </a:p>
        </p:txBody>
      </p:sp>
      <p:pic>
        <p:nvPicPr>
          <p:cNvPr id="8194" name="Picture 2" descr="Что такое Agile, зачем и где используется, разница Scrum и Kanban">
            <a:extLst>
              <a:ext uri="{FF2B5EF4-FFF2-40B4-BE49-F238E27FC236}">
                <a16:creationId xmlns:a16="http://schemas.microsoft.com/office/drawing/2014/main" id="{F385638B-EEB0-619F-7BFA-334D47EA6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0" y="2328862"/>
            <a:ext cx="10449279" cy="403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59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161A4-26C6-68B8-EEA0-2A12C304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Спиральная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7FC1D-D0DB-385E-08AD-666C158B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3300" dirty="0"/>
              <a:t>Все этапы жизненного цикла при спиральной модели идут витками, на каждом из которых происходят проектирование, кодирование, дизайн, тестирование и т. д. Такой процесс отображает суть названия: поднимаясь, проходится один виток (цикл) спирали для достижения конечного результата. Причем не обязательно, что один и тот же набор процессов будет повторятся от витка к витку. Но результаты каждого из витков ведут к главной цели.</a:t>
            </a:r>
          </a:p>
        </p:txBody>
      </p:sp>
    </p:spTree>
    <p:extLst>
      <p:ext uri="{BB962C8B-B14F-4D97-AF65-F5344CB8AC3E}">
        <p14:creationId xmlns:p14="http://schemas.microsoft.com/office/powerpoint/2010/main" val="191124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EDFAA-51C4-CB9A-9E11-292BF3AC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Спиральная модель</a:t>
            </a:r>
          </a:p>
        </p:txBody>
      </p:sp>
      <p:pic>
        <p:nvPicPr>
          <p:cNvPr id="9218" name="Picture 2" descr="НОУ ИНТУИТ | Лекция | Жизненный цикл программного обеспечения">
            <a:extLst>
              <a:ext uri="{FF2B5EF4-FFF2-40B4-BE49-F238E27FC236}">
                <a16:creationId xmlns:a16="http://schemas.microsoft.com/office/drawing/2014/main" id="{B2F5F01A-1AE1-8926-A990-C2BB59403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04" y="2152094"/>
            <a:ext cx="7939792" cy="451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0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98DFE-CFB4-F2D7-6B6B-96E80A54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жизненный цикл?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6797CA-0108-1B5A-E21B-BE666591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439570" cy="35993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600" dirty="0"/>
              <a:t>Жизненный цикл ПО – это стадии, которые проходит программный продукт от появления идеи до ее реализации в коде, имплементации в бизнес и последующей поддержки. Модели жизненного цикла во многом предопределяют и методологии разработки ПО.</a:t>
            </a:r>
          </a:p>
        </p:txBody>
      </p:sp>
      <p:pic>
        <p:nvPicPr>
          <p:cNvPr id="1026" name="Picture 2" descr="Жизненный цикл ПО. Каскадная модель (Waterfall) - ИксБи Софтваре">
            <a:extLst>
              <a:ext uri="{FF2B5EF4-FFF2-40B4-BE49-F238E27FC236}">
                <a16:creationId xmlns:a16="http://schemas.microsoft.com/office/drawing/2014/main" id="{5865F4AF-E132-552B-9008-39F04A32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010" y="2342507"/>
            <a:ext cx="4517067" cy="344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06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9DCE9-A975-8E68-A675-3613F54A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DDF86-3665-EFDA-4D99-A071FB46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0" y="2084945"/>
            <a:ext cx="11020267" cy="425987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8400" dirty="0"/>
              <a:t>V-образная модель применима к системам, которым особенно важно бесперебойное функционирование. Например, прикладные программы в клиниках для наблюдения за пациентами, интегрированное ПО для механизмов управления аварийными подушками безопасности в транспортных средствах и так далее. Особенностью модели можно считать то, что она направлена на тщательную проверку и </a:t>
            </a:r>
            <a:r>
              <a:rPr lang="ru-RU" sz="8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тестирование продукта</a:t>
            </a:r>
            <a:r>
              <a:rPr lang="ru-RU" sz="8400" dirty="0"/>
              <a:t>, находящегося уже на первоначальных стадиях проектирования.</a:t>
            </a:r>
            <a:br>
              <a:rPr lang="ru-RU" sz="8400" dirty="0"/>
            </a:br>
            <a:br>
              <a:rPr lang="ru-RU" sz="8400" dirty="0"/>
            </a:br>
            <a:r>
              <a:rPr lang="ru-RU" sz="8400" dirty="0"/>
              <a:t>Когда использовать V-модель?</a:t>
            </a:r>
            <a:br>
              <a:rPr lang="ru-RU" sz="8400" dirty="0"/>
            </a:br>
            <a:br>
              <a:rPr lang="ru-RU" sz="8400" dirty="0"/>
            </a:br>
            <a:r>
              <a:rPr lang="ru-RU" sz="8400" dirty="0"/>
              <a:t>Если требуется тщательное тестирование продукта, то V-модель оправдает заложенную в себя идею: </a:t>
            </a:r>
            <a:r>
              <a:rPr lang="ru-RU" sz="8400" dirty="0" err="1"/>
              <a:t>validation</a:t>
            </a:r>
            <a:r>
              <a:rPr lang="ru-RU" sz="8400" dirty="0"/>
              <a:t> </a:t>
            </a:r>
            <a:r>
              <a:rPr lang="ru-RU" sz="8400" dirty="0" err="1"/>
              <a:t>and</a:t>
            </a:r>
            <a:r>
              <a:rPr lang="ru-RU" sz="8400" dirty="0"/>
              <a:t> </a:t>
            </a:r>
            <a:r>
              <a:rPr lang="ru-RU" sz="8400" dirty="0" err="1"/>
              <a:t>verification</a:t>
            </a:r>
            <a:r>
              <a:rPr lang="ru-RU" sz="8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8400" dirty="0"/>
              <a:t>Для малых и средних проектов, где требования четко определены и фиксированы.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8400" dirty="0"/>
              <a:t>В условиях доступности инженеров необходимой квалификации, особенно тестировщиков.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658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0D8CF-C6A1-3132-BCCF-987D0878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</a:t>
            </a:r>
            <a:endParaRPr lang="ru-RU" dirty="0"/>
          </a:p>
        </p:txBody>
      </p:sp>
      <p:pic>
        <p:nvPicPr>
          <p:cNvPr id="10242" name="Picture 2" descr="StecPoint — Какую методологию разработки выбрать для вашего проекта">
            <a:extLst>
              <a:ext uri="{FF2B5EF4-FFF2-40B4-BE49-F238E27FC236}">
                <a16:creationId xmlns:a16="http://schemas.microsoft.com/office/drawing/2014/main" id="{D13B6B18-561B-7CAD-8EA1-BF0CE21D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14" y="2205374"/>
            <a:ext cx="6783372" cy="43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71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B75AB-BF45-7084-1D45-CB63A00D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жизненного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347DB-43CD-9811-3D42-3491D90D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4400" dirty="0"/>
              <a:t>Анализ требований</a:t>
            </a:r>
          </a:p>
          <a:p>
            <a:r>
              <a:rPr lang="ru-RU" sz="4400" dirty="0"/>
              <a:t>Проектирование</a:t>
            </a:r>
          </a:p>
          <a:p>
            <a:r>
              <a:rPr lang="ru-RU" sz="4400" dirty="0"/>
              <a:t>Программирование</a:t>
            </a:r>
          </a:p>
          <a:p>
            <a:r>
              <a:rPr lang="ru-RU" sz="4400" dirty="0"/>
              <a:t>Тестирование и отладку</a:t>
            </a:r>
          </a:p>
          <a:p>
            <a:r>
              <a:rPr lang="ru-RU" sz="4400" dirty="0"/>
              <a:t>Эксплуатацию, сопровождение и поддержку</a:t>
            </a:r>
          </a:p>
        </p:txBody>
      </p:sp>
    </p:spTree>
    <p:extLst>
      <p:ext uri="{BB962C8B-B14F-4D97-AF65-F5344CB8AC3E}">
        <p14:creationId xmlns:p14="http://schemas.microsoft.com/office/powerpoint/2010/main" val="289329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CE530-45DD-5134-D4F4-14FF4EB7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B292F-31E0-A0C6-EFB2-85A9D380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Анализ требований — часть процесса разработки программного обеспечения, включающая в себя сбор требований к программному обеспечению (ПО), их систематизацию, выявление взаимосвязей, а также документирование.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74152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26A24-0B0F-42A3-1F0B-22EBEB80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CDF79-F19B-BC07-4402-7DD334BF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282949" cy="31228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 err="1"/>
              <a:t>Проекти́рование</a:t>
            </a:r>
            <a:r>
              <a:rPr lang="ru-RU" sz="3600" dirty="0"/>
              <a:t> — процесс определения архитектуры, компонентов, интерфейсов и других характеристик системы или её части (ISO 24765). Результатом проектирования является </a:t>
            </a:r>
            <a:r>
              <a:rPr lang="ru-RU" sz="3600" dirty="0" err="1"/>
              <a:t>прое́кт</a:t>
            </a:r>
            <a:r>
              <a:rPr lang="ru-RU" sz="3600" dirty="0"/>
              <a:t> — целостная совокупность моделей, свойств или характеристик, описанных в форме, пригодной для реализации системы.</a:t>
            </a:r>
          </a:p>
        </p:txBody>
      </p:sp>
      <p:pic>
        <p:nvPicPr>
          <p:cNvPr id="3074" name="Picture 2" descr="SoftCraft: О разработке ПО">
            <a:extLst>
              <a:ext uri="{FF2B5EF4-FFF2-40B4-BE49-F238E27FC236}">
                <a16:creationId xmlns:a16="http://schemas.microsoft.com/office/drawing/2014/main" id="{EE1722F9-9586-0A04-0F02-E2AEFDC5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079" y="2336872"/>
            <a:ext cx="4050876" cy="282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48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32D0B-CEE8-0C0E-608A-26F9FDC3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617C2-34CE-2E14-B125-5412FD97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989986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3300" dirty="0"/>
              <a:t>На данной стадии строятся прототипы как целой программной системы, так и её частей, осуществляется физическая реализация структур данных, разрабатывается программные коды, выполняется отладочное тестирование, создается техническая документация. В результате этапа кодирования появляется рабочая версия продукта.</a:t>
            </a:r>
          </a:p>
        </p:txBody>
      </p:sp>
      <p:pic>
        <p:nvPicPr>
          <p:cNvPr id="2050" name="Picture 2" descr="Стартует основной этап Всероссийской олимпиады по программированию для  школьников – Учительская газета">
            <a:extLst>
              <a:ext uri="{FF2B5EF4-FFF2-40B4-BE49-F238E27FC236}">
                <a16:creationId xmlns:a16="http://schemas.microsoft.com/office/drawing/2014/main" id="{EE0DB568-9AD3-73BE-CC18-BE3B483F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904" y="2336873"/>
            <a:ext cx="4334681" cy="288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27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AAB5F-D48B-0445-5B02-1A27768E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и отладка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B2D3A-C0B0-8D7F-8B80-5FAB06E29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3300" dirty="0"/>
              <a:t>Тестирование ПО тесно связано с этапами проектирования и реализации. В систему встраиваются специальные механизмы, которые дают возможность производить тестирование программного обеспечения на соответствие требований к нему, проверку оформления и наличие необходимого пакета документации.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3300" dirty="0"/>
              <a:t>Результатом тестирования является устранение всех недостатков программного продукта и заключение о её качестве.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13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3C72D-ED07-4929-4996-69E4EE0B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Эксплуатация, сопровождение и поддержка</a:t>
            </a:r>
            <a:br>
              <a:rPr lang="ru-RU" sz="36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F521F-7ABA-C106-37EA-BED8D72C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0" i="0" dirty="0">
                <a:effectLst/>
                <a:latin typeface="Trebuchet MS (Основной текст)"/>
              </a:rPr>
              <a:t>Ввод в эксплуатацию ПО предусматривают установку программной системы, обучение пользователей, документирование. Поддержка функционирования ПО должна осуществляться группой технической поддержки разработчика.</a:t>
            </a:r>
          </a:p>
          <a:p>
            <a:pPr marL="0" indent="0">
              <a:buNone/>
            </a:pPr>
            <a:r>
              <a:rPr lang="ru-RU" sz="2800" b="0" i="0" dirty="0">
                <a:effectLst/>
                <a:latin typeface="Trebuchet MS (Основной текст)"/>
              </a:rPr>
              <a:t>Вывод из эксплуатации программного обеспечения осуществляется в результате его морального, прихода на смену более совершенных продуктов или по иным объективным или субъективным причинам.</a:t>
            </a:r>
            <a:endParaRPr lang="ru-RU" sz="28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94592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4B003-2256-F964-7EB6-F44186B0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76F7D-C63E-CE1D-5336-0B6E84D7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1511680" cy="35993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300" dirty="0"/>
              <a:t>Модели жизненного цикла ПО – упрощенное и обобщенное представление о том, как развивается продукт. В реальности жизнь продукта не соответствует модели.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300" dirty="0"/>
              <a:t>Среди моделей жизненного цикла программного обеспечения наиболее известны следующие: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300" dirty="0"/>
              <a:t>Каскадная модель (она же “водопадная” - </a:t>
            </a:r>
            <a:r>
              <a:rPr lang="ru-RU" sz="2300" dirty="0" err="1"/>
              <a:t>waterfall</a:t>
            </a:r>
            <a:r>
              <a:rPr lang="ru-RU" sz="23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300" dirty="0"/>
              <a:t>Итерационные модели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300" dirty="0"/>
              <a:t>Инкрементная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301856743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63</TotalTime>
  <Words>954</Words>
  <Application>Microsoft Office PowerPoint</Application>
  <PresentationFormat>Широкоэкранный</PresentationFormat>
  <Paragraphs>58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Trebuchet MS (Основной текст)</vt:lpstr>
      <vt:lpstr>Берлин</vt:lpstr>
      <vt:lpstr>Жизненный цикл программного обеспечения</vt:lpstr>
      <vt:lpstr>Что такое жизненный цикл?</vt:lpstr>
      <vt:lpstr>Этапы жизненного цикла</vt:lpstr>
      <vt:lpstr>Анализ требований</vt:lpstr>
      <vt:lpstr>Проектирование</vt:lpstr>
      <vt:lpstr>Этап программирование</vt:lpstr>
      <vt:lpstr>Тестирование и отладка</vt:lpstr>
      <vt:lpstr>Эксплуатация, сопровождение и поддержка </vt:lpstr>
      <vt:lpstr>Основные модели</vt:lpstr>
      <vt:lpstr>Каскадная модель (waterfall)</vt:lpstr>
      <vt:lpstr>Итерационные модель</vt:lpstr>
      <vt:lpstr>Инкрементная модель</vt:lpstr>
      <vt:lpstr>Дополнительные модели</vt:lpstr>
      <vt:lpstr>RAD Model</vt:lpstr>
      <vt:lpstr>RAD Model</vt:lpstr>
      <vt:lpstr>Agile Model</vt:lpstr>
      <vt:lpstr>Agile Model</vt:lpstr>
      <vt:lpstr>Спиральная модель</vt:lpstr>
      <vt:lpstr>Спиральная модель</vt:lpstr>
      <vt:lpstr>V-Model</vt:lpstr>
      <vt:lpstr>V-Model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программного обеспечения</dc:title>
  <dc:creator>Юрий</dc:creator>
  <cp:lastModifiedBy>Юрий</cp:lastModifiedBy>
  <cp:revision>4</cp:revision>
  <dcterms:created xsi:type="dcterms:W3CDTF">2023-01-18T04:21:13Z</dcterms:created>
  <dcterms:modified xsi:type="dcterms:W3CDTF">2023-01-18T14:40:59Z</dcterms:modified>
</cp:coreProperties>
</file>