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0.xml" ContentType="application/vnd.openxmlformats-officedocument.presentationml.slide+xml"/>
  <Override PartName="/ppt/slides/slide46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45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47.xml" ContentType="application/vnd.openxmlformats-officedocument.presentationml.slide+xml"/>
  <Override PartName="/ppt/slides/slide23.xml" ContentType="application/vnd.openxmlformats-officedocument.presentationml.slide+xml"/>
  <Override PartName="/ppt/slides/slide48.xml" ContentType="application/vnd.openxmlformats-officedocument.presentationml.slide+xml"/>
  <Override PartName="/ppt/slides/slide41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51.xml" ContentType="application/vnd.openxmlformats-officedocument.presentationml.slide+xml"/>
  <Override PartName="/ppt/slides/slide37.xml" ContentType="application/vnd.openxmlformats-officedocument.presentationml.slide+xml"/>
  <Override PartName="/ppt/slides/slide42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6.xml" ContentType="application/vnd.openxmlformats-officedocument.presentationml.slide+xml"/>
  <Override PartName="/ppt/slides/slide43.xml" ContentType="application/vnd.openxmlformats-officedocument.presentationml.slide+xml"/>
  <Override PartName="/ppt/slides/slide35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34.xml" ContentType="application/vnd.openxmlformats-officedocument.presentationml.slide+xml"/>
  <Override PartName="/ppt/slides/slide22.xml" ContentType="application/vnd.openxmlformats-officedocument.presentationml.slide+xml"/>
  <Override PartName="/ppt/slides/slide24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5.xml" ContentType="application/vnd.openxmlformats-officedocument.presentationml.slide+xml"/>
  <Override PartName="/ppt/slides/slide50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54"/>
  </p:notesMasterIdLst>
  <p:sldIdLst>
    <p:sldId id="386" r:id="rId3"/>
    <p:sldId id="260" r:id="rId4"/>
    <p:sldId id="387" r:id="rId5"/>
    <p:sldId id="341" r:id="rId6"/>
    <p:sldId id="342" r:id="rId7"/>
    <p:sldId id="354" r:id="rId8"/>
    <p:sldId id="343" r:id="rId9"/>
    <p:sldId id="324" r:id="rId10"/>
    <p:sldId id="325" r:id="rId11"/>
    <p:sldId id="326" r:id="rId12"/>
    <p:sldId id="355" r:id="rId13"/>
    <p:sldId id="391" r:id="rId14"/>
    <p:sldId id="356" r:id="rId15"/>
    <p:sldId id="357" r:id="rId16"/>
    <p:sldId id="358" r:id="rId17"/>
    <p:sldId id="359" r:id="rId18"/>
    <p:sldId id="360" r:id="rId19"/>
    <p:sldId id="388" r:id="rId20"/>
    <p:sldId id="397" r:id="rId21"/>
    <p:sldId id="398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68" r:id="rId30"/>
    <p:sldId id="369" r:id="rId31"/>
    <p:sldId id="399" r:id="rId32"/>
    <p:sldId id="389" r:id="rId33"/>
    <p:sldId id="390" r:id="rId34"/>
    <p:sldId id="392" r:id="rId35"/>
    <p:sldId id="371" r:id="rId36"/>
    <p:sldId id="372" r:id="rId37"/>
    <p:sldId id="373" r:id="rId38"/>
    <p:sldId id="374" r:id="rId39"/>
    <p:sldId id="375" r:id="rId40"/>
    <p:sldId id="376" r:id="rId41"/>
    <p:sldId id="377" r:id="rId42"/>
    <p:sldId id="378" r:id="rId43"/>
    <p:sldId id="379" r:id="rId44"/>
    <p:sldId id="380" r:id="rId45"/>
    <p:sldId id="381" r:id="rId46"/>
    <p:sldId id="382" r:id="rId47"/>
    <p:sldId id="383" r:id="rId48"/>
    <p:sldId id="393" r:id="rId49"/>
    <p:sldId id="394" r:id="rId50"/>
    <p:sldId id="385" r:id="rId51"/>
    <p:sldId id="395" r:id="rId52"/>
    <p:sldId id="396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L User" initials="CU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FF"/>
    <a:srgbClr val="4F81BD"/>
    <a:srgbClr val="EA0000"/>
    <a:srgbClr val="B6D5AB"/>
    <a:srgbClr val="77933C"/>
    <a:srgbClr val="FF3300"/>
    <a:srgbClr val="FF0000"/>
    <a:srgbClr val="CC0000"/>
    <a:srgbClr val="73BEF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56" autoAdjust="0"/>
    <p:restoredTop sz="94711" autoAdjust="0"/>
  </p:normalViewPr>
  <p:slideViewPr>
    <p:cSldViewPr>
      <p:cViewPr varScale="1">
        <p:scale>
          <a:sx n="73" d="100"/>
          <a:sy n="73" d="100"/>
        </p:scale>
        <p:origin x="-4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customXml" Target="../customXml/item2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62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customXml" Target="../customXml/item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02248-3E8E-4013-A492-EE2D20E1DA6B}" type="datetimeFigureOut">
              <a:rPr lang="en-US" smtClean="0"/>
              <a:pPr/>
              <a:t>10/12/2013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03EE-1FBA-4CD6-A9B1-250AC4FFD3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03EE-1FBA-4CD6-A9B1-250AC4FFD3B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03EE-1FBA-4CD6-A9B1-250AC4FFD3B6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03EE-1FBA-4CD6-A9B1-250AC4FFD3B6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03EE-1FBA-4CD6-A9B1-250AC4FFD3B6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03EE-1FBA-4CD6-A9B1-250AC4FFD3B6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03EE-1FBA-4CD6-A9B1-250AC4FFD3B6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03EE-1FBA-4CD6-A9B1-250AC4FFD3B6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Lesson 1-1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DDBB77F-1226-4989-B5F8-4371E0E4E1A3}" type="datetime1">
              <a:rPr lang="en-US" smtClean="0"/>
              <a:pPr/>
              <a:t>10/12/2013</a:t>
            </a:fld>
            <a:endParaRPr lang="en-US" smtClean="0"/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754CF1-4247-4A9D-9867-4E0368C76F3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Lesson 1-1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3254014-56EF-40AF-AF8A-C00F56C6FF0F}" type="datetime1">
              <a:rPr lang="en-US" smtClean="0"/>
              <a:pPr/>
              <a:t>10/12/2013</a:t>
            </a:fld>
            <a:endParaRPr lang="en-US" smtClean="0"/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E7161C-6C8C-47E5-89DC-A27AE282BC84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03EE-1FBA-4CD6-A9B1-250AC4FFD3B6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03EE-1FBA-4CD6-A9B1-250AC4FFD3B6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03EE-1FBA-4CD6-A9B1-250AC4FFD3B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03EE-1FBA-4CD6-A9B1-250AC4FFD3B6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03EE-1FBA-4CD6-A9B1-250AC4FFD3B6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03EE-1FBA-4CD6-A9B1-250AC4FFD3B6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03EE-1FBA-4CD6-A9B1-250AC4FFD3B6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03EE-1FBA-4CD6-A9B1-250AC4FFD3B6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03EE-1FBA-4CD6-A9B1-250AC4FFD3B6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03EE-1FBA-4CD6-A9B1-250AC4FFD3B6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Lesson 1-1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0B33D9F-CCCD-4B49-B340-1A2C10173DB9}" type="datetime1">
              <a:rPr lang="en-US" smtClean="0"/>
              <a:pPr/>
              <a:t>10/12/2013</a:t>
            </a:fld>
            <a:endParaRPr lang="en-US" smtClean="0"/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386B9D-0053-442B-98BC-3098AD06E9B4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Lesson 1-1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29A0A53-A0D1-47C8-BEB7-FB2AF5B1575A}" type="datetime1">
              <a:rPr lang="en-US" smtClean="0"/>
              <a:pPr/>
              <a:t>10/12/2013</a:t>
            </a:fld>
            <a:endParaRPr lang="en-US" smtClean="0"/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F20E6A-B807-46E6-824E-83409EEA4BA7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03EE-1FBA-4CD6-A9B1-250AC4FFD3B6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03EE-1FBA-4CD6-A9B1-250AC4FFD3B6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Lesson 1-1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3F7B61D-2AA6-4195-8EC3-DB77B1F5C19F}" type="datetime1">
              <a:rPr lang="en-US" smtClean="0"/>
              <a:pPr/>
              <a:t>10/12/2013</a:t>
            </a:fld>
            <a:endParaRPr lang="en-US" smtClean="0"/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486375-477C-494A-A146-CB7FBB6DDFDB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03EE-1FBA-4CD6-A9B1-250AC4FFD3B6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03EE-1FBA-4CD6-A9B1-250AC4FFD3B6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</a:t>
            </a:r>
            <a:r>
              <a:rPr lang="en-US" baseline="0" dirty="0" smtClean="0"/>
              <a:t>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03EE-1FBA-4CD6-A9B1-250AC4FFD3B6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</a:t>
            </a:r>
            <a:r>
              <a:rPr lang="en-US" baseline="0" dirty="0" smtClean="0"/>
              <a:t>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03EE-1FBA-4CD6-A9B1-250AC4FFD3B6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03EE-1FBA-4CD6-A9B1-250AC4FFD3B6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</a:t>
            </a:r>
            <a:r>
              <a:rPr lang="en-US" baseline="0" dirty="0" smtClean="0"/>
              <a:t>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03EE-1FBA-4CD6-A9B1-250AC4FFD3B6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813B-26A0-44D5-B839-07A4E982AE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962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962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396239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396239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535113"/>
            <a:ext cx="39624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2174875"/>
            <a:ext cx="39624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772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F3F8-4B08-4E2F-822B-AB84995DF2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46601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7E222-3AAC-42FA-8118-760121C41E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813B-26A0-44D5-B839-07A4E982AE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813B-26A0-44D5-B839-07A4E982AE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813B-26A0-44D5-B839-07A4E982AE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813B-26A0-44D5-B839-07A4E982AE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772400" cy="1143000"/>
          </a:xfrm>
        </p:spPr>
        <p:txBody>
          <a:bodyPr anchor="b" anchorCtr="0">
            <a:normAutofit/>
          </a:bodyPr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Wave 5"/>
          <p:cNvSpPr/>
          <p:nvPr userDrawn="1"/>
        </p:nvSpPr>
        <p:spPr>
          <a:xfrm>
            <a:off x="0" y="6400800"/>
            <a:ext cx="9144000" cy="457200"/>
          </a:xfrm>
          <a:prstGeom prst="wave">
            <a:avLst/>
          </a:prstGeom>
          <a:solidFill>
            <a:srgbClr val="0066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2320" y="6583680"/>
            <a:ext cx="1828800" cy="27432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325880"/>
            <a:ext cx="8686800" cy="0"/>
          </a:xfrm>
          <a:prstGeom prst="line">
            <a:avLst/>
          </a:prstGeom>
          <a:ln w="38100">
            <a:solidFill>
              <a:srgbClr val="A9D2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813B-26A0-44D5-B839-07A4E982AE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75438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772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E813B-26A0-44D5-B839-07A4E982AE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>
    <p:wipe dir="r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Wave 6"/>
          <p:cNvSpPr/>
          <p:nvPr/>
        </p:nvSpPr>
        <p:spPr>
          <a:xfrm>
            <a:off x="0" y="6400800"/>
            <a:ext cx="9144000" cy="457200"/>
          </a:xfrm>
          <a:prstGeom prst="wave">
            <a:avLst/>
          </a:prstGeom>
          <a:solidFill>
            <a:srgbClr val="0066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2320" y="6583680"/>
            <a:ext cx="1828800" cy="27432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325880"/>
            <a:ext cx="8686800" cy="0"/>
          </a:xfrm>
          <a:prstGeom prst="line">
            <a:avLst/>
          </a:prstGeom>
          <a:ln w="38100">
            <a:solidFill>
              <a:srgbClr val="AAD2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</p:sldLayoutIdLst>
  <p:transition>
    <p:wipe dir="r"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0000"/>
        </a:buClr>
        <a:buFont typeface="Calibri" pitchFamily="34" charset="0"/>
        <a:buChar char="●"/>
        <a:defRPr lang="en-US" sz="3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Calibri" pitchFamily="34" charset="0"/>
        <a:buChar char="●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●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●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600200"/>
            <a:ext cx="914400" cy="5257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/>
              <a:t>Learning Objectives</a:t>
            </a:r>
            <a:endParaRPr lang="en-US" sz="2800" dirty="0"/>
          </a:p>
        </p:txBody>
      </p:sp>
      <p:sp>
        <p:nvSpPr>
          <p:cNvPr id="7" name="Wave 6"/>
          <p:cNvSpPr/>
          <p:nvPr/>
        </p:nvSpPr>
        <p:spPr>
          <a:xfrm>
            <a:off x="0" y="6400800"/>
            <a:ext cx="9144000" cy="457200"/>
          </a:xfrm>
          <a:prstGeom prst="wave">
            <a:avLst/>
          </a:prstGeom>
          <a:solidFill>
            <a:srgbClr val="0066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8801" y="2514600"/>
            <a:ext cx="64008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spcAft>
                <a:spcPts val="1200"/>
              </a:spcAft>
            </a:pPr>
            <a:r>
              <a:rPr lang="en-US" sz="2400" b="1" dirty="0" smtClean="0"/>
              <a:t>LO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/>
              <a:t>	Describe the different users of accounting information.</a:t>
            </a:r>
            <a:endParaRPr lang="en-US" sz="2400" dirty="0"/>
          </a:p>
          <a:p>
            <a:pPr marL="685800" indent="-685800">
              <a:spcAft>
                <a:spcPts val="1200"/>
              </a:spcAft>
            </a:pPr>
            <a:r>
              <a:rPr lang="en-US" sz="2400" b="1" dirty="0" smtClean="0"/>
              <a:t>LO</a:t>
            </a:r>
            <a:r>
              <a:rPr lang="en-US" sz="2400" b="1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/>
              <a:t>	Prepare a net worth statement and explain its purpose.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212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Lesson 1-1 </a:t>
            </a:r>
            <a:r>
              <a:rPr lang="en-US" dirty="0" smtClean="0"/>
              <a:t>Audit Your Understanding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None/>
            </a:pP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b="1" dirty="0" smtClean="0">
                <a:solidFill>
                  <a:srgbClr val="FF0000"/>
                </a:solidFill>
              </a:rPr>
              <a:t>.	</a:t>
            </a:r>
            <a:r>
              <a:rPr lang="en-US" dirty="0" smtClean="0"/>
              <a:t>Describe </a:t>
            </a:r>
            <a:r>
              <a:rPr lang="en-US" dirty="0"/>
              <a:t>a scenario in which you, as </a:t>
            </a:r>
            <a:r>
              <a:rPr lang="en-US" dirty="0" smtClean="0"/>
              <a:t>a </a:t>
            </a:r>
            <a:r>
              <a:rPr lang="en-US" dirty="0" err="1" smtClean="0"/>
              <a:t>nonaccountant</a:t>
            </a:r>
            <a:r>
              <a:rPr lang="en-US" dirty="0"/>
              <a:t>, might use accounting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5048250" y="228600"/>
            <a:ext cx="4095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sosceles Triangle 5"/>
          <p:cNvSpPr/>
          <p:nvPr/>
        </p:nvSpPr>
        <p:spPr>
          <a:xfrm rot="5400000">
            <a:off x="-228600" y="1084730"/>
            <a:ext cx="914400" cy="457200"/>
          </a:xfrm>
          <a:prstGeom prst="triangle">
            <a:avLst/>
          </a:prstGeom>
          <a:solidFill>
            <a:srgbClr val="FFA41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914400" y="2971800"/>
            <a:ext cx="7315200" cy="2012859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None/>
              <a:tabLst>
                <a:tab pos="2286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</a:t>
            </a:r>
          </a:p>
          <a:p>
            <a:pPr lvl="0"/>
            <a:r>
              <a:rPr lang="en-US" sz="3200" dirty="0" smtClean="0"/>
              <a:t>Answers may include creating a personal budget or providing information for a loan or credit card application.</a:t>
            </a:r>
            <a:endParaRPr lang="en-US" sz="3200" dirty="0"/>
          </a:p>
        </p:txBody>
      </p:sp>
      <p:sp>
        <p:nvSpPr>
          <p:cNvPr id="8" name="Flowchart: Delay 7"/>
          <p:cNvSpPr/>
          <p:nvPr/>
        </p:nvSpPr>
        <p:spPr>
          <a:xfrm rot="5400000">
            <a:off x="8282940" y="-403860"/>
            <a:ext cx="381000" cy="1188720"/>
          </a:xfrm>
          <a:prstGeom prst="flowChartDelay">
            <a:avLst/>
          </a:prstGeom>
          <a:solidFill>
            <a:schemeClr val="accent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49286" y="0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Lesson 1-1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Together 1-1</a:t>
            </a:r>
            <a:br>
              <a:rPr lang="en-US" dirty="0" smtClean="0"/>
            </a:br>
            <a:r>
              <a:rPr lang="en-US" dirty="0" smtClean="0"/>
              <a:t>On You Own 1-1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 Together</a:t>
            </a:r>
          </a:p>
          <a:p>
            <a:pPr lvl="1"/>
            <a:r>
              <a:rPr lang="en-US" dirty="0" smtClean="0"/>
              <a:t>Modeled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On Your Own</a:t>
            </a:r>
          </a:p>
          <a:p>
            <a:pPr lvl="1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1-1 Application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600200"/>
            <a:ext cx="914400" cy="5257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/>
              <a:t>Learning Objectives</a:t>
            </a:r>
            <a:endParaRPr lang="en-US" sz="2800" dirty="0"/>
          </a:p>
        </p:txBody>
      </p:sp>
      <p:sp>
        <p:nvSpPr>
          <p:cNvPr id="7" name="Wave 6"/>
          <p:cNvSpPr/>
          <p:nvPr/>
        </p:nvSpPr>
        <p:spPr>
          <a:xfrm>
            <a:off x="0" y="6400800"/>
            <a:ext cx="9144000" cy="457200"/>
          </a:xfrm>
          <a:prstGeom prst="wave">
            <a:avLst/>
          </a:prstGeom>
          <a:solidFill>
            <a:srgbClr val="0066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8801" y="2514600"/>
            <a:ext cx="64008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spcAft>
                <a:spcPts val="1200"/>
              </a:spcAft>
            </a:pPr>
            <a:r>
              <a:rPr lang="en-US" sz="2400" b="1" dirty="0" smtClean="0"/>
              <a:t>LO</a:t>
            </a:r>
            <a:r>
              <a:rPr lang="en-US" sz="2400" b="1" dirty="0" smtClean="0">
                <a:solidFill>
                  <a:srgbClr val="FF0000"/>
                </a:solidFill>
              </a:rPr>
              <a:t>3</a:t>
            </a:r>
            <a:r>
              <a:rPr lang="en-US" sz="2400" b="1" dirty="0" smtClean="0"/>
              <a:t>	</a:t>
            </a:r>
            <a:r>
              <a:rPr lang="en-US" sz="2400" dirty="0" smtClean="0"/>
              <a:t>Classify accounts as assets, liabilities, or owner’s equity and demonstrate their relationship in the accounting equation.</a:t>
            </a:r>
          </a:p>
          <a:p>
            <a:pPr marL="685800" indent="-685800">
              <a:spcAft>
                <a:spcPts val="1200"/>
              </a:spcAft>
            </a:pPr>
            <a:r>
              <a:rPr lang="en-US" sz="2400" b="1" dirty="0" smtClean="0"/>
              <a:t>LO</a:t>
            </a:r>
            <a:r>
              <a:rPr lang="en-US" sz="2400" b="1" dirty="0" smtClean="0">
                <a:solidFill>
                  <a:srgbClr val="FF0000"/>
                </a:solidFill>
              </a:rPr>
              <a:t>4</a:t>
            </a:r>
            <a:r>
              <a:rPr lang="en-US" sz="2400" b="1" dirty="0" smtClean="0"/>
              <a:t>	</a:t>
            </a:r>
            <a:r>
              <a:rPr lang="en-US" sz="2400" dirty="0" smtClean="0"/>
              <a:t>Analyze the effects of transactions on the accounting equation.</a:t>
            </a:r>
          </a:p>
          <a:p>
            <a:pPr marL="685800" indent="-685800">
              <a:spcAft>
                <a:spcPts val="1200"/>
              </a:spcAft>
            </a:pPr>
            <a:r>
              <a:rPr lang="en-US" sz="2400" b="1" dirty="0" smtClean="0"/>
              <a:t>LO</a:t>
            </a:r>
            <a:r>
              <a:rPr lang="en-US" sz="2400" b="1" dirty="0" smtClean="0">
                <a:solidFill>
                  <a:srgbClr val="FF0000"/>
                </a:solidFill>
              </a:rPr>
              <a:t>5</a:t>
            </a:r>
            <a:r>
              <a:rPr lang="en-US" sz="2400" b="1" dirty="0" smtClean="0"/>
              <a:t>	</a:t>
            </a:r>
            <a:r>
              <a:rPr lang="en-US" sz="2400" dirty="0" smtClean="0"/>
              <a:t>Distinguish between cash and on account transactions.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Business—Delgado Web 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A business that performs an activity for a fee is called a </a:t>
            </a:r>
            <a:r>
              <a:rPr lang="en-US" b="1" dirty="0" smtClean="0">
                <a:solidFill>
                  <a:srgbClr val="0070C0"/>
                </a:solidFill>
              </a:rPr>
              <a:t>service business</a:t>
            </a:r>
            <a:r>
              <a:rPr lang="en-US" dirty="0" smtClean="0"/>
              <a:t>. </a:t>
            </a:r>
          </a:p>
          <a:p>
            <a:pPr lvl="0"/>
            <a:r>
              <a:rPr lang="en-US" dirty="0" smtClean="0"/>
              <a:t>A </a:t>
            </a:r>
            <a:r>
              <a:rPr lang="en-US" b="1" dirty="0">
                <a:solidFill>
                  <a:srgbClr val="0070C0"/>
                </a:solidFill>
              </a:rPr>
              <a:t>proprietorship</a:t>
            </a:r>
            <a:r>
              <a:rPr lang="en-US" dirty="0" smtClean="0"/>
              <a:t> is a business owned by one person. </a:t>
            </a:r>
          </a:p>
          <a:p>
            <a:pPr lvl="1"/>
            <a:r>
              <a:rPr lang="en-US" dirty="0" smtClean="0"/>
              <a:t>A proprietorship is sometimes referred to as a </a:t>
            </a:r>
            <a:r>
              <a:rPr lang="en-US" i="1" dirty="0" smtClean="0">
                <a:solidFill>
                  <a:srgbClr val="0070C0"/>
                </a:solidFill>
              </a:rPr>
              <a:t>sole</a:t>
            </a:r>
            <a:r>
              <a:rPr lang="en-US" i="1" dirty="0" smtClean="0">
                <a:solidFill>
                  <a:srgbClr val="00B0F0"/>
                </a:solidFill>
              </a:rPr>
              <a:t> </a:t>
            </a:r>
            <a:r>
              <a:rPr lang="en-US" i="1" dirty="0" smtClean="0">
                <a:solidFill>
                  <a:srgbClr val="0070C0"/>
                </a:solidFill>
              </a:rPr>
              <a:t>proprietorship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A </a:t>
            </a:r>
            <a:r>
              <a:rPr lang="en-US" b="1" dirty="0">
                <a:solidFill>
                  <a:srgbClr val="0070C0"/>
                </a:solidFill>
              </a:rPr>
              <a:t>business plan </a:t>
            </a:r>
            <a:r>
              <a:rPr lang="en-US" dirty="0" smtClean="0"/>
              <a:t>is a formal written document that describes the nature of a business and how it will operate.</a:t>
            </a:r>
          </a:p>
        </p:txBody>
      </p:sp>
      <p:sp>
        <p:nvSpPr>
          <p:cNvPr id="4" name="Flowchart: Delay 3"/>
          <p:cNvSpPr/>
          <p:nvPr/>
        </p:nvSpPr>
        <p:spPr>
          <a:xfrm rot="5400000">
            <a:off x="8282940" y="-403860"/>
            <a:ext cx="381000" cy="1188720"/>
          </a:xfrm>
          <a:prstGeom prst="flowChartDelay">
            <a:avLst/>
          </a:prstGeom>
          <a:solidFill>
            <a:schemeClr val="accent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49286" y="0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Lesson 1-2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aseline="0" smtClean="0">
                <a:latin typeface="Calibri"/>
              </a:rPr>
              <a:t>Accounting Standards and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rtl="0"/>
            <a:r>
              <a:rPr lang="en-US" baseline="0" dirty="0" smtClean="0">
                <a:latin typeface="Calibri"/>
              </a:rPr>
              <a:t>The standards and rules that accountants follow while recording and reporting financial activities are commonly referred to as</a:t>
            </a:r>
            <a:r>
              <a:rPr lang="en-US" i="1" baseline="0" dirty="0" smtClean="0">
                <a:solidFill>
                  <a:srgbClr val="00B0F0"/>
                </a:solidFill>
                <a:latin typeface="Calibri"/>
              </a:rPr>
              <a:t> </a:t>
            </a:r>
            <a:r>
              <a:rPr lang="en-US" i="1" baseline="0" dirty="0" smtClean="0">
                <a:solidFill>
                  <a:srgbClr val="0070C0"/>
                </a:solidFill>
                <a:latin typeface="Calibri"/>
              </a:rPr>
              <a:t>generally accepted accounting principles </a:t>
            </a:r>
            <a:r>
              <a:rPr lang="en-US" baseline="0" dirty="0" smtClean="0">
                <a:latin typeface="Calibri"/>
              </a:rPr>
              <a:t>or</a:t>
            </a:r>
            <a:r>
              <a:rPr lang="en-US" i="1" baseline="0" dirty="0" smtClean="0">
                <a:solidFill>
                  <a:srgbClr val="0070C0"/>
                </a:solidFill>
                <a:latin typeface="Calibri"/>
              </a:rPr>
              <a:t> </a:t>
            </a:r>
            <a:r>
              <a:rPr lang="en-US" b="1" i="1" baseline="0" dirty="0" smtClean="0">
                <a:solidFill>
                  <a:srgbClr val="0070C0"/>
                </a:solidFill>
                <a:latin typeface="Calibri"/>
              </a:rPr>
              <a:t>GAAP</a:t>
            </a:r>
            <a:r>
              <a:rPr lang="en-US" baseline="0" dirty="0" smtClean="0">
                <a:latin typeface="Calibri"/>
              </a:rPr>
              <a:t>.</a:t>
            </a:r>
            <a:endParaRPr lang="en-US" baseline="0" dirty="0" smtClean="0">
              <a:latin typeface="Times New Roman"/>
            </a:endParaRPr>
          </a:p>
        </p:txBody>
      </p:sp>
      <p:sp>
        <p:nvSpPr>
          <p:cNvPr id="4" name="Flowchart: Delay 3"/>
          <p:cNvSpPr/>
          <p:nvPr/>
        </p:nvSpPr>
        <p:spPr>
          <a:xfrm rot="5400000">
            <a:off x="8282940" y="-403860"/>
            <a:ext cx="381000" cy="1188720"/>
          </a:xfrm>
          <a:prstGeom prst="flowChartDelay">
            <a:avLst/>
          </a:prstGeom>
          <a:solidFill>
            <a:schemeClr val="accent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49286" y="0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Lesson 1-2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Accounting Equation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Financial rights to the assets of a business are called </a:t>
            </a:r>
            <a:r>
              <a:rPr lang="en-US" b="1" dirty="0" smtClean="0">
                <a:solidFill>
                  <a:srgbClr val="0070C0"/>
                </a:solidFill>
              </a:rPr>
              <a:t>equities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The amount remaining after the value of all liabilities is subtracted from the value of all assets is called </a:t>
            </a:r>
            <a:r>
              <a:rPr lang="en-US" b="1" dirty="0">
                <a:solidFill>
                  <a:srgbClr val="0070C0"/>
                </a:solidFill>
              </a:rPr>
              <a:t>owner’s equity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The equation showing the relationship among assets, liabilities, and owner’s equity is called the </a:t>
            </a:r>
            <a:r>
              <a:rPr lang="en-US" b="1" dirty="0">
                <a:solidFill>
                  <a:srgbClr val="0070C0"/>
                </a:solidFill>
              </a:rPr>
              <a:t>accounting equation</a:t>
            </a:r>
            <a:r>
              <a:rPr lang="en-US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LO3</a:t>
            </a:r>
            <a:endParaRPr lang="en-US" dirty="0"/>
          </a:p>
        </p:txBody>
      </p:sp>
      <p:sp>
        <p:nvSpPr>
          <p:cNvPr id="5" name="Flowchart: Delay 4"/>
          <p:cNvSpPr/>
          <p:nvPr/>
        </p:nvSpPr>
        <p:spPr>
          <a:xfrm rot="5400000">
            <a:off x="8282940" y="-403860"/>
            <a:ext cx="381000" cy="1188720"/>
          </a:xfrm>
          <a:prstGeom prst="flowChartDelay">
            <a:avLst/>
          </a:prstGeom>
          <a:solidFill>
            <a:schemeClr val="accent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49286" y="0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Lesson 1-2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Accounting Equation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LO3</a:t>
            </a:r>
            <a:endParaRPr lang="en-US" dirty="0"/>
          </a:p>
        </p:txBody>
      </p:sp>
      <p:pic>
        <p:nvPicPr>
          <p:cNvPr id="6" name="Picture 5" descr="Chapter 1_Page 13.jpg"/>
          <p:cNvPicPr>
            <a:picLocks noChangeAspect="1"/>
          </p:cNvPicPr>
          <p:nvPr/>
        </p:nvPicPr>
        <p:blipFill>
          <a:blip r:embed="rId3" cstate="print"/>
          <a:srcRect b="33071"/>
          <a:stretch>
            <a:fillRect/>
          </a:stretch>
        </p:blipFill>
        <p:spPr>
          <a:xfrm>
            <a:off x="609600" y="2632284"/>
            <a:ext cx="8229600" cy="796716"/>
          </a:xfrm>
          <a:prstGeom prst="rect">
            <a:avLst/>
          </a:prstGeom>
        </p:spPr>
      </p:pic>
      <p:sp>
        <p:nvSpPr>
          <p:cNvPr id="5" name="Flowchart: Delay 4"/>
          <p:cNvSpPr/>
          <p:nvPr/>
        </p:nvSpPr>
        <p:spPr>
          <a:xfrm rot="5400000">
            <a:off x="8282940" y="-403860"/>
            <a:ext cx="381000" cy="1188720"/>
          </a:xfrm>
          <a:prstGeom prst="flowChartDelay">
            <a:avLst/>
          </a:prstGeom>
          <a:solidFill>
            <a:schemeClr val="accent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49286" y="0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Lesson 1-2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62200" y="39624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Use a large </a:t>
            </a:r>
            <a:r>
              <a:rPr lang="en-US" b="1" dirty="0" smtClean="0">
                <a:hlinkClick r:id="" action="ppaction://noaction"/>
              </a:rPr>
              <a:t>note card</a:t>
            </a:r>
            <a:r>
              <a:rPr lang="en-US" dirty="0" smtClean="0"/>
              <a:t> to make a graphic organizer</a:t>
            </a:r>
          </a:p>
          <a:p>
            <a:pPr lvl="1"/>
            <a:r>
              <a:rPr lang="en-US" dirty="0" smtClean="0"/>
              <a:t>assets on one side</a:t>
            </a:r>
          </a:p>
          <a:p>
            <a:pPr lvl="1"/>
            <a:r>
              <a:rPr lang="en-US" dirty="0" smtClean="0"/>
              <a:t>liabilities and owner’s equity on the other side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Accounting Note Card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362200" y="1524000"/>
            <a:ext cx="3733800" cy="1981200"/>
            <a:chOff x="420" y="960"/>
            <a:chExt cx="2604" cy="1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32" y="960"/>
              <a:ext cx="2592" cy="15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sz="1600" b="1" dirty="0">
                  <a:latin typeface="Arial" charset="0"/>
                </a:rPr>
                <a:t>Assets</a:t>
              </a:r>
            </a:p>
            <a:p>
              <a:r>
                <a:rPr lang="en-US" sz="1600" b="1" dirty="0">
                  <a:latin typeface="Arial" charset="0"/>
                </a:rPr>
                <a:t>Account name</a:t>
              </a: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420" y="1152"/>
              <a:ext cx="26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381251" y="3886200"/>
            <a:ext cx="3714750" cy="2057400"/>
            <a:chOff x="1500" y="2640"/>
            <a:chExt cx="2610" cy="1536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1500" y="2640"/>
              <a:ext cx="2604" cy="1536"/>
              <a:chOff x="420" y="960"/>
              <a:chExt cx="2604" cy="1536"/>
            </a:xfrm>
          </p:grpSpPr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432" y="960"/>
                <a:ext cx="2592" cy="15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n-US" sz="1600" b="1" dirty="0">
                    <a:latin typeface="Arial" charset="0"/>
                  </a:rPr>
                  <a:t>Liabilities</a:t>
                </a:r>
              </a:p>
              <a:p>
                <a:r>
                  <a:rPr lang="en-US" sz="1600" b="1" dirty="0">
                    <a:latin typeface="Arial" charset="0"/>
                  </a:rPr>
                  <a:t>Account name</a:t>
                </a:r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>
                <a:off x="420" y="1152"/>
                <a:ext cx="26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2730" y="2640"/>
              <a:ext cx="1380" cy="15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sz="1600" b="1" dirty="0">
                  <a:latin typeface="Arial" charset="0"/>
                </a:rPr>
                <a:t>Owner’s Equity</a:t>
              </a:r>
            </a:p>
            <a:p>
              <a:r>
                <a:rPr lang="en-US" sz="1600" b="1" dirty="0">
                  <a:latin typeface="Arial" charset="0"/>
                </a:rPr>
                <a:t>Account name</a:t>
              </a:r>
            </a:p>
          </p:txBody>
        </p:sp>
      </p:grpSp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C19369-9E3C-4393-85F9-4137C63887E0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Accounting Equation Concept</a:t>
            </a:r>
          </a:p>
        </p:txBody>
      </p:sp>
      <p:sp>
        <p:nvSpPr>
          <p:cNvPr id="98506" name="Text Box 202"/>
          <p:cNvSpPr txBox="1">
            <a:spLocks noChangeArrowheads="1"/>
          </p:cNvSpPr>
          <p:nvPr/>
        </p:nvSpPr>
        <p:spPr bwMode="auto">
          <a:xfrm>
            <a:off x="533400" y="251460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chemeClr val="accent2"/>
                </a:solidFill>
                <a:latin typeface="Arial" charset="0"/>
              </a:rPr>
              <a:t>11,000</a:t>
            </a:r>
          </a:p>
        </p:txBody>
      </p:sp>
      <p:sp>
        <p:nvSpPr>
          <p:cNvPr id="17413" name="Text Box 207"/>
          <p:cNvSpPr txBox="1">
            <a:spLocks noChangeArrowheads="1"/>
          </p:cNvSpPr>
          <p:nvPr/>
        </p:nvSpPr>
        <p:spPr bwMode="auto">
          <a:xfrm>
            <a:off x="3200400" y="251460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Arial" charset="0"/>
              </a:rPr>
              <a:t>3,000</a:t>
            </a:r>
          </a:p>
        </p:txBody>
      </p:sp>
      <p:sp>
        <p:nvSpPr>
          <p:cNvPr id="17414" name="Text Box 208"/>
          <p:cNvSpPr txBox="1">
            <a:spLocks noChangeArrowheads="1"/>
          </p:cNvSpPr>
          <p:nvPr/>
        </p:nvSpPr>
        <p:spPr bwMode="auto">
          <a:xfrm>
            <a:off x="6096000" y="251460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Arial" charset="0"/>
              </a:rPr>
              <a:t>8,000</a:t>
            </a:r>
          </a:p>
        </p:txBody>
      </p:sp>
      <p:sp>
        <p:nvSpPr>
          <p:cNvPr id="17415" name="Text Box 217"/>
          <p:cNvSpPr txBox="1">
            <a:spLocks noChangeArrowheads="1"/>
          </p:cNvSpPr>
          <p:nvPr/>
        </p:nvSpPr>
        <p:spPr bwMode="auto">
          <a:xfrm>
            <a:off x="533400" y="1600200"/>
            <a:ext cx="8001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latin typeface="Arial" charset="0"/>
              </a:rPr>
              <a:t>Assets    =   Liabilities  + Owner’s Equity</a:t>
            </a:r>
          </a:p>
        </p:txBody>
      </p:sp>
      <p:sp>
        <p:nvSpPr>
          <p:cNvPr id="17416" name="Line 218"/>
          <p:cNvSpPr>
            <a:spLocks noChangeShapeType="1"/>
          </p:cNvSpPr>
          <p:nvPr/>
        </p:nvSpPr>
        <p:spPr bwMode="auto">
          <a:xfrm>
            <a:off x="457200" y="2209800"/>
            <a:ext cx="815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7" name="Line 220"/>
          <p:cNvSpPr>
            <a:spLocks noChangeShapeType="1"/>
          </p:cNvSpPr>
          <p:nvPr/>
        </p:nvSpPr>
        <p:spPr bwMode="auto">
          <a:xfrm>
            <a:off x="2514600" y="2209800"/>
            <a:ext cx="0" cy="396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525" name="Text Box 221"/>
          <p:cNvSpPr txBox="1">
            <a:spLocks noChangeArrowheads="1"/>
          </p:cNvSpPr>
          <p:nvPr/>
        </p:nvSpPr>
        <p:spPr bwMode="auto">
          <a:xfrm>
            <a:off x="533400" y="38544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Arial" charset="0"/>
              </a:rPr>
              <a:t>10,000</a:t>
            </a:r>
          </a:p>
        </p:txBody>
      </p:sp>
      <p:sp>
        <p:nvSpPr>
          <p:cNvPr id="98526" name="Text Box 222"/>
          <p:cNvSpPr txBox="1">
            <a:spLocks noChangeArrowheads="1"/>
          </p:cNvSpPr>
          <p:nvPr/>
        </p:nvSpPr>
        <p:spPr bwMode="auto">
          <a:xfrm>
            <a:off x="3200400" y="38544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chemeClr val="accent2"/>
                </a:solidFill>
                <a:latin typeface="Arial" charset="0"/>
              </a:rPr>
              <a:t>4,000</a:t>
            </a:r>
          </a:p>
        </p:txBody>
      </p:sp>
      <p:sp>
        <p:nvSpPr>
          <p:cNvPr id="98527" name="Text Box 223"/>
          <p:cNvSpPr txBox="1">
            <a:spLocks noChangeArrowheads="1"/>
          </p:cNvSpPr>
          <p:nvPr/>
        </p:nvSpPr>
        <p:spPr bwMode="auto">
          <a:xfrm>
            <a:off x="6096000" y="38544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Arial" charset="0"/>
              </a:rPr>
              <a:t>6,000</a:t>
            </a:r>
          </a:p>
        </p:txBody>
      </p:sp>
      <p:sp>
        <p:nvSpPr>
          <p:cNvPr id="98528" name="Text Box 224"/>
          <p:cNvSpPr txBox="1">
            <a:spLocks noChangeArrowheads="1"/>
          </p:cNvSpPr>
          <p:nvPr/>
        </p:nvSpPr>
        <p:spPr bwMode="auto">
          <a:xfrm>
            <a:off x="533400" y="52260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Arial" charset="0"/>
              </a:rPr>
              <a:t>63,000</a:t>
            </a:r>
          </a:p>
        </p:txBody>
      </p:sp>
      <p:sp>
        <p:nvSpPr>
          <p:cNvPr id="98529" name="Text Box 225"/>
          <p:cNvSpPr txBox="1">
            <a:spLocks noChangeArrowheads="1"/>
          </p:cNvSpPr>
          <p:nvPr/>
        </p:nvSpPr>
        <p:spPr bwMode="auto">
          <a:xfrm>
            <a:off x="3200400" y="52260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Arial" charset="0"/>
              </a:rPr>
              <a:t>35,000</a:t>
            </a:r>
          </a:p>
        </p:txBody>
      </p:sp>
      <p:sp>
        <p:nvSpPr>
          <p:cNvPr id="98530" name="Text Box 226"/>
          <p:cNvSpPr txBox="1">
            <a:spLocks noChangeArrowheads="1"/>
          </p:cNvSpPr>
          <p:nvPr/>
        </p:nvSpPr>
        <p:spPr bwMode="auto">
          <a:xfrm>
            <a:off x="6096000" y="52260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chemeClr val="accent2"/>
                </a:solidFill>
                <a:latin typeface="Arial" charset="0"/>
              </a:rPr>
              <a:t>28,000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8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8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506" grpId="0"/>
      <p:bldP spid="98525" grpId="0"/>
      <p:bldP spid="98526" grpId="0"/>
      <p:bldP spid="98527" grpId="0"/>
      <p:bldP spid="98528" grpId="0"/>
      <p:bldP spid="98529" grpId="0"/>
      <p:bldP spid="985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need for this class?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Willingness to learn!</a:t>
            </a:r>
          </a:p>
          <a:p>
            <a:r>
              <a:rPr lang="en-US" dirty="0"/>
              <a:t>Pencil with good eraser and </a:t>
            </a:r>
            <a:r>
              <a:rPr lang="en-US" dirty="0" smtClean="0"/>
              <a:t>pen</a:t>
            </a:r>
          </a:p>
          <a:p>
            <a:r>
              <a:rPr lang="en-US" dirty="0"/>
              <a:t>Large </a:t>
            </a:r>
            <a:r>
              <a:rPr lang="en-US" dirty="0" err="1"/>
              <a:t>Notecards</a:t>
            </a:r>
            <a:r>
              <a:rPr lang="en-US" dirty="0"/>
              <a:t> / 3 Inch Binder</a:t>
            </a:r>
          </a:p>
          <a:p>
            <a:r>
              <a:rPr lang="en-US" dirty="0"/>
              <a:t>Set up Excel to run macros.</a:t>
            </a:r>
          </a:p>
          <a:p>
            <a:pPr lvl="1"/>
            <a:r>
              <a:rPr lang="en-US" dirty="0" smtClean="0"/>
              <a:t>Open Excel.  Click on Office Button, Excel Options, Trust Center, Trust Center Settings, Macro Settings.  Click on the Enable All…..  Close Excel.</a:t>
            </a:r>
          </a:p>
          <a:p>
            <a:r>
              <a:rPr lang="en-US" dirty="0"/>
              <a:t>Set up calculator shortcut on computer desktop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LO1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4" name="Flowchart: Delay 13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49286" y="0"/>
              <a:ext cx="848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1-1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77AE5E-4A39-4174-9F11-DB86264A405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3200400" y="251460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chemeClr val="accent2"/>
                </a:solidFill>
                <a:latin typeface="Arial" charset="0"/>
              </a:rPr>
              <a:t>17,000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57200" y="1600200"/>
            <a:ext cx="8153400" cy="4572000"/>
            <a:chOff x="288" y="1008"/>
            <a:chExt cx="5136" cy="2880"/>
          </a:xfrm>
        </p:grpSpPr>
        <p:sp>
          <p:nvSpPr>
            <p:cNvPr id="18445" name="Text Box 3"/>
            <p:cNvSpPr txBox="1">
              <a:spLocks noChangeArrowheads="1"/>
            </p:cNvSpPr>
            <p:nvPr/>
          </p:nvSpPr>
          <p:spPr bwMode="auto">
            <a:xfrm>
              <a:off x="336" y="1584"/>
              <a:ext cx="115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600">
                  <a:latin typeface="Arial" charset="0"/>
                </a:rPr>
                <a:t>30,000</a:t>
              </a:r>
            </a:p>
          </p:txBody>
        </p:sp>
        <p:sp>
          <p:nvSpPr>
            <p:cNvPr id="18446" name="Text Box 5"/>
            <p:cNvSpPr txBox="1">
              <a:spLocks noChangeArrowheads="1"/>
            </p:cNvSpPr>
            <p:nvPr/>
          </p:nvSpPr>
          <p:spPr bwMode="auto">
            <a:xfrm>
              <a:off x="3840" y="1584"/>
              <a:ext cx="115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600">
                  <a:latin typeface="Arial" charset="0"/>
                </a:rPr>
                <a:t>13,000</a:t>
              </a:r>
            </a:p>
          </p:txBody>
        </p:sp>
        <p:sp>
          <p:nvSpPr>
            <p:cNvPr id="18447" name="Text Box 6"/>
            <p:cNvSpPr txBox="1">
              <a:spLocks noChangeArrowheads="1"/>
            </p:cNvSpPr>
            <p:nvPr/>
          </p:nvSpPr>
          <p:spPr bwMode="auto">
            <a:xfrm>
              <a:off x="336" y="1008"/>
              <a:ext cx="50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b="1">
                  <a:latin typeface="Arial" charset="0"/>
                </a:rPr>
                <a:t>Assets    =   Liabilities  + Owner’s Equity</a:t>
              </a:r>
            </a:p>
          </p:txBody>
        </p:sp>
        <p:sp>
          <p:nvSpPr>
            <p:cNvPr id="18448" name="Line 7"/>
            <p:cNvSpPr>
              <a:spLocks noChangeShapeType="1"/>
            </p:cNvSpPr>
            <p:nvPr/>
          </p:nvSpPr>
          <p:spPr bwMode="auto">
            <a:xfrm>
              <a:off x="288" y="1392"/>
              <a:ext cx="513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9" name="Line 8"/>
            <p:cNvSpPr>
              <a:spLocks noChangeShapeType="1"/>
            </p:cNvSpPr>
            <p:nvPr/>
          </p:nvSpPr>
          <p:spPr bwMode="auto">
            <a:xfrm>
              <a:off x="1584" y="1392"/>
              <a:ext cx="0" cy="24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433" name="Text Box 9"/>
          <p:cNvSpPr txBox="1">
            <a:spLocks noChangeArrowheads="1"/>
          </p:cNvSpPr>
          <p:nvPr/>
        </p:nvSpPr>
        <p:spPr bwMode="auto">
          <a:xfrm>
            <a:off x="533400" y="38544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chemeClr val="accent2"/>
                </a:solidFill>
                <a:latin typeface="Arial" charset="0"/>
              </a:rPr>
              <a:t>80,000</a:t>
            </a:r>
          </a:p>
        </p:txBody>
      </p:sp>
      <p:sp>
        <p:nvSpPr>
          <p:cNvPr id="103434" name="Text Box 10"/>
          <p:cNvSpPr txBox="1">
            <a:spLocks noChangeArrowheads="1"/>
          </p:cNvSpPr>
          <p:nvPr/>
        </p:nvSpPr>
        <p:spPr bwMode="auto">
          <a:xfrm>
            <a:off x="3200400" y="38544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Arial" charset="0"/>
              </a:rPr>
              <a:t>60,000</a:t>
            </a:r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6096000" y="38544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Arial" charset="0"/>
              </a:rPr>
              <a:t>20,000</a:t>
            </a:r>
          </a:p>
        </p:txBody>
      </p:sp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533400" y="52260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Arial" charset="0"/>
              </a:rPr>
              <a:t>51,000</a:t>
            </a:r>
          </a:p>
        </p:txBody>
      </p:sp>
      <p:sp>
        <p:nvSpPr>
          <p:cNvPr id="103437" name="Text Box 13"/>
          <p:cNvSpPr txBox="1">
            <a:spLocks noChangeArrowheads="1"/>
          </p:cNvSpPr>
          <p:nvPr/>
        </p:nvSpPr>
        <p:spPr bwMode="auto">
          <a:xfrm>
            <a:off x="3200400" y="52260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Arial" charset="0"/>
              </a:rPr>
              <a:t>25,000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6096000" y="52260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chemeClr val="accent2"/>
                </a:solidFill>
                <a:latin typeface="Arial" charset="0"/>
              </a:rPr>
              <a:t>26,000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Accounting Equation Concept cont.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/>
      <p:bldP spid="103433" grpId="0"/>
      <p:bldP spid="103434" grpId="0"/>
      <p:bldP spid="103435" grpId="0"/>
      <p:bldP spid="103436" grpId="0"/>
      <p:bldP spid="103437" grpId="0"/>
      <p:bldP spid="1034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Receiving Cash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 smtClean="0"/>
              <a:t>Accountants call any business activity that changes assets, liabilities, or owner’s equity a </a:t>
            </a:r>
            <a:r>
              <a:rPr lang="en-US" b="1" dirty="0" smtClean="0">
                <a:solidFill>
                  <a:srgbClr val="0070C0"/>
                </a:solidFill>
              </a:rPr>
              <a:t>transaction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A record that summarizes all the transactions pertaining to a single item in the accounting equation is called an </a:t>
            </a:r>
            <a:r>
              <a:rPr lang="en-US" b="1" dirty="0">
                <a:solidFill>
                  <a:srgbClr val="0070C0"/>
                </a:solidFill>
              </a:rPr>
              <a:t>account</a:t>
            </a:r>
            <a:r>
              <a:rPr lang="en-US" dirty="0" smtClean="0"/>
              <a:t>. </a:t>
            </a:r>
          </a:p>
          <a:p>
            <a:pPr lvl="0"/>
            <a:r>
              <a:rPr lang="en-US" dirty="0" smtClean="0"/>
              <a:t>The name given to an account is called an </a:t>
            </a:r>
            <a:r>
              <a:rPr lang="en-US" b="1" dirty="0">
                <a:solidFill>
                  <a:srgbClr val="0070C0"/>
                </a:solidFill>
              </a:rPr>
              <a:t>account title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The difference between the increases and decreases in an account is called the </a:t>
            </a:r>
            <a:r>
              <a:rPr lang="en-US" b="1" dirty="0">
                <a:solidFill>
                  <a:srgbClr val="0070C0"/>
                </a:solidFill>
              </a:rPr>
              <a:t>account balance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An account used to summarize the owner’s equity in a business is called a </a:t>
            </a:r>
            <a:r>
              <a:rPr lang="en-US" b="1" dirty="0">
                <a:solidFill>
                  <a:srgbClr val="0070C0"/>
                </a:solidFill>
              </a:rPr>
              <a:t>capital account</a:t>
            </a:r>
            <a:r>
              <a:rPr lang="en-US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LO4</a:t>
            </a:r>
            <a:endParaRPr lang="en-US" dirty="0"/>
          </a:p>
        </p:txBody>
      </p:sp>
      <p:sp>
        <p:nvSpPr>
          <p:cNvPr id="5" name="Flowchart: Delay 4"/>
          <p:cNvSpPr/>
          <p:nvPr/>
        </p:nvSpPr>
        <p:spPr>
          <a:xfrm rot="5400000">
            <a:off x="8282940" y="-403860"/>
            <a:ext cx="381000" cy="1188720"/>
          </a:xfrm>
          <a:prstGeom prst="flowChartDelay">
            <a:avLst/>
          </a:prstGeom>
          <a:solidFill>
            <a:schemeClr val="accent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49286" y="0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Lesson 1-2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hapter 1_Page 1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" y="2624328"/>
            <a:ext cx="8173283" cy="2011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Cash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LO4</a:t>
            </a:r>
            <a:endParaRPr lang="en-US" dirty="0"/>
          </a:p>
        </p:txBody>
      </p:sp>
      <p:sp>
        <p:nvSpPr>
          <p:cNvPr id="10" name="Rectangle 1027"/>
          <p:cNvSpPr txBox="1">
            <a:spLocks noChangeArrowheads="1"/>
          </p:cNvSpPr>
          <p:nvPr/>
        </p:nvSpPr>
        <p:spPr>
          <a:xfrm>
            <a:off x="457200" y="1600200"/>
            <a:ext cx="8226425" cy="7016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50000">
                <a:srgbClr val="CCECFF"/>
              </a:gs>
              <a:gs pos="100000">
                <a:schemeClr val="bg1"/>
              </a:gs>
            </a:gsLst>
            <a:lin ang="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Transaction 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sz="2000" dirty="0" smtClean="0"/>
              <a:t>January 2. Received cash from owner as an investment, $2,000.00.</a:t>
            </a: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11"/>
          <p:cNvGrpSpPr/>
          <p:nvPr/>
        </p:nvGrpSpPr>
        <p:grpSpPr>
          <a:xfrm>
            <a:off x="0" y="3810000"/>
            <a:ext cx="9144000" cy="365760"/>
            <a:chOff x="0" y="3695700"/>
            <a:chExt cx="9144000" cy="365760"/>
          </a:xfrm>
        </p:grpSpPr>
        <p:sp>
          <p:nvSpPr>
            <p:cNvPr id="13" name="Isosceles Triangle 12"/>
            <p:cNvSpPr/>
            <p:nvPr/>
          </p:nvSpPr>
          <p:spPr>
            <a:xfrm rot="5400000">
              <a:off x="0" y="3695700"/>
              <a:ext cx="365760" cy="36576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6200000" flipH="1">
              <a:off x="8778240" y="3695700"/>
              <a:ext cx="365760" cy="36576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lowchart: Delay 10"/>
          <p:cNvSpPr/>
          <p:nvPr/>
        </p:nvSpPr>
        <p:spPr>
          <a:xfrm rot="5400000">
            <a:off x="8282940" y="-403860"/>
            <a:ext cx="381000" cy="1188720"/>
          </a:xfrm>
          <a:prstGeom prst="flowChartDelay">
            <a:avLst/>
          </a:prstGeom>
          <a:solidFill>
            <a:schemeClr val="accent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049286" y="0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Lesson 1-2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2" name="Text Box 34"/>
          <p:cNvSpPr txBox="1">
            <a:spLocks noChangeArrowheads="1"/>
          </p:cNvSpPr>
          <p:nvPr/>
        </p:nvSpPr>
        <p:spPr bwMode="auto">
          <a:xfrm>
            <a:off x="457200" y="4648200"/>
            <a:ext cx="80010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Arial" charset="0"/>
              </a:rPr>
              <a:t>Transaction says “received cash” means cash increases</a:t>
            </a:r>
          </a:p>
          <a:p>
            <a:pPr>
              <a:spcBef>
                <a:spcPct val="50000"/>
              </a:spcBef>
            </a:pPr>
            <a:r>
              <a:rPr lang="en-US" sz="1400" dirty="0">
                <a:latin typeface="Arial" charset="0"/>
              </a:rPr>
              <a:t>Write </a:t>
            </a:r>
            <a:r>
              <a:rPr lang="en-US" sz="1400" b="1" dirty="0">
                <a:solidFill>
                  <a:srgbClr val="FF0066"/>
                </a:solidFill>
                <a:latin typeface="Arial" charset="0"/>
              </a:rPr>
              <a:t>cash</a:t>
            </a:r>
            <a:r>
              <a:rPr lang="en-US" sz="1400" dirty="0">
                <a:latin typeface="Arial" charset="0"/>
              </a:rPr>
              <a:t> on asset side of card.</a:t>
            </a:r>
          </a:p>
          <a:p>
            <a:pPr>
              <a:spcBef>
                <a:spcPct val="50000"/>
              </a:spcBef>
            </a:pPr>
            <a:r>
              <a:rPr lang="en-US" sz="1400" dirty="0">
                <a:latin typeface="Arial" charset="0"/>
              </a:rPr>
              <a:t>Write </a:t>
            </a:r>
            <a:r>
              <a:rPr lang="en-US" sz="1400" b="1" dirty="0">
                <a:solidFill>
                  <a:srgbClr val="FF0066"/>
                </a:solidFill>
                <a:latin typeface="Arial" charset="0"/>
              </a:rPr>
              <a:t>capital </a:t>
            </a:r>
            <a:r>
              <a:rPr lang="en-US" sz="1400" dirty="0">
                <a:latin typeface="Arial" charset="0"/>
              </a:rPr>
              <a:t>on owner’s equity side of card</a:t>
            </a:r>
          </a:p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chemeClr val="hlink"/>
                </a:solidFill>
                <a:latin typeface="Arial" charset="0"/>
              </a:rPr>
              <a:t>capital</a:t>
            </a:r>
            <a:r>
              <a:rPr lang="en-US" sz="1400" b="1" dirty="0">
                <a:latin typeface="Arial" charset="0"/>
              </a:rPr>
              <a:t>	</a:t>
            </a:r>
            <a:r>
              <a:rPr lang="en-US" sz="1400" dirty="0">
                <a:latin typeface="Arial" charset="0"/>
              </a:rPr>
              <a:t>account used to summarize the owner’s equity in a business</a:t>
            </a:r>
          </a:p>
          <a:p>
            <a:pPr>
              <a:spcBef>
                <a:spcPct val="50000"/>
              </a:spcBef>
            </a:pPr>
            <a:r>
              <a:rPr lang="en-US" sz="1400" dirty="0">
                <a:latin typeface="Arial" charset="0"/>
              </a:rPr>
              <a:t>Verify that equation is balanced</a:t>
            </a:r>
            <a:endParaRPr lang="en-US" sz="1400" b="1" dirty="0"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7200" y="4419600"/>
            <a:ext cx="7772400" cy="707886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50000">
                <a:srgbClr val="CCECFF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Transaction 3 </a:t>
            </a:r>
            <a:br>
              <a:rPr lang="en-US" sz="2000" b="1" dirty="0" smtClean="0">
                <a:solidFill>
                  <a:schemeClr val="accent1"/>
                </a:solidFill>
              </a:rPr>
            </a:br>
            <a:r>
              <a:rPr lang="en-US" sz="2000" dirty="0" smtClean="0"/>
              <a:t>January 3. Paid cash for insurance, $900.00.</a:t>
            </a:r>
            <a:endParaRPr lang="en-US" sz="2000" dirty="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aseline="0" smtClean="0">
                <a:latin typeface="Calibri"/>
              </a:rPr>
              <a:t>Paying Cash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371600"/>
            <a:ext cx="7772400" cy="707886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50000">
                <a:srgbClr val="CCECFF"/>
              </a:gs>
              <a:gs pos="100000">
                <a:schemeClr val="bg1"/>
              </a:gs>
            </a:gsLst>
            <a:lin ang="0" scaled="1"/>
          </a:gradFill>
        </p:spPr>
        <p:txBody>
          <a:bodyPr vert="horz" lIns="91440" tIns="45720" rIns="91440" bIns="45720" rtlCol="0" anchor="ctr">
            <a:spAutoFit/>
          </a:bodyPr>
          <a:lstStyle/>
          <a:p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Transaction 2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January 2. Paid cash for supplies, $165.00.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13"/>
          <p:cNvGrpSpPr/>
          <p:nvPr/>
        </p:nvGrpSpPr>
        <p:grpSpPr>
          <a:xfrm>
            <a:off x="0" y="3124200"/>
            <a:ext cx="9144000" cy="365760"/>
            <a:chOff x="0" y="3695700"/>
            <a:chExt cx="9144000" cy="365760"/>
          </a:xfrm>
        </p:grpSpPr>
        <p:sp>
          <p:nvSpPr>
            <p:cNvPr id="12" name="Isosceles Triangle 11"/>
            <p:cNvSpPr/>
            <p:nvPr/>
          </p:nvSpPr>
          <p:spPr>
            <a:xfrm rot="5400000">
              <a:off x="0" y="3695700"/>
              <a:ext cx="365760" cy="36576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/>
          </p:nvSpPr>
          <p:spPr>
            <a:xfrm rot="16200000" flipH="1">
              <a:off x="8778240" y="3695700"/>
              <a:ext cx="365760" cy="36576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0" y="3672840"/>
            <a:ext cx="9144000" cy="365760"/>
            <a:chOff x="0" y="3695700"/>
            <a:chExt cx="9144000" cy="36576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0" y="3695700"/>
              <a:ext cx="365760" cy="36576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 rot="16200000" flipH="1">
              <a:off x="8778240" y="3695700"/>
              <a:ext cx="365760" cy="36576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Chapter 1_Page 1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2057400"/>
            <a:ext cx="8229600" cy="242316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LO4</a:t>
            </a:r>
            <a:endParaRPr lang="en-US" dirty="0"/>
          </a:p>
        </p:txBody>
      </p:sp>
      <p:sp>
        <p:nvSpPr>
          <p:cNvPr id="20" name="Flowchart: Delay 19"/>
          <p:cNvSpPr/>
          <p:nvPr/>
        </p:nvSpPr>
        <p:spPr>
          <a:xfrm rot="5400000">
            <a:off x="8282940" y="-403860"/>
            <a:ext cx="381000" cy="1188720"/>
          </a:xfrm>
          <a:prstGeom prst="flowChartDelay">
            <a:avLst/>
          </a:prstGeom>
          <a:solidFill>
            <a:schemeClr val="accent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049286" y="0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Lesson 1-2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533400" y="5105400"/>
            <a:ext cx="80010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Arial" charset="0"/>
              </a:rPr>
              <a:t>Transaction says “paid” means cash decreases</a:t>
            </a:r>
          </a:p>
          <a:p>
            <a:pPr>
              <a:spcBef>
                <a:spcPct val="50000"/>
              </a:spcBef>
            </a:pPr>
            <a:r>
              <a:rPr lang="en-US" sz="1200" dirty="0">
                <a:latin typeface="Arial" charset="0"/>
              </a:rPr>
              <a:t>Write </a:t>
            </a:r>
            <a:r>
              <a:rPr lang="en-US" sz="1200" b="1" dirty="0">
                <a:solidFill>
                  <a:srgbClr val="FF0066"/>
                </a:solidFill>
                <a:latin typeface="Arial" charset="0"/>
              </a:rPr>
              <a:t>supplies</a:t>
            </a:r>
            <a:r>
              <a:rPr lang="en-US" sz="1200" dirty="0">
                <a:latin typeface="Arial" charset="0"/>
              </a:rPr>
              <a:t> and </a:t>
            </a:r>
            <a:r>
              <a:rPr lang="en-US" sz="1200" b="1" dirty="0">
                <a:solidFill>
                  <a:srgbClr val="FF0066"/>
                </a:solidFill>
                <a:latin typeface="Arial" charset="0"/>
              </a:rPr>
              <a:t>prepaid insurance</a:t>
            </a:r>
            <a:r>
              <a:rPr lang="en-US" sz="1200" dirty="0">
                <a:latin typeface="Arial" charset="0"/>
              </a:rPr>
              <a:t> on asset side of card</a:t>
            </a:r>
          </a:p>
          <a:p>
            <a:pPr>
              <a:spcBef>
                <a:spcPct val="50000"/>
              </a:spcBef>
            </a:pPr>
            <a:r>
              <a:rPr lang="en-US" sz="1200" dirty="0">
                <a:latin typeface="Arial" charset="0"/>
              </a:rPr>
              <a:t>2 asset accounts can be affected in same transaction</a:t>
            </a:r>
          </a:p>
          <a:p>
            <a:pPr>
              <a:spcBef>
                <a:spcPct val="50000"/>
              </a:spcBef>
            </a:pPr>
            <a:r>
              <a:rPr lang="en-US" sz="1200" dirty="0">
                <a:latin typeface="Arial" charset="0"/>
              </a:rPr>
              <a:t>Verify that equation is balanced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2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aseline="0" dirty="0" smtClean="0">
                <a:latin typeface="Calibri"/>
              </a:rPr>
              <a:t>Transactions on Account</a:t>
            </a:r>
            <a:endParaRPr lang="en-US" baseline="0" dirty="0" smtClean="0">
              <a:solidFill>
                <a:srgbClr val="B60000"/>
              </a:solidFill>
              <a:latin typeface="Giza-ThreeFive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rtl="0"/>
            <a:r>
              <a:rPr lang="en-US" baseline="0" dirty="0" smtClean="0">
                <a:latin typeface="Calibri"/>
              </a:rPr>
              <a:t>A person or business to whom a liability is owed is called a </a:t>
            </a:r>
            <a:r>
              <a:rPr lang="en-US" b="1" baseline="0" dirty="0" smtClean="0">
                <a:solidFill>
                  <a:srgbClr val="0070C0"/>
                </a:solidFill>
                <a:latin typeface="Calibri"/>
              </a:rPr>
              <a:t>creditor</a:t>
            </a:r>
            <a:r>
              <a:rPr lang="en-US" baseline="0" dirty="0" smtClean="0">
                <a:latin typeface="Times New Roman"/>
              </a:rPr>
              <a:t>.</a:t>
            </a:r>
            <a:endParaRPr lang="en-US" baseline="0" dirty="0" smtClean="0"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LO5</a:t>
            </a:r>
            <a:endParaRPr lang="en-US" dirty="0"/>
          </a:p>
        </p:txBody>
      </p:sp>
      <p:sp>
        <p:nvSpPr>
          <p:cNvPr id="5" name="Flowchart: Delay 4"/>
          <p:cNvSpPr/>
          <p:nvPr/>
        </p:nvSpPr>
        <p:spPr>
          <a:xfrm rot="5400000">
            <a:off x="8282940" y="-403860"/>
            <a:ext cx="381000" cy="1188720"/>
          </a:xfrm>
          <a:prstGeom prst="flowChartDelay">
            <a:avLst/>
          </a:prstGeom>
          <a:solidFill>
            <a:schemeClr val="accent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49286" y="0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Lesson 1-2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aseline="0" dirty="0" smtClean="0">
                <a:latin typeface="Calibri"/>
              </a:rPr>
              <a:t>Transactions on Account</a:t>
            </a:r>
            <a:endParaRPr lang="en-US" baseline="0" dirty="0" smtClean="0">
              <a:solidFill>
                <a:srgbClr val="B60000"/>
              </a:solidFill>
              <a:latin typeface="Giza-ThreeFiv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LO5</a:t>
            </a:r>
            <a:endParaRPr lang="en-US" dirty="0"/>
          </a:p>
        </p:txBody>
      </p:sp>
      <p:pic>
        <p:nvPicPr>
          <p:cNvPr id="5" name="Picture 4" descr="Chapter 1_Page 1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2133600"/>
            <a:ext cx="8229600" cy="2532666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4724400"/>
            <a:ext cx="7772400" cy="707886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50000">
                <a:srgbClr val="CCECFF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Transaction 5</a:t>
            </a:r>
            <a:br>
              <a:rPr lang="en-US" sz="2000" b="1" dirty="0" smtClean="0">
                <a:solidFill>
                  <a:schemeClr val="accent1"/>
                </a:solidFill>
              </a:rPr>
            </a:br>
            <a:r>
              <a:rPr lang="en-US" sz="2000" dirty="0" smtClean="0"/>
              <a:t>January 9. Paid cash on account to Canyon Office Supplies, $100.00.</a:t>
            </a:r>
            <a:endParaRPr lang="en-US" sz="2000" dirty="0">
              <a:latin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425714"/>
            <a:ext cx="8153400" cy="707886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50000">
                <a:srgbClr val="CCECFF"/>
              </a:gs>
              <a:gs pos="100000">
                <a:schemeClr val="bg1"/>
              </a:gs>
            </a:gsLst>
            <a:lin ang="0" scaled="1"/>
          </a:gradFill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Transaction 4</a:t>
            </a:r>
            <a:b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sz="2000" dirty="0" smtClean="0"/>
              <a:t>January 5. Bought supplies on account from Canyon Office Supplies, $220.00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0" y="3352800"/>
            <a:ext cx="9144000" cy="365760"/>
            <a:chOff x="0" y="3695700"/>
            <a:chExt cx="9144000" cy="365760"/>
          </a:xfrm>
        </p:grpSpPr>
        <p:sp>
          <p:nvSpPr>
            <p:cNvPr id="9" name="Isosceles Triangle 8"/>
            <p:cNvSpPr/>
            <p:nvPr/>
          </p:nvSpPr>
          <p:spPr>
            <a:xfrm rot="5400000">
              <a:off x="0" y="3695700"/>
              <a:ext cx="365760" cy="36576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 rot="16200000" flipH="1">
              <a:off x="8778240" y="3695700"/>
              <a:ext cx="365760" cy="36576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10"/>
          <p:cNvGrpSpPr/>
          <p:nvPr/>
        </p:nvGrpSpPr>
        <p:grpSpPr>
          <a:xfrm>
            <a:off x="0" y="3886200"/>
            <a:ext cx="9144000" cy="365760"/>
            <a:chOff x="0" y="3695700"/>
            <a:chExt cx="9144000" cy="365760"/>
          </a:xfrm>
        </p:grpSpPr>
        <p:sp>
          <p:nvSpPr>
            <p:cNvPr id="12" name="Isosceles Triangle 11"/>
            <p:cNvSpPr/>
            <p:nvPr/>
          </p:nvSpPr>
          <p:spPr>
            <a:xfrm rot="5400000">
              <a:off x="0" y="3695700"/>
              <a:ext cx="365760" cy="36576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/>
          </p:nvSpPr>
          <p:spPr>
            <a:xfrm rot="16200000" flipH="1">
              <a:off x="8778240" y="3695700"/>
              <a:ext cx="365760" cy="36576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lowchart: Delay 13"/>
          <p:cNvSpPr/>
          <p:nvPr/>
        </p:nvSpPr>
        <p:spPr>
          <a:xfrm rot="5400000">
            <a:off x="8282940" y="-403860"/>
            <a:ext cx="381000" cy="1188720"/>
          </a:xfrm>
          <a:prstGeom prst="flowChartDelay">
            <a:avLst/>
          </a:prstGeom>
          <a:solidFill>
            <a:schemeClr val="accent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49286" y="0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Lesson 1-2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57200" y="5369004"/>
            <a:ext cx="80010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Arial" charset="0"/>
              </a:rPr>
              <a:t>Write </a:t>
            </a:r>
            <a:r>
              <a:rPr lang="en-US" sz="1200" b="1" dirty="0">
                <a:solidFill>
                  <a:srgbClr val="FF0066"/>
                </a:solidFill>
                <a:latin typeface="Arial" charset="0"/>
              </a:rPr>
              <a:t>accounts payable</a:t>
            </a:r>
            <a:r>
              <a:rPr lang="en-US" sz="1200" dirty="0">
                <a:latin typeface="Arial" charset="0"/>
              </a:rPr>
              <a:t> on liability side of card</a:t>
            </a:r>
          </a:p>
          <a:p>
            <a:pPr>
              <a:spcBef>
                <a:spcPct val="50000"/>
              </a:spcBef>
            </a:pPr>
            <a:r>
              <a:rPr lang="en-US" sz="1200" dirty="0">
                <a:latin typeface="Arial" charset="0"/>
              </a:rPr>
              <a:t>Read transaction	if increase on left side, increase on right</a:t>
            </a:r>
          </a:p>
          <a:p>
            <a:pPr>
              <a:spcBef>
                <a:spcPct val="50000"/>
              </a:spcBef>
            </a:pPr>
            <a:r>
              <a:rPr lang="en-US" sz="1200" dirty="0">
                <a:latin typeface="Arial" charset="0"/>
              </a:rPr>
              <a:t>		</a:t>
            </a:r>
            <a:r>
              <a:rPr lang="en-US" sz="1200" dirty="0" smtClean="0">
                <a:latin typeface="Arial" charset="0"/>
              </a:rPr>
              <a:t>if </a:t>
            </a:r>
            <a:r>
              <a:rPr lang="en-US" sz="1200" dirty="0">
                <a:latin typeface="Arial" charset="0"/>
              </a:rPr>
              <a:t>decrease on left side, decrease on right</a:t>
            </a:r>
          </a:p>
          <a:p>
            <a:pPr>
              <a:spcBef>
                <a:spcPct val="50000"/>
              </a:spcBef>
            </a:pPr>
            <a:r>
              <a:rPr lang="en-US" sz="1200" dirty="0">
                <a:latin typeface="Arial" charset="0"/>
              </a:rPr>
              <a:t>Verify that equation is balanced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Lesson 1-2 </a:t>
            </a:r>
            <a:r>
              <a:rPr lang="en-US" dirty="0" smtClean="0"/>
              <a:t>Audit Your Understanding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marR="0" indent="-457200"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b="1" dirty="0" smtClean="0">
                <a:solidFill>
                  <a:srgbClr val="FF0000"/>
                </a:solidFill>
              </a:rPr>
              <a:t>.	</a:t>
            </a:r>
            <a:r>
              <a:rPr lang="en-US" dirty="0" smtClean="0"/>
              <a:t>Give </a:t>
            </a:r>
            <a:r>
              <a:rPr lang="en-US" dirty="0"/>
              <a:t>two examples of service businesses </a:t>
            </a:r>
            <a:r>
              <a:rPr lang="en-US" dirty="0" smtClean="0"/>
              <a:t>in your </a:t>
            </a:r>
            <a:r>
              <a:rPr lang="en-US" dirty="0"/>
              <a:t>area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5048250" y="228600"/>
            <a:ext cx="4095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sosceles Triangle 5"/>
          <p:cNvSpPr/>
          <p:nvPr/>
        </p:nvSpPr>
        <p:spPr>
          <a:xfrm rot="5400000">
            <a:off x="-228600" y="1084730"/>
            <a:ext cx="914400" cy="457200"/>
          </a:xfrm>
          <a:prstGeom prst="triangle">
            <a:avLst/>
          </a:prstGeom>
          <a:solidFill>
            <a:srgbClr val="FFA41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914400" y="2971800"/>
            <a:ext cx="7315200" cy="216059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None/>
              <a:tabLst>
                <a:tab pos="2286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</a:t>
            </a:r>
          </a:p>
          <a:p>
            <a:pPr lvl="0">
              <a:lnSpc>
                <a:spcPct val="110000"/>
              </a:lnSpc>
            </a:pPr>
            <a:r>
              <a:rPr lang="en-US" sz="3200" dirty="0" smtClean="0">
                <a:ea typeface="Calibri"/>
                <a:cs typeface="Times New Roman"/>
              </a:rPr>
              <a:t>Answers should include businesses that perform activities for a fee, such as </a:t>
            </a:r>
            <a:r>
              <a:rPr lang="en-US" sz="3200" dirty="0" smtClean="0">
                <a:ea typeface="Calibri"/>
              </a:rPr>
              <a:t>dry cleaners, car washes, or landscapers.</a:t>
            </a:r>
          </a:p>
        </p:txBody>
      </p:sp>
      <p:sp>
        <p:nvSpPr>
          <p:cNvPr id="8" name="Flowchart: Delay 7"/>
          <p:cNvSpPr/>
          <p:nvPr/>
        </p:nvSpPr>
        <p:spPr>
          <a:xfrm rot="5400000">
            <a:off x="8282940" y="-403860"/>
            <a:ext cx="381000" cy="1188720"/>
          </a:xfrm>
          <a:prstGeom prst="flowChartDelay">
            <a:avLst/>
          </a:prstGeom>
          <a:solidFill>
            <a:schemeClr val="accent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49286" y="0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Lesson 1-2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Lesson 1-2 </a:t>
            </a:r>
            <a:r>
              <a:rPr lang="en-US" dirty="0" smtClean="0"/>
              <a:t>Audit Your Understanding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marR="0" indent="-457200"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.	</a:t>
            </a:r>
            <a:r>
              <a:rPr lang="en-US" dirty="0" smtClean="0"/>
              <a:t>What </a:t>
            </a:r>
            <a:r>
              <a:rPr lang="en-US" dirty="0"/>
              <a:t>must be done if a transaction increases the left side of the equation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5048250" y="228600"/>
            <a:ext cx="4095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sosceles Triangle 5"/>
          <p:cNvSpPr/>
          <p:nvPr/>
        </p:nvSpPr>
        <p:spPr>
          <a:xfrm rot="5400000">
            <a:off x="-228600" y="1084730"/>
            <a:ext cx="914400" cy="457200"/>
          </a:xfrm>
          <a:prstGeom prst="triangle">
            <a:avLst/>
          </a:prstGeom>
          <a:solidFill>
            <a:srgbClr val="FFA41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914400" y="2971800"/>
            <a:ext cx="7315200" cy="1027974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None/>
              <a:tabLst>
                <a:tab pos="2286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</a:t>
            </a:r>
          </a:p>
          <a:p>
            <a:pPr lvl="0"/>
            <a:r>
              <a:rPr lang="en-US" sz="3200" dirty="0" smtClean="0">
                <a:ea typeface="Calibri"/>
              </a:rPr>
              <a:t>The right side must also be increased.</a:t>
            </a:r>
            <a:endParaRPr lang="en-US" sz="3200" dirty="0"/>
          </a:p>
        </p:txBody>
      </p:sp>
      <p:sp>
        <p:nvSpPr>
          <p:cNvPr id="8" name="Flowchart: Delay 7"/>
          <p:cNvSpPr/>
          <p:nvPr/>
        </p:nvSpPr>
        <p:spPr>
          <a:xfrm rot="5400000">
            <a:off x="8282940" y="-403860"/>
            <a:ext cx="381000" cy="1188720"/>
          </a:xfrm>
          <a:prstGeom prst="flowChartDelay">
            <a:avLst/>
          </a:prstGeom>
          <a:solidFill>
            <a:schemeClr val="accent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49286" y="0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Lesson 1-2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Lesson 1-2 </a:t>
            </a:r>
            <a:r>
              <a:rPr lang="en-US" dirty="0" smtClean="0"/>
              <a:t>Audit Your Understanding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marR="0" indent="-457200"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b="1" dirty="0" smtClean="0">
                <a:solidFill>
                  <a:srgbClr val="FF0000"/>
                </a:solidFill>
              </a:rPr>
              <a:t>.	</a:t>
            </a:r>
            <a:r>
              <a:rPr lang="en-US" dirty="0" smtClean="0"/>
              <a:t>How </a:t>
            </a:r>
            <a:r>
              <a:rPr lang="en-US" dirty="0"/>
              <a:t>can a transaction affect only one side of the equation?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5048250" y="228600"/>
            <a:ext cx="4095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sosceles Triangle 5"/>
          <p:cNvSpPr/>
          <p:nvPr/>
        </p:nvSpPr>
        <p:spPr>
          <a:xfrm rot="5400000">
            <a:off x="-228600" y="1084730"/>
            <a:ext cx="914400" cy="457200"/>
          </a:xfrm>
          <a:prstGeom prst="triangle">
            <a:avLst/>
          </a:prstGeom>
          <a:solidFill>
            <a:srgbClr val="FFA41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914400" y="2971800"/>
            <a:ext cx="7315200" cy="2012859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None/>
              <a:tabLst>
                <a:tab pos="2286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</a:t>
            </a:r>
          </a:p>
          <a:p>
            <a:pPr lvl="0"/>
            <a:r>
              <a:rPr lang="en-US" sz="3200" dirty="0" smtClean="0">
                <a:ea typeface="Calibri"/>
                <a:cs typeface="Times New Roman"/>
              </a:rPr>
              <a:t>If one account is increased, another account on the same side of the equation must be decreased by the same amount.</a:t>
            </a:r>
            <a:endParaRPr lang="en-US" sz="3200" dirty="0"/>
          </a:p>
        </p:txBody>
      </p:sp>
      <p:sp>
        <p:nvSpPr>
          <p:cNvPr id="8" name="Flowchart: Delay 7"/>
          <p:cNvSpPr/>
          <p:nvPr/>
        </p:nvSpPr>
        <p:spPr>
          <a:xfrm rot="5400000">
            <a:off x="8282940" y="-403860"/>
            <a:ext cx="381000" cy="1188720"/>
          </a:xfrm>
          <a:prstGeom prst="flowChartDelay">
            <a:avLst/>
          </a:prstGeom>
          <a:solidFill>
            <a:schemeClr val="accent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49286" y="0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Lesson 1-2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Lesson 1-2 </a:t>
            </a:r>
            <a:r>
              <a:rPr lang="en-US" dirty="0" smtClean="0"/>
              <a:t>Audit Your Understanding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marR="0" indent="-457200"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FF0000"/>
                </a:solidFill>
              </a:rPr>
              <a:t>4.	</a:t>
            </a:r>
            <a:r>
              <a:rPr lang="en-US" dirty="0" smtClean="0"/>
              <a:t>What </a:t>
            </a:r>
            <a:r>
              <a:rPr lang="en-US" dirty="0"/>
              <a:t>does the term </a:t>
            </a:r>
            <a:r>
              <a:rPr lang="en-US" i="1" dirty="0"/>
              <a:t>on account </a:t>
            </a:r>
            <a:r>
              <a:rPr lang="en-US" dirty="0"/>
              <a:t>mean?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5048250" y="228600"/>
            <a:ext cx="4095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sosceles Triangle 5"/>
          <p:cNvSpPr/>
          <p:nvPr/>
        </p:nvSpPr>
        <p:spPr>
          <a:xfrm rot="5400000">
            <a:off x="-228600" y="1084730"/>
            <a:ext cx="914400" cy="457200"/>
          </a:xfrm>
          <a:prstGeom prst="triangle">
            <a:avLst/>
          </a:prstGeom>
          <a:solidFill>
            <a:srgbClr val="FFA41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914400" y="2971800"/>
            <a:ext cx="7315200" cy="2012859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None/>
              <a:tabLst>
                <a:tab pos="2286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</a:t>
            </a:r>
          </a:p>
          <a:p>
            <a:pPr lvl="0"/>
            <a:r>
              <a:rPr lang="en-US" sz="3200" dirty="0" smtClean="0">
                <a:ea typeface="Calibri"/>
              </a:rPr>
              <a:t>Purchasing on account means buying items or services and paying for them at a future date</a:t>
            </a:r>
            <a:r>
              <a:rPr lang="en-US" sz="3200" dirty="0" smtClean="0">
                <a:ea typeface="Calibri"/>
                <a:cs typeface="Times New Roman"/>
              </a:rPr>
              <a:t>.</a:t>
            </a:r>
            <a:endParaRPr lang="en-US" sz="3200" dirty="0"/>
          </a:p>
        </p:txBody>
      </p:sp>
      <p:sp>
        <p:nvSpPr>
          <p:cNvPr id="8" name="Flowchart: Delay 7"/>
          <p:cNvSpPr/>
          <p:nvPr/>
        </p:nvSpPr>
        <p:spPr>
          <a:xfrm rot="5400000">
            <a:off x="8282940" y="-403860"/>
            <a:ext cx="381000" cy="1188720"/>
          </a:xfrm>
          <a:prstGeom prst="flowChartDelay">
            <a:avLst/>
          </a:prstGeom>
          <a:solidFill>
            <a:schemeClr val="accent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49286" y="0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Lesson 1-2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Role of Accounting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must be recorded and reported in accounting reports.</a:t>
            </a:r>
          </a:p>
          <a:p>
            <a:r>
              <a:rPr lang="en-US" dirty="0" smtClean="0"/>
              <a:t>Then, the information can be provided to business owners, managers, investors, and others to make business decisions and measure performance.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LO1</a:t>
            </a:r>
            <a:endParaRPr lang="en-US" dirty="0"/>
          </a:p>
        </p:txBody>
      </p:sp>
      <p:grpSp>
        <p:nvGrpSpPr>
          <p:cNvPr id="2" name="Group 12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4" name="Flowchart: Delay 13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49286" y="0"/>
              <a:ext cx="848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1-1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Analyzing Business Transactions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dirty="0" smtClean="0"/>
              <a:t>Carefully read the transaction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endParaRPr lang="en-US" dirty="0" smtClean="0"/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dirty="0" smtClean="0"/>
              <a:t>Identify the accounts involved</a:t>
            </a:r>
          </a:p>
          <a:p>
            <a:pPr marL="838200" lvl="1" indent="-381000" eaLnBrk="1" hangingPunct="1">
              <a:buFont typeface="Wingdings" pitchFamily="2" charset="2"/>
              <a:buAutoNum type="arabicPeriod"/>
            </a:pPr>
            <a:r>
              <a:rPr lang="en-US" dirty="0" smtClean="0"/>
              <a:t>asset</a:t>
            </a:r>
          </a:p>
          <a:p>
            <a:pPr marL="838200" lvl="1" indent="-381000" eaLnBrk="1" hangingPunct="1">
              <a:buFont typeface="Wingdings" pitchFamily="2" charset="2"/>
              <a:buAutoNum type="arabicPeriod"/>
            </a:pPr>
            <a:r>
              <a:rPr lang="en-US" dirty="0" smtClean="0"/>
              <a:t>liability</a:t>
            </a:r>
          </a:p>
          <a:p>
            <a:pPr marL="838200" lvl="1" indent="-381000" eaLnBrk="1" hangingPunct="1">
              <a:buFont typeface="Wingdings" pitchFamily="2" charset="2"/>
              <a:buAutoNum type="arabicPeriod"/>
            </a:pPr>
            <a:r>
              <a:rPr lang="en-US" dirty="0" smtClean="0"/>
              <a:t>owner’s equity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endParaRPr lang="en-US" dirty="0" smtClean="0"/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dirty="0" smtClean="0"/>
              <a:t>How are the accounts affected?</a:t>
            </a:r>
          </a:p>
          <a:p>
            <a:pPr marL="838200" lvl="1" indent="-381000" eaLnBrk="1" hangingPunct="1">
              <a:buFont typeface="Wingdings" pitchFamily="2" charset="2"/>
              <a:buAutoNum type="arabicPeriod"/>
            </a:pPr>
            <a:r>
              <a:rPr lang="en-US" dirty="0" smtClean="0"/>
              <a:t>increased or decreased?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347974-C615-4C5D-9A0C-F39B09C5A76A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1-2 work together</a:t>
            </a:r>
            <a:br>
              <a:rPr lang="en-US" dirty="0" smtClean="0"/>
            </a:br>
            <a:r>
              <a:rPr lang="en-US" dirty="0" smtClean="0"/>
              <a:t>Review in class</a:t>
            </a: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304800" y="2636838"/>
            <a:ext cx="2438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</a:rPr>
              <a:t>1.  Bought supplies on account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3200400" y="2514600"/>
            <a:ext cx="5334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b="1">
                <a:solidFill>
                  <a:schemeClr val="accent2"/>
                </a:solidFill>
                <a:latin typeface="Arial" charset="0"/>
              </a:rPr>
              <a:t>+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228600" y="2133600"/>
            <a:ext cx="8686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b="1">
                <a:latin typeface="Arial" charset="0"/>
              </a:rPr>
              <a:t>Transaction		Assets    =	Liabilities   +	Owner’s Equity</a:t>
            </a:r>
          </a:p>
        </p:txBody>
      </p:sp>
      <p:sp>
        <p:nvSpPr>
          <p:cNvPr id="26631" name="Text Box 15"/>
          <p:cNvSpPr txBox="1">
            <a:spLocks noChangeArrowheads="1"/>
          </p:cNvSpPr>
          <p:nvPr/>
        </p:nvSpPr>
        <p:spPr bwMode="auto">
          <a:xfrm>
            <a:off x="7772400" y="714375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sz="1600" dirty="0" smtClean="0">
                <a:solidFill>
                  <a:schemeClr val="folHlink"/>
                </a:solidFill>
                <a:latin typeface="Arial" charset="0"/>
              </a:rPr>
              <a:t>page 17</a:t>
            </a:r>
            <a:endParaRPr lang="en-US" sz="16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26632" name="Line 7"/>
          <p:cNvSpPr>
            <a:spLocks noChangeShapeType="1"/>
          </p:cNvSpPr>
          <p:nvPr/>
        </p:nvSpPr>
        <p:spPr bwMode="auto">
          <a:xfrm>
            <a:off x="2819400" y="2514600"/>
            <a:ext cx="6096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3" name="Line 8"/>
          <p:cNvSpPr>
            <a:spLocks noChangeShapeType="1"/>
          </p:cNvSpPr>
          <p:nvPr/>
        </p:nvSpPr>
        <p:spPr bwMode="auto">
          <a:xfrm>
            <a:off x="4419600" y="2514600"/>
            <a:ext cx="0" cy="396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4" name="Line 16"/>
          <p:cNvSpPr>
            <a:spLocks noChangeShapeType="1"/>
          </p:cNvSpPr>
          <p:nvPr/>
        </p:nvSpPr>
        <p:spPr bwMode="auto">
          <a:xfrm>
            <a:off x="6553200" y="2514600"/>
            <a:ext cx="0" cy="396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5" name="Line 17"/>
          <p:cNvSpPr>
            <a:spLocks noChangeShapeType="1"/>
          </p:cNvSpPr>
          <p:nvPr/>
        </p:nvSpPr>
        <p:spPr bwMode="auto">
          <a:xfrm>
            <a:off x="2819400" y="1981200"/>
            <a:ext cx="0" cy="449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6" name="Line 18"/>
          <p:cNvSpPr>
            <a:spLocks noChangeShapeType="1"/>
          </p:cNvSpPr>
          <p:nvPr/>
        </p:nvSpPr>
        <p:spPr bwMode="auto">
          <a:xfrm>
            <a:off x="304800" y="2514600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5181600" y="2514600"/>
            <a:ext cx="5334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b="1">
                <a:solidFill>
                  <a:schemeClr val="accent2"/>
                </a:solidFill>
                <a:latin typeface="Arial" charset="0"/>
              </a:rPr>
              <a:t>+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304800" y="3565525"/>
            <a:ext cx="2438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</a:rPr>
              <a:t>2.  Rec’d cash from owner as investment</a:t>
            </a: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3200400" y="3595688"/>
            <a:ext cx="5334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b="1">
                <a:solidFill>
                  <a:schemeClr val="accent2"/>
                </a:solidFill>
                <a:latin typeface="Arial" charset="0"/>
              </a:rPr>
              <a:t>+</a:t>
            </a: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7467600" y="3595688"/>
            <a:ext cx="5334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b="1">
                <a:solidFill>
                  <a:schemeClr val="accent2"/>
                </a:solidFill>
                <a:latin typeface="Arial" charset="0"/>
              </a:rPr>
              <a:t>+</a:t>
            </a:r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304800" y="4860925"/>
            <a:ext cx="2438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</a:rPr>
              <a:t>3.  Paid cash for insurance</a:t>
            </a:r>
          </a:p>
        </p:txBody>
      </p:sp>
      <p:sp>
        <p:nvSpPr>
          <p:cNvPr id="113689" name="Text Box 25"/>
          <p:cNvSpPr txBox="1">
            <a:spLocks noChangeArrowheads="1"/>
          </p:cNvSpPr>
          <p:nvPr/>
        </p:nvSpPr>
        <p:spPr bwMode="auto">
          <a:xfrm>
            <a:off x="2952750" y="4676775"/>
            <a:ext cx="5334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b="1">
                <a:solidFill>
                  <a:schemeClr val="accent2"/>
                </a:solidFill>
                <a:latin typeface="Arial" charset="0"/>
              </a:rPr>
              <a:t>-</a:t>
            </a:r>
          </a:p>
        </p:txBody>
      </p: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3657600" y="4724400"/>
            <a:ext cx="5334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b="1">
                <a:solidFill>
                  <a:schemeClr val="accent2"/>
                </a:solidFill>
                <a:latin typeface="Arial" charset="0"/>
              </a:rPr>
              <a:t>+</a:t>
            </a:r>
          </a:p>
        </p:txBody>
      </p:sp>
      <p:sp>
        <p:nvSpPr>
          <p:cNvPr id="113691" name="Text Box 27"/>
          <p:cNvSpPr txBox="1">
            <a:spLocks noChangeArrowheads="1"/>
          </p:cNvSpPr>
          <p:nvPr/>
        </p:nvSpPr>
        <p:spPr bwMode="auto">
          <a:xfrm>
            <a:off x="304800" y="5775325"/>
            <a:ext cx="2438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</a:rPr>
              <a:t>4.  Paid cash on account</a:t>
            </a:r>
          </a:p>
        </p:txBody>
      </p:sp>
      <p:sp>
        <p:nvSpPr>
          <p:cNvPr id="113692" name="Text Box 28"/>
          <p:cNvSpPr txBox="1">
            <a:spLocks noChangeArrowheads="1"/>
          </p:cNvSpPr>
          <p:nvPr/>
        </p:nvSpPr>
        <p:spPr bwMode="auto">
          <a:xfrm>
            <a:off x="3352800" y="5529263"/>
            <a:ext cx="5334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b="1">
                <a:solidFill>
                  <a:schemeClr val="accent2"/>
                </a:solidFill>
                <a:latin typeface="Arial" charset="0"/>
              </a:rPr>
              <a:t>-</a:t>
            </a:r>
          </a:p>
        </p:txBody>
      </p:sp>
      <p:sp>
        <p:nvSpPr>
          <p:cNvPr id="113693" name="Text Box 29"/>
          <p:cNvSpPr txBox="1">
            <a:spLocks noChangeArrowheads="1"/>
          </p:cNvSpPr>
          <p:nvPr/>
        </p:nvSpPr>
        <p:spPr bwMode="auto">
          <a:xfrm>
            <a:off x="5257800" y="5529263"/>
            <a:ext cx="5334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b="1">
                <a:solidFill>
                  <a:schemeClr val="accent2"/>
                </a:solidFill>
                <a:latin typeface="Arial" charset="0"/>
              </a:rPr>
              <a:t>-</a:t>
            </a:r>
          </a:p>
        </p:txBody>
      </p:sp>
      <p:sp>
        <p:nvSpPr>
          <p:cNvPr id="26647" name="Text Box 30"/>
          <p:cNvSpPr txBox="1">
            <a:spLocks noChangeArrowheads="1"/>
          </p:cNvSpPr>
          <p:nvPr/>
        </p:nvSpPr>
        <p:spPr bwMode="auto">
          <a:xfrm>
            <a:off x="685800" y="1508125"/>
            <a:ext cx="838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Write + if the account is increased, – if the account is decreased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3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1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/>
      <p:bldP spid="113668" grpId="0"/>
      <p:bldP spid="113684" grpId="0"/>
      <p:bldP spid="113685" grpId="0"/>
      <p:bldP spid="113686" grpId="0"/>
      <p:bldP spid="113687" grpId="0"/>
      <p:bldP spid="113688" grpId="0"/>
      <p:bldP spid="113689" grpId="0"/>
      <p:bldP spid="113690" grpId="0"/>
      <p:bldP spid="113691" grpId="0"/>
      <p:bldP spid="113692" grpId="0"/>
      <p:bldP spid="11369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9BC982-3048-4E94-97D8-6AA07CC994CA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1-2 on your own</a:t>
            </a:r>
            <a:br>
              <a:rPr lang="en-US" dirty="0" smtClean="0"/>
            </a:br>
            <a:r>
              <a:rPr lang="en-US" dirty="0" smtClean="0"/>
              <a:t>Review in class</a:t>
            </a:r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304800" y="2103438"/>
            <a:ext cx="2438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</a:rPr>
              <a:t>1.  Rec’d cash from owner as investment</a:t>
            </a: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3200400" y="1981200"/>
            <a:ext cx="5334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b="1">
                <a:solidFill>
                  <a:schemeClr val="accent2"/>
                </a:solidFill>
                <a:latin typeface="Arial" charset="0"/>
              </a:rPr>
              <a:t>+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7772400" y="714375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sz="1600" dirty="0">
                <a:solidFill>
                  <a:schemeClr val="folHlink"/>
                </a:solidFill>
                <a:latin typeface="Arial" charset="0"/>
              </a:rPr>
              <a:t>page </a:t>
            </a:r>
            <a:r>
              <a:rPr lang="en-US" sz="1600" dirty="0" smtClean="0">
                <a:solidFill>
                  <a:schemeClr val="folHlink"/>
                </a:solidFill>
                <a:latin typeface="Arial" charset="0"/>
              </a:rPr>
              <a:t>17</a:t>
            </a:r>
            <a:endParaRPr lang="en-US" sz="1600" dirty="0">
              <a:solidFill>
                <a:schemeClr val="folHlink"/>
              </a:solidFill>
              <a:latin typeface="Arial" charset="0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28600" y="1447800"/>
            <a:ext cx="8686800" cy="5105400"/>
            <a:chOff x="144" y="912"/>
            <a:chExt cx="5472" cy="3216"/>
          </a:xfrm>
        </p:grpSpPr>
        <p:sp>
          <p:nvSpPr>
            <p:cNvPr id="27670" name="Text Box 5"/>
            <p:cNvSpPr txBox="1">
              <a:spLocks noChangeArrowheads="1"/>
            </p:cNvSpPr>
            <p:nvPr/>
          </p:nvSpPr>
          <p:spPr bwMode="auto">
            <a:xfrm>
              <a:off x="144" y="1008"/>
              <a:ext cx="547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 b="1">
                  <a:latin typeface="Arial" charset="0"/>
                </a:rPr>
                <a:t>Transaction		Assets    =	Liabilities   +	Owner’s Equity</a:t>
              </a:r>
            </a:p>
          </p:txBody>
        </p:sp>
        <p:sp>
          <p:nvSpPr>
            <p:cNvPr id="27671" name="Line 7"/>
            <p:cNvSpPr>
              <a:spLocks noChangeShapeType="1"/>
            </p:cNvSpPr>
            <p:nvPr/>
          </p:nvSpPr>
          <p:spPr bwMode="auto">
            <a:xfrm>
              <a:off x="1776" y="1248"/>
              <a:ext cx="38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2" name="Line 8"/>
            <p:cNvSpPr>
              <a:spLocks noChangeShapeType="1"/>
            </p:cNvSpPr>
            <p:nvPr/>
          </p:nvSpPr>
          <p:spPr bwMode="auto">
            <a:xfrm>
              <a:off x="2784" y="1248"/>
              <a:ext cx="0" cy="288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3" name="Line 9"/>
            <p:cNvSpPr>
              <a:spLocks noChangeShapeType="1"/>
            </p:cNvSpPr>
            <p:nvPr/>
          </p:nvSpPr>
          <p:spPr bwMode="auto">
            <a:xfrm>
              <a:off x="4128" y="1248"/>
              <a:ext cx="0" cy="288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4" name="Line 10"/>
            <p:cNvSpPr>
              <a:spLocks noChangeShapeType="1"/>
            </p:cNvSpPr>
            <p:nvPr/>
          </p:nvSpPr>
          <p:spPr bwMode="auto">
            <a:xfrm>
              <a:off x="1776" y="912"/>
              <a:ext cx="0" cy="32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6" name="Line 11"/>
          <p:cNvSpPr>
            <a:spLocks noChangeShapeType="1"/>
          </p:cNvSpPr>
          <p:nvPr/>
        </p:nvSpPr>
        <p:spPr bwMode="auto">
          <a:xfrm>
            <a:off x="304800" y="1981200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724" name="Text Box 12"/>
          <p:cNvSpPr txBox="1">
            <a:spLocks noChangeArrowheads="1"/>
          </p:cNvSpPr>
          <p:nvPr/>
        </p:nvSpPr>
        <p:spPr bwMode="auto">
          <a:xfrm>
            <a:off x="7391400" y="1981200"/>
            <a:ext cx="5334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b="1">
                <a:solidFill>
                  <a:schemeClr val="accent2"/>
                </a:solidFill>
                <a:latin typeface="Arial" charset="0"/>
              </a:rPr>
              <a:t>+</a:t>
            </a:r>
          </a:p>
        </p:txBody>
      </p:sp>
      <p:sp>
        <p:nvSpPr>
          <p:cNvPr id="115725" name="Text Box 13"/>
          <p:cNvSpPr txBox="1">
            <a:spLocks noChangeArrowheads="1"/>
          </p:cNvSpPr>
          <p:nvPr/>
        </p:nvSpPr>
        <p:spPr bwMode="auto">
          <a:xfrm>
            <a:off x="304800" y="3184525"/>
            <a:ext cx="2438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</a:rPr>
              <a:t>2.  Bought supplies on account</a:t>
            </a:r>
          </a:p>
        </p:txBody>
      </p:sp>
      <p:sp>
        <p:nvSpPr>
          <p:cNvPr id="115726" name="Text Box 14"/>
          <p:cNvSpPr txBox="1">
            <a:spLocks noChangeArrowheads="1"/>
          </p:cNvSpPr>
          <p:nvPr/>
        </p:nvSpPr>
        <p:spPr bwMode="auto">
          <a:xfrm>
            <a:off x="3200400" y="3062288"/>
            <a:ext cx="5334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b="1">
                <a:solidFill>
                  <a:schemeClr val="accent2"/>
                </a:solidFill>
                <a:latin typeface="Arial" charset="0"/>
              </a:rPr>
              <a:t>+</a:t>
            </a:r>
          </a:p>
        </p:txBody>
      </p:sp>
      <p:sp>
        <p:nvSpPr>
          <p:cNvPr id="115727" name="Text Box 15"/>
          <p:cNvSpPr txBox="1">
            <a:spLocks noChangeArrowheads="1"/>
          </p:cNvSpPr>
          <p:nvPr/>
        </p:nvSpPr>
        <p:spPr bwMode="auto">
          <a:xfrm>
            <a:off x="5257800" y="3062288"/>
            <a:ext cx="5334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b="1">
                <a:solidFill>
                  <a:schemeClr val="accent2"/>
                </a:solidFill>
                <a:latin typeface="Arial" charset="0"/>
              </a:rPr>
              <a:t>+</a:t>
            </a:r>
          </a:p>
        </p:txBody>
      </p:sp>
      <p:sp>
        <p:nvSpPr>
          <p:cNvPr id="115728" name="Text Box 16"/>
          <p:cNvSpPr txBox="1">
            <a:spLocks noChangeArrowheads="1"/>
          </p:cNvSpPr>
          <p:nvPr/>
        </p:nvSpPr>
        <p:spPr bwMode="auto">
          <a:xfrm>
            <a:off x="304800" y="4038600"/>
            <a:ext cx="2438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</a:rPr>
              <a:t>3.  Paid cash for supplies</a:t>
            </a:r>
          </a:p>
        </p:txBody>
      </p:sp>
      <p:sp>
        <p:nvSpPr>
          <p:cNvPr id="115729" name="Text Box 17"/>
          <p:cNvSpPr txBox="1">
            <a:spLocks noChangeArrowheads="1"/>
          </p:cNvSpPr>
          <p:nvPr/>
        </p:nvSpPr>
        <p:spPr bwMode="auto">
          <a:xfrm>
            <a:off x="2952750" y="3914775"/>
            <a:ext cx="5334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b="1">
                <a:solidFill>
                  <a:schemeClr val="accent2"/>
                </a:solidFill>
                <a:latin typeface="Arial" charset="0"/>
              </a:rPr>
              <a:t>-</a:t>
            </a:r>
          </a:p>
        </p:txBody>
      </p:sp>
      <p:sp>
        <p:nvSpPr>
          <p:cNvPr id="115730" name="Text Box 18"/>
          <p:cNvSpPr txBox="1">
            <a:spLocks noChangeArrowheads="1"/>
          </p:cNvSpPr>
          <p:nvPr/>
        </p:nvSpPr>
        <p:spPr bwMode="auto">
          <a:xfrm>
            <a:off x="3657600" y="3962400"/>
            <a:ext cx="5334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b="1">
                <a:solidFill>
                  <a:schemeClr val="accent2"/>
                </a:solidFill>
                <a:latin typeface="Arial" charset="0"/>
              </a:rPr>
              <a:t>+</a:t>
            </a:r>
          </a:p>
        </p:txBody>
      </p:sp>
      <p:sp>
        <p:nvSpPr>
          <p:cNvPr id="115731" name="Text Box 19"/>
          <p:cNvSpPr txBox="1">
            <a:spLocks noChangeArrowheads="1"/>
          </p:cNvSpPr>
          <p:nvPr/>
        </p:nvSpPr>
        <p:spPr bwMode="auto">
          <a:xfrm>
            <a:off x="304800" y="4876800"/>
            <a:ext cx="2438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</a:rPr>
              <a:t>4.  Paid cash for insurance</a:t>
            </a:r>
          </a:p>
        </p:txBody>
      </p:sp>
      <p:sp>
        <p:nvSpPr>
          <p:cNvPr id="115732" name="Text Box 20"/>
          <p:cNvSpPr txBox="1">
            <a:spLocks noChangeArrowheads="1"/>
          </p:cNvSpPr>
          <p:nvPr/>
        </p:nvSpPr>
        <p:spPr bwMode="auto">
          <a:xfrm>
            <a:off x="3352800" y="5653088"/>
            <a:ext cx="5334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b="1">
                <a:solidFill>
                  <a:schemeClr val="accent2"/>
                </a:solidFill>
                <a:latin typeface="Arial" charset="0"/>
              </a:rPr>
              <a:t>-</a:t>
            </a:r>
          </a:p>
        </p:txBody>
      </p:sp>
      <p:sp>
        <p:nvSpPr>
          <p:cNvPr id="115733" name="Text Box 21"/>
          <p:cNvSpPr txBox="1">
            <a:spLocks noChangeArrowheads="1"/>
          </p:cNvSpPr>
          <p:nvPr/>
        </p:nvSpPr>
        <p:spPr bwMode="auto">
          <a:xfrm>
            <a:off x="5257800" y="5653088"/>
            <a:ext cx="5334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b="1">
                <a:solidFill>
                  <a:schemeClr val="accent2"/>
                </a:solidFill>
                <a:latin typeface="Arial" charset="0"/>
              </a:rPr>
              <a:t>-</a:t>
            </a:r>
          </a:p>
        </p:txBody>
      </p:sp>
      <p:sp>
        <p:nvSpPr>
          <p:cNvPr id="115735" name="Text Box 23"/>
          <p:cNvSpPr txBox="1">
            <a:spLocks noChangeArrowheads="1"/>
          </p:cNvSpPr>
          <p:nvPr/>
        </p:nvSpPr>
        <p:spPr bwMode="auto">
          <a:xfrm>
            <a:off x="304800" y="5775325"/>
            <a:ext cx="2438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</a:rPr>
              <a:t>5.  Paid cash on account</a:t>
            </a:r>
          </a:p>
        </p:txBody>
      </p:sp>
      <p:sp>
        <p:nvSpPr>
          <p:cNvPr id="115736" name="Text Box 24"/>
          <p:cNvSpPr txBox="1">
            <a:spLocks noChangeArrowheads="1"/>
          </p:cNvSpPr>
          <p:nvPr/>
        </p:nvSpPr>
        <p:spPr bwMode="auto">
          <a:xfrm>
            <a:off x="2971800" y="4691063"/>
            <a:ext cx="5334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b="1">
                <a:solidFill>
                  <a:schemeClr val="accent2"/>
                </a:solidFill>
                <a:latin typeface="Arial" charset="0"/>
              </a:rPr>
              <a:t>-</a:t>
            </a:r>
          </a:p>
        </p:txBody>
      </p:sp>
      <p:sp>
        <p:nvSpPr>
          <p:cNvPr id="115737" name="Text Box 25"/>
          <p:cNvSpPr txBox="1">
            <a:spLocks noChangeArrowheads="1"/>
          </p:cNvSpPr>
          <p:nvPr/>
        </p:nvSpPr>
        <p:spPr bwMode="auto">
          <a:xfrm>
            <a:off x="3676650" y="4738688"/>
            <a:ext cx="5334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b="1">
                <a:solidFill>
                  <a:schemeClr val="accent2"/>
                </a:solidFill>
                <a:latin typeface="Arial" charset="0"/>
              </a:rPr>
              <a:t>+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1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5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5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1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1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/>
      <p:bldP spid="115716" grpId="0"/>
      <p:bldP spid="115724" grpId="0"/>
      <p:bldP spid="115725" grpId="0"/>
      <p:bldP spid="115726" grpId="0"/>
      <p:bldP spid="115727" grpId="0"/>
      <p:bldP spid="115728" grpId="0"/>
      <p:bldP spid="115729" grpId="0"/>
      <p:bldP spid="115730" grpId="0"/>
      <p:bldP spid="115731" grpId="0"/>
      <p:bldP spid="115732" grpId="0"/>
      <p:bldP spid="115733" grpId="0"/>
      <p:bldP spid="115735" grpId="0"/>
      <p:bldP spid="115736" grpId="0"/>
      <p:bldP spid="11573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1-2 Application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600200"/>
            <a:ext cx="914400" cy="5257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/>
              <a:t>Learning Objectives</a:t>
            </a:r>
            <a:endParaRPr lang="en-US" sz="2800" dirty="0"/>
          </a:p>
        </p:txBody>
      </p:sp>
      <p:sp>
        <p:nvSpPr>
          <p:cNvPr id="7" name="Wave 6"/>
          <p:cNvSpPr/>
          <p:nvPr/>
        </p:nvSpPr>
        <p:spPr>
          <a:xfrm>
            <a:off x="0" y="6400800"/>
            <a:ext cx="9144000" cy="457200"/>
          </a:xfrm>
          <a:prstGeom prst="wave">
            <a:avLst/>
          </a:prstGeom>
          <a:solidFill>
            <a:srgbClr val="0066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8801" y="2514600"/>
            <a:ext cx="64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/>
            <a:r>
              <a:rPr lang="en-US" sz="2400" b="1" dirty="0" smtClean="0"/>
              <a:t>LO</a:t>
            </a:r>
            <a:r>
              <a:rPr lang="en-US" sz="2400" b="1" dirty="0" smtClean="0">
                <a:solidFill>
                  <a:srgbClr val="FF0000"/>
                </a:solidFill>
              </a:rPr>
              <a:t>6</a:t>
            </a:r>
            <a:r>
              <a:rPr lang="en-US" sz="2400" b="1" dirty="0" smtClean="0"/>
              <a:t>	</a:t>
            </a:r>
            <a:r>
              <a:rPr lang="en-US" sz="2400" dirty="0" smtClean="0"/>
              <a:t>Compare and contrast the types of transactions that increase and decrease owner’s equity.</a:t>
            </a:r>
          </a:p>
          <a:p>
            <a:pPr marL="685800" indent="-685800"/>
            <a:r>
              <a:rPr lang="en-US" sz="2400" b="1" dirty="0" smtClean="0"/>
              <a:t>LO</a:t>
            </a:r>
            <a:r>
              <a:rPr lang="en-US" sz="2400" b="1" dirty="0" smtClean="0">
                <a:solidFill>
                  <a:srgbClr val="FF0000"/>
                </a:solidFill>
              </a:rPr>
              <a:t>7</a:t>
            </a:r>
            <a:r>
              <a:rPr lang="en-US" sz="2400" b="1" dirty="0" smtClean="0"/>
              <a:t>	</a:t>
            </a:r>
            <a:r>
              <a:rPr lang="en-US" sz="2400" dirty="0" smtClean="0"/>
              <a:t>Explain the difference between expenses and liabilities.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390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aseline="0" dirty="0" smtClean="0">
                <a:latin typeface="Calibri"/>
              </a:rPr>
              <a:t>Transactions Affecting Owner’s Equity</a:t>
            </a:r>
            <a:endParaRPr lang="en-US" baseline="0" dirty="0" smtClean="0">
              <a:solidFill>
                <a:srgbClr val="B60000"/>
              </a:solidFill>
              <a:latin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rtl="0"/>
            <a:r>
              <a:rPr lang="en-US" baseline="0" dirty="0" smtClean="0">
                <a:latin typeface="Calibri"/>
              </a:rPr>
              <a:t>An increase in equity resulting from the sale of goods or services is called </a:t>
            </a:r>
            <a:r>
              <a:rPr lang="en-US" b="1" baseline="0" dirty="0" smtClean="0">
                <a:solidFill>
                  <a:srgbClr val="0070C0"/>
                </a:solidFill>
                <a:latin typeface="Calibri"/>
              </a:rPr>
              <a:t>revenue</a:t>
            </a:r>
            <a:r>
              <a:rPr lang="en-US" baseline="0" dirty="0" smtClean="0">
                <a:latin typeface="Times New Roman"/>
              </a:rPr>
              <a:t>.</a:t>
            </a:r>
          </a:p>
          <a:p>
            <a:pPr marR="0" lvl="0" rtl="0"/>
            <a:r>
              <a:rPr lang="en-US" baseline="0" dirty="0" smtClean="0">
                <a:latin typeface="Calibri"/>
              </a:rPr>
              <a:t>A sale for which payment will be received at a later date is called a </a:t>
            </a:r>
            <a:r>
              <a:rPr lang="en-US" b="1" baseline="0" dirty="0" smtClean="0">
                <a:solidFill>
                  <a:srgbClr val="0070C0"/>
                </a:solidFill>
                <a:latin typeface="Calibri"/>
              </a:rPr>
              <a:t>sale on account</a:t>
            </a:r>
            <a:r>
              <a:rPr lang="en-US" baseline="0" dirty="0" smtClean="0">
                <a:latin typeface="Times New Roman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LO6</a:t>
            </a:r>
            <a:endParaRPr lang="en-US" dirty="0"/>
          </a:p>
        </p:txBody>
      </p:sp>
      <p:sp>
        <p:nvSpPr>
          <p:cNvPr id="5" name="Flowchart: Delay 4"/>
          <p:cNvSpPr/>
          <p:nvPr/>
        </p:nvSpPr>
        <p:spPr>
          <a:xfrm rot="5400000">
            <a:off x="8282940" y="-403860"/>
            <a:ext cx="381000" cy="1188720"/>
          </a:xfrm>
          <a:prstGeom prst="flowChartDelay">
            <a:avLst/>
          </a:prstGeom>
          <a:solidFill>
            <a:schemeClr val="accent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49286" y="0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Lesson 1-3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aseline="0" dirty="0" smtClean="0">
                <a:latin typeface="Calibri"/>
              </a:rPr>
              <a:t>Transactions Affecting Owner’s Equity</a:t>
            </a:r>
            <a:endParaRPr lang="en-US" baseline="0" dirty="0" smtClean="0">
              <a:solidFill>
                <a:srgbClr val="B60000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LO6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4549914"/>
            <a:ext cx="7772400" cy="707886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50000">
                <a:srgbClr val="CCECFF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Transaction 7</a:t>
            </a:r>
            <a:br>
              <a:rPr lang="en-US" sz="2000" b="1" dirty="0" smtClean="0">
                <a:solidFill>
                  <a:schemeClr val="accent1"/>
                </a:solidFill>
              </a:rPr>
            </a:br>
            <a:r>
              <a:rPr lang="en-US" sz="2000" dirty="0" smtClean="0"/>
              <a:t>January 12. Sold services on account to Main Street Services, $500.00.</a:t>
            </a:r>
            <a:endParaRPr lang="en-US" sz="2000" dirty="0"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447800"/>
            <a:ext cx="8153400" cy="707886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50000">
                <a:srgbClr val="CCECFF"/>
              </a:gs>
              <a:gs pos="100000">
                <a:schemeClr val="bg1"/>
              </a:gs>
            </a:gsLst>
            <a:lin ang="0" scaled="1"/>
          </a:gradFill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Transaction 6</a:t>
            </a:r>
            <a:b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sz="2000" dirty="0" smtClean="0"/>
              <a:t>January 10. Received cash from sales, $1,100.00.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6"/>
          <p:cNvGrpSpPr/>
          <p:nvPr/>
        </p:nvGrpSpPr>
        <p:grpSpPr>
          <a:xfrm>
            <a:off x="0" y="3291840"/>
            <a:ext cx="9144000" cy="365760"/>
            <a:chOff x="0" y="3695700"/>
            <a:chExt cx="9144000" cy="365760"/>
          </a:xfrm>
        </p:grpSpPr>
        <p:sp>
          <p:nvSpPr>
            <p:cNvPr id="8" name="Isosceles Triangle 7"/>
            <p:cNvSpPr/>
            <p:nvPr/>
          </p:nvSpPr>
          <p:spPr>
            <a:xfrm rot="5400000">
              <a:off x="0" y="3695700"/>
              <a:ext cx="365760" cy="36576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 rot="16200000" flipH="1">
              <a:off x="8778240" y="3695700"/>
              <a:ext cx="365760" cy="36576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9"/>
          <p:cNvGrpSpPr/>
          <p:nvPr/>
        </p:nvGrpSpPr>
        <p:grpSpPr>
          <a:xfrm>
            <a:off x="0" y="3749040"/>
            <a:ext cx="9144000" cy="365760"/>
            <a:chOff x="0" y="3695700"/>
            <a:chExt cx="9144000" cy="365760"/>
          </a:xfrm>
        </p:grpSpPr>
        <p:sp>
          <p:nvSpPr>
            <p:cNvPr id="11" name="Isosceles Triangle 10"/>
            <p:cNvSpPr/>
            <p:nvPr/>
          </p:nvSpPr>
          <p:spPr>
            <a:xfrm rot="5400000">
              <a:off x="0" y="3695700"/>
              <a:ext cx="365760" cy="36576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 rot="16200000" flipH="1">
              <a:off x="8778240" y="3695700"/>
              <a:ext cx="365760" cy="36576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Chapter 1_Page 18.jpg"/>
          <p:cNvPicPr>
            <a:picLocks noChangeAspect="1"/>
          </p:cNvPicPr>
          <p:nvPr/>
        </p:nvPicPr>
        <p:blipFill>
          <a:blip r:embed="rId2" cstate="print"/>
          <a:srcRect b="16913"/>
          <a:stretch>
            <a:fillRect/>
          </a:stretch>
        </p:blipFill>
        <p:spPr>
          <a:xfrm>
            <a:off x="457200" y="2209800"/>
            <a:ext cx="8229600" cy="2367662"/>
          </a:xfrm>
          <a:prstGeom prst="rect">
            <a:avLst/>
          </a:prstGeom>
        </p:spPr>
      </p:pic>
      <p:sp>
        <p:nvSpPr>
          <p:cNvPr id="14" name="Flowchart: Delay 13"/>
          <p:cNvSpPr/>
          <p:nvPr/>
        </p:nvSpPr>
        <p:spPr>
          <a:xfrm rot="5400000">
            <a:off x="8282940" y="-403860"/>
            <a:ext cx="381000" cy="1188720"/>
          </a:xfrm>
          <a:prstGeom prst="flowChartDelay">
            <a:avLst/>
          </a:prstGeom>
          <a:solidFill>
            <a:schemeClr val="accent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49286" y="0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Lesson 1-3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685800" y="5486400"/>
            <a:ext cx="800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Write </a:t>
            </a:r>
            <a:r>
              <a:rPr lang="en-US" sz="2000" b="1" dirty="0">
                <a:solidFill>
                  <a:srgbClr val="FF0066"/>
                </a:solidFill>
                <a:latin typeface="Arial" charset="0"/>
              </a:rPr>
              <a:t>accounts receivable</a:t>
            </a:r>
            <a:r>
              <a:rPr lang="en-US" sz="2000" dirty="0">
                <a:latin typeface="Arial" charset="0"/>
              </a:rPr>
              <a:t> on asset side of card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aseline="0" dirty="0" smtClean="0">
                <a:latin typeface="Calibri"/>
              </a:rPr>
              <a:t>Transactions Affecting Owner’s Equity</a:t>
            </a:r>
            <a:endParaRPr lang="en-US" baseline="0" dirty="0" smtClean="0">
              <a:solidFill>
                <a:srgbClr val="B60000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LO6</a:t>
            </a:r>
            <a:endParaRPr lang="en-US" dirty="0"/>
          </a:p>
        </p:txBody>
      </p:sp>
      <p:pic>
        <p:nvPicPr>
          <p:cNvPr id="14" name="Picture 13" descr="Chapter 1_Page 18.jpg"/>
          <p:cNvPicPr>
            <a:picLocks noChangeAspect="1"/>
          </p:cNvPicPr>
          <p:nvPr/>
        </p:nvPicPr>
        <p:blipFill>
          <a:blip r:embed="rId2" cstate="print"/>
          <a:srcRect b="16913"/>
          <a:stretch>
            <a:fillRect/>
          </a:stretch>
        </p:blipFill>
        <p:spPr>
          <a:xfrm>
            <a:off x="457200" y="2696706"/>
            <a:ext cx="8229600" cy="2367662"/>
          </a:xfrm>
          <a:prstGeom prst="rect">
            <a:avLst/>
          </a:prstGeom>
        </p:spPr>
      </p:pic>
      <p:grpSp>
        <p:nvGrpSpPr>
          <p:cNvPr id="3" name="Group 18"/>
          <p:cNvGrpSpPr/>
          <p:nvPr/>
        </p:nvGrpSpPr>
        <p:grpSpPr>
          <a:xfrm>
            <a:off x="2438400" y="4800601"/>
            <a:ext cx="3352800" cy="1469825"/>
            <a:chOff x="2438400" y="4800601"/>
            <a:chExt cx="3352800" cy="1469825"/>
          </a:xfrm>
        </p:grpSpPr>
        <p:sp>
          <p:nvSpPr>
            <p:cNvPr id="15" name="Left Brace 14"/>
            <p:cNvSpPr/>
            <p:nvPr/>
          </p:nvSpPr>
          <p:spPr>
            <a:xfrm rot="16200000">
              <a:off x="3931920" y="3307081"/>
              <a:ext cx="365760" cy="3352800"/>
            </a:xfrm>
            <a:prstGeom prst="leftBrac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18265" y="5248870"/>
              <a:ext cx="3206981" cy="102155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Total of left side:</a:t>
              </a:r>
            </a:p>
            <a:p>
              <a:pPr algn="ctr"/>
              <a:r>
                <a:rPr lang="en-US" dirty="0" smtClean="0"/>
                <a:t>$1,935 + $500 + $385 + $900 = </a:t>
              </a:r>
            </a:p>
            <a:p>
              <a:pPr algn="ctr"/>
              <a:r>
                <a:rPr lang="en-US" b="1" dirty="0" smtClean="0"/>
                <a:t>$3,720</a:t>
              </a:r>
              <a:endParaRPr lang="en-US" b="1" dirty="0"/>
            </a:p>
          </p:txBody>
        </p:sp>
      </p:grpSp>
      <p:grpSp>
        <p:nvGrpSpPr>
          <p:cNvPr id="5" name="Group 19"/>
          <p:cNvGrpSpPr/>
          <p:nvPr/>
        </p:nvGrpSpPr>
        <p:grpSpPr>
          <a:xfrm>
            <a:off x="6184676" y="4800601"/>
            <a:ext cx="1958341" cy="1469825"/>
            <a:chOff x="6184676" y="4800601"/>
            <a:chExt cx="1958341" cy="1469825"/>
          </a:xfrm>
        </p:grpSpPr>
        <p:sp>
          <p:nvSpPr>
            <p:cNvPr id="17" name="TextBox 16"/>
            <p:cNvSpPr txBox="1"/>
            <p:nvPr/>
          </p:nvSpPr>
          <p:spPr>
            <a:xfrm>
              <a:off x="6184676" y="5248870"/>
              <a:ext cx="1958341" cy="102155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Total of right side:</a:t>
              </a:r>
            </a:p>
            <a:p>
              <a:pPr algn="ctr"/>
              <a:r>
                <a:rPr lang="en-US" dirty="0" smtClean="0"/>
                <a:t>$120 + $3,600 = </a:t>
              </a:r>
            </a:p>
            <a:p>
              <a:pPr algn="ctr"/>
              <a:r>
                <a:rPr lang="en-US" b="1" dirty="0" smtClean="0"/>
                <a:t>$3,720</a:t>
              </a:r>
              <a:endParaRPr lang="en-US" b="1" dirty="0"/>
            </a:p>
          </p:txBody>
        </p:sp>
        <p:sp>
          <p:nvSpPr>
            <p:cNvPr id="18" name="Left Brace 17"/>
            <p:cNvSpPr/>
            <p:nvPr/>
          </p:nvSpPr>
          <p:spPr>
            <a:xfrm rot="16200000">
              <a:off x="6979920" y="4069081"/>
              <a:ext cx="365760" cy="1828800"/>
            </a:xfrm>
            <a:prstGeom prst="leftBrac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lowchart: Delay 10"/>
          <p:cNvSpPr/>
          <p:nvPr/>
        </p:nvSpPr>
        <p:spPr>
          <a:xfrm rot="5400000">
            <a:off x="8282940" y="-403860"/>
            <a:ext cx="381000" cy="1188720"/>
          </a:xfrm>
          <a:prstGeom prst="flowChartDelay">
            <a:avLst/>
          </a:prstGeom>
          <a:solidFill>
            <a:schemeClr val="accent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49286" y="0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Lesson 1-3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Expense Transactions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Unlike a liability, which is an amount that is owed, the cost of goods or services used to operate a business is called an </a:t>
            </a:r>
            <a:r>
              <a:rPr lang="en-US" b="1" dirty="0" smtClean="0">
                <a:solidFill>
                  <a:srgbClr val="0070C0"/>
                </a:solidFill>
              </a:rPr>
              <a:t>expense</a:t>
            </a:r>
            <a:r>
              <a:rPr lang="en-US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LO7</a:t>
            </a:r>
            <a:endParaRPr lang="en-US" dirty="0"/>
          </a:p>
        </p:txBody>
      </p:sp>
      <p:sp>
        <p:nvSpPr>
          <p:cNvPr id="5" name="Flowchart: Delay 4"/>
          <p:cNvSpPr/>
          <p:nvPr/>
        </p:nvSpPr>
        <p:spPr>
          <a:xfrm rot="5400000">
            <a:off x="8282940" y="-403860"/>
            <a:ext cx="381000" cy="1188720"/>
          </a:xfrm>
          <a:prstGeom prst="flowChartDelay">
            <a:avLst/>
          </a:prstGeom>
          <a:solidFill>
            <a:schemeClr val="accent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49286" y="0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Lesson 1-3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Expense Transactions</a:t>
            </a:r>
            <a:endParaRPr lang="en-US" baseline="0" dirty="0" smtClean="0">
              <a:solidFill>
                <a:srgbClr val="B60000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LO7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445744"/>
            <a:ext cx="7696200" cy="10156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50000">
                <a:srgbClr val="CCECFF"/>
              </a:gs>
              <a:gs pos="100000">
                <a:schemeClr val="bg1"/>
              </a:gs>
            </a:gsLst>
            <a:lin ang="0" scaled="1"/>
          </a:gradFill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Transaction 8</a:t>
            </a:r>
            <a:b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sz="2000" dirty="0" smtClean="0"/>
              <a:t>January 12. Paid cash for communications bill for cell phone and Internet service, $80.00.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0" y="4408844"/>
            <a:ext cx="9144000" cy="365760"/>
            <a:chOff x="0" y="3695700"/>
            <a:chExt cx="9144000" cy="365760"/>
          </a:xfrm>
        </p:grpSpPr>
        <p:sp>
          <p:nvSpPr>
            <p:cNvPr id="11" name="Isosceles Triangle 10"/>
            <p:cNvSpPr/>
            <p:nvPr/>
          </p:nvSpPr>
          <p:spPr>
            <a:xfrm rot="5400000">
              <a:off x="0" y="3695700"/>
              <a:ext cx="365760" cy="36576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 rot="16200000" flipH="1">
              <a:off x="8778240" y="3695700"/>
              <a:ext cx="365760" cy="36576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Chapter 1_Page 19.jpg"/>
          <p:cNvPicPr>
            <a:picLocks noChangeAspect="1"/>
          </p:cNvPicPr>
          <p:nvPr/>
        </p:nvPicPr>
        <p:blipFill>
          <a:blip r:embed="rId2" cstate="print"/>
          <a:srcRect b="35346"/>
          <a:stretch>
            <a:fillRect/>
          </a:stretch>
        </p:blipFill>
        <p:spPr>
          <a:xfrm>
            <a:off x="457200" y="3007978"/>
            <a:ext cx="8229600" cy="2648752"/>
          </a:xfrm>
          <a:prstGeom prst="rect">
            <a:avLst/>
          </a:prstGeom>
        </p:spPr>
      </p:pic>
      <p:sp>
        <p:nvSpPr>
          <p:cNvPr id="9" name="Flowchart: Delay 8"/>
          <p:cNvSpPr/>
          <p:nvPr/>
        </p:nvSpPr>
        <p:spPr>
          <a:xfrm rot="5400000">
            <a:off x="8282940" y="-403860"/>
            <a:ext cx="381000" cy="1188720"/>
          </a:xfrm>
          <a:prstGeom prst="flowChartDelay">
            <a:avLst/>
          </a:prstGeom>
          <a:solidFill>
            <a:schemeClr val="accent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49286" y="0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Lesson 1-3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Accounting?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b="1" dirty="0" smtClean="0">
                <a:solidFill>
                  <a:srgbClr val="0070C0"/>
                </a:solidFill>
              </a:rPr>
              <a:t>Accounting</a:t>
            </a:r>
            <a:r>
              <a:rPr lang="en-US" dirty="0" smtClean="0"/>
              <a:t> is the process of planning, recording, analyzing, and interpreting financial information. </a:t>
            </a:r>
          </a:p>
          <a:p>
            <a:pPr lvl="0"/>
            <a:r>
              <a:rPr lang="en-US" dirty="0" smtClean="0"/>
              <a:t>An </a:t>
            </a:r>
            <a:r>
              <a:rPr lang="en-US" b="1" dirty="0" smtClean="0">
                <a:solidFill>
                  <a:srgbClr val="0070C0"/>
                </a:solidFill>
              </a:rPr>
              <a:t>accounting system </a:t>
            </a:r>
            <a:r>
              <a:rPr lang="en-US" dirty="0" smtClean="0"/>
              <a:t>is a planned process designed to compile financial data and summarize the results in accounting records and reports.</a:t>
            </a:r>
          </a:p>
          <a:p>
            <a:pPr lvl="0"/>
            <a:r>
              <a:rPr lang="en-US" dirty="0" smtClean="0"/>
              <a:t>Financial reports that summarize the financial condition and operations of a business are called </a:t>
            </a:r>
            <a:r>
              <a:rPr lang="en-US" b="1" dirty="0" smtClean="0">
                <a:solidFill>
                  <a:srgbClr val="0070C0"/>
                </a:solidFill>
              </a:rPr>
              <a:t>financial statements</a:t>
            </a:r>
            <a:r>
              <a:rPr lang="en-US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LO1</a:t>
            </a:r>
            <a:endParaRPr lang="en-US" dirty="0"/>
          </a:p>
        </p:txBody>
      </p:sp>
      <p:sp>
        <p:nvSpPr>
          <p:cNvPr id="5" name="Flowchart: Delay 4"/>
          <p:cNvSpPr/>
          <p:nvPr/>
        </p:nvSpPr>
        <p:spPr>
          <a:xfrm rot="5400000">
            <a:off x="8282940" y="-403860"/>
            <a:ext cx="381000" cy="1188720"/>
          </a:xfrm>
          <a:prstGeom prst="flowChartDelay">
            <a:avLst/>
          </a:prstGeom>
          <a:solidFill>
            <a:schemeClr val="accent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49286" y="0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Lesson 1-1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pter 1_Page 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272725"/>
            <a:ext cx="8229600" cy="4096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Expense Transactions</a:t>
            </a:r>
            <a:endParaRPr lang="en-US" baseline="0" dirty="0" smtClean="0">
              <a:solidFill>
                <a:srgbClr val="B60000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LO7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445744"/>
            <a:ext cx="7772400" cy="707886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50000">
                <a:srgbClr val="CCECFF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Transaction 9</a:t>
            </a:r>
            <a:br>
              <a:rPr lang="en-US" sz="2000" b="1" dirty="0" smtClean="0">
                <a:solidFill>
                  <a:schemeClr val="accent1"/>
                </a:solidFill>
              </a:rPr>
            </a:br>
            <a:r>
              <a:rPr lang="en-US" sz="2000" dirty="0" smtClean="0"/>
              <a:t>January 13. Paid cash for equipment rental, $400.00.</a:t>
            </a:r>
            <a:endParaRPr lang="en-US" sz="2000" dirty="0">
              <a:latin typeface="Arial" charset="0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0" y="5120640"/>
            <a:ext cx="9144000" cy="365760"/>
            <a:chOff x="0" y="3695700"/>
            <a:chExt cx="9144000" cy="365760"/>
          </a:xfrm>
        </p:grpSpPr>
        <p:sp>
          <p:nvSpPr>
            <p:cNvPr id="11" name="Isosceles Triangle 10"/>
            <p:cNvSpPr/>
            <p:nvPr/>
          </p:nvSpPr>
          <p:spPr>
            <a:xfrm rot="5400000">
              <a:off x="0" y="3695700"/>
              <a:ext cx="365760" cy="36576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 rot="16200000" flipH="1">
              <a:off x="8778240" y="3695700"/>
              <a:ext cx="365760" cy="36576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lowchart: Delay 8"/>
          <p:cNvSpPr/>
          <p:nvPr/>
        </p:nvSpPr>
        <p:spPr>
          <a:xfrm rot="5400000">
            <a:off x="8282940" y="-403860"/>
            <a:ext cx="381000" cy="1188720"/>
          </a:xfrm>
          <a:prstGeom prst="flowChartDelay">
            <a:avLst/>
          </a:prstGeom>
          <a:solidFill>
            <a:schemeClr val="accent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49286" y="0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Lesson 1-3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aseline="0" smtClean="0">
                <a:latin typeface="Calibri"/>
              </a:rPr>
              <a:t>Other Cash Transactions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rtl="0"/>
            <a:r>
              <a:rPr lang="en-US" baseline="0" dirty="0" smtClean="0">
                <a:latin typeface="Calibri"/>
              </a:rPr>
              <a:t>Assets taken from the business for the owner’s personal use are called </a:t>
            </a:r>
            <a:r>
              <a:rPr lang="en-US" b="1" baseline="0" dirty="0" smtClean="0">
                <a:solidFill>
                  <a:srgbClr val="0070C0"/>
                </a:solidFill>
                <a:latin typeface="Calibri"/>
              </a:rPr>
              <a:t>withdrawals</a:t>
            </a:r>
            <a:r>
              <a:rPr lang="en-US" baseline="0" dirty="0" smtClean="0">
                <a:latin typeface="Times New Roman"/>
              </a:rPr>
              <a:t>.</a:t>
            </a:r>
          </a:p>
        </p:txBody>
      </p:sp>
      <p:sp>
        <p:nvSpPr>
          <p:cNvPr id="4" name="Flowchart: Delay 3"/>
          <p:cNvSpPr/>
          <p:nvPr/>
        </p:nvSpPr>
        <p:spPr>
          <a:xfrm rot="5400000">
            <a:off x="8282940" y="-403860"/>
            <a:ext cx="381000" cy="1188720"/>
          </a:xfrm>
          <a:prstGeom prst="flowChartDelay">
            <a:avLst/>
          </a:prstGeom>
          <a:solidFill>
            <a:schemeClr val="accent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49286" y="0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Lesson 1-3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aseline="0" smtClean="0">
                <a:latin typeface="Calibri"/>
              </a:rPr>
              <a:t>Other Cash Transactions</a:t>
            </a:r>
          </a:p>
        </p:txBody>
      </p:sp>
      <p:pic>
        <p:nvPicPr>
          <p:cNvPr id="5" name="Picture 4" descr="Chapter 1_Page 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181755"/>
            <a:ext cx="8229600" cy="3408889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5616715"/>
            <a:ext cx="8305800" cy="707886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50000">
                <a:srgbClr val="CCECFF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Transaction 11</a:t>
            </a:r>
            <a:br>
              <a:rPr lang="en-US" sz="2000" b="1" dirty="0" smtClean="0">
                <a:solidFill>
                  <a:schemeClr val="accent1"/>
                </a:solidFill>
              </a:rPr>
            </a:br>
            <a:r>
              <a:rPr lang="en-US" sz="2000" dirty="0" smtClean="0"/>
              <a:t>January 16. Michael Delgado withdrew equity in the form of cash, $350.00.</a:t>
            </a:r>
            <a:endParaRPr lang="en-US" sz="2000" dirty="0">
              <a:latin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447801"/>
            <a:ext cx="8153400" cy="707886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50000">
                <a:srgbClr val="CCECFF"/>
              </a:gs>
              <a:gs pos="100000">
                <a:schemeClr val="bg1"/>
              </a:gs>
            </a:gsLst>
            <a:lin ang="0" scaled="1"/>
          </a:gradFill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Transaction 10</a:t>
            </a:r>
            <a:b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sz="2000" dirty="0" smtClean="0"/>
              <a:t>January 16. Received cash on account from Main Street Services, $200.00.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0" y="3581400"/>
            <a:ext cx="9144000" cy="365760"/>
            <a:chOff x="0" y="3695700"/>
            <a:chExt cx="9144000" cy="365760"/>
          </a:xfrm>
        </p:grpSpPr>
        <p:sp>
          <p:nvSpPr>
            <p:cNvPr id="9" name="Isosceles Triangle 8"/>
            <p:cNvSpPr/>
            <p:nvPr/>
          </p:nvSpPr>
          <p:spPr>
            <a:xfrm rot="5400000">
              <a:off x="0" y="3695700"/>
              <a:ext cx="365760" cy="36576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 rot="16200000" flipH="1">
              <a:off x="8778240" y="3695700"/>
              <a:ext cx="365760" cy="36576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10"/>
          <p:cNvGrpSpPr/>
          <p:nvPr/>
        </p:nvGrpSpPr>
        <p:grpSpPr>
          <a:xfrm>
            <a:off x="0" y="4337124"/>
            <a:ext cx="9144000" cy="365760"/>
            <a:chOff x="0" y="3695700"/>
            <a:chExt cx="9144000" cy="365760"/>
          </a:xfrm>
        </p:grpSpPr>
        <p:sp>
          <p:nvSpPr>
            <p:cNvPr id="12" name="Isosceles Triangle 11"/>
            <p:cNvSpPr/>
            <p:nvPr/>
          </p:nvSpPr>
          <p:spPr>
            <a:xfrm rot="5400000">
              <a:off x="0" y="3695700"/>
              <a:ext cx="365760" cy="36576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/>
          </p:nvSpPr>
          <p:spPr>
            <a:xfrm rot="16200000" flipH="1">
              <a:off x="8778240" y="3695700"/>
              <a:ext cx="365760" cy="36576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lowchart: Delay 13"/>
          <p:cNvSpPr/>
          <p:nvPr/>
        </p:nvSpPr>
        <p:spPr>
          <a:xfrm rot="5400000">
            <a:off x="8282940" y="-403860"/>
            <a:ext cx="381000" cy="1188720"/>
          </a:xfrm>
          <a:prstGeom prst="flowChartDelay">
            <a:avLst/>
          </a:prstGeom>
          <a:solidFill>
            <a:schemeClr val="accent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49286" y="0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Lesson 1-3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aseline="0" smtClean="0">
                <a:latin typeface="Calibri"/>
              </a:rPr>
              <a:t>Summary of Changes in Owner’s Equity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566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28800"/>
                <a:gridCol w="3657600"/>
                <a:gridCol w="27432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Transaction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Number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Kind of 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Transaction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Change in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Owner’s Equity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Revenue (cash)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+1,100.00</a:t>
                      </a:r>
                      <a:endParaRPr lang="en-US" sz="2400" dirty="0"/>
                    </a:p>
                  </a:txBody>
                  <a:tcPr marR="7315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Revenue (on account)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+500.00</a:t>
                      </a:r>
                      <a:endParaRPr lang="en-US" sz="2400" dirty="0"/>
                    </a:p>
                  </a:txBody>
                  <a:tcPr marR="7315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Expense (communications)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–80.00</a:t>
                      </a:r>
                      <a:endParaRPr lang="en-US" sz="2400" dirty="0"/>
                    </a:p>
                  </a:txBody>
                  <a:tcPr marR="7315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Expense (equipment rental)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–400.00</a:t>
                      </a:r>
                      <a:endParaRPr lang="en-US" sz="2400" dirty="0"/>
                    </a:p>
                  </a:txBody>
                  <a:tcPr marR="7315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>
                    <a:lnB w="571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Withdrawal of equity</a:t>
                      </a:r>
                      <a:endParaRPr lang="en-US" sz="2400" dirty="0"/>
                    </a:p>
                  </a:txBody>
                  <a:tcPr>
                    <a:lnB w="571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–350.00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731520">
                    <a:lnB w="571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Net change in owner’s equity </a:t>
                      </a:r>
                      <a:endParaRPr lang="en-US" sz="2400" dirty="0"/>
                    </a:p>
                  </a:txBody>
                  <a:tcPr>
                    <a:lnT w="571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+770.00</a:t>
                      </a:r>
                      <a:endParaRPr lang="en-US" sz="2400" dirty="0"/>
                    </a:p>
                  </a:txBody>
                  <a:tcPr marR="731520">
                    <a:lnT w="571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Flowchart: Delay 3"/>
          <p:cNvSpPr/>
          <p:nvPr/>
        </p:nvSpPr>
        <p:spPr>
          <a:xfrm rot="5400000">
            <a:off x="8282940" y="-403860"/>
            <a:ext cx="381000" cy="1188720"/>
          </a:xfrm>
          <a:prstGeom prst="flowChartDelay">
            <a:avLst/>
          </a:prstGeom>
          <a:solidFill>
            <a:schemeClr val="accent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49286" y="0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Lesson 1-3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Lesson 1-3 </a:t>
            </a:r>
            <a:r>
              <a:rPr lang="en-US" dirty="0" smtClean="0"/>
              <a:t>Audit Your Understanding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marR="0" indent="-457200"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FF0000"/>
                </a:solidFill>
              </a:rPr>
              <a:t>1.	</a:t>
            </a:r>
            <a:r>
              <a:rPr lang="en-US" dirty="0" smtClean="0"/>
              <a:t>How </a:t>
            </a:r>
            <a:r>
              <a:rPr lang="en-US" dirty="0"/>
              <a:t>is owner’s equity affected when cash is received from sales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5048250" y="228600"/>
            <a:ext cx="4095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sosceles Triangle 5"/>
          <p:cNvSpPr/>
          <p:nvPr/>
        </p:nvSpPr>
        <p:spPr>
          <a:xfrm rot="5400000">
            <a:off x="-228600" y="1084730"/>
            <a:ext cx="914400" cy="457200"/>
          </a:xfrm>
          <a:prstGeom prst="triangle">
            <a:avLst/>
          </a:prstGeom>
          <a:solidFill>
            <a:srgbClr val="FFA41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914400" y="2971800"/>
            <a:ext cx="7315200" cy="1027974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None/>
              <a:tabLst>
                <a:tab pos="2286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</a:t>
            </a:r>
          </a:p>
          <a:p>
            <a:pPr>
              <a:buClr>
                <a:srgbClr val="FF0000"/>
              </a:buClr>
            </a:pPr>
            <a:r>
              <a:rPr lang="en-US" sz="3200" dirty="0" smtClean="0">
                <a:ea typeface="Times New Roman"/>
                <a:cs typeface="Times New Roman"/>
              </a:rPr>
              <a:t>Owner’s equity is increased.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lowchart: Delay 7"/>
          <p:cNvSpPr/>
          <p:nvPr/>
        </p:nvSpPr>
        <p:spPr>
          <a:xfrm rot="5400000">
            <a:off x="8282940" y="-403860"/>
            <a:ext cx="381000" cy="1188720"/>
          </a:xfrm>
          <a:prstGeom prst="flowChartDelay">
            <a:avLst/>
          </a:prstGeom>
          <a:solidFill>
            <a:schemeClr val="accent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49286" y="0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Lesson 1-3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Lesson 1-3 </a:t>
            </a:r>
            <a:r>
              <a:rPr lang="en-US" dirty="0" smtClean="0"/>
              <a:t>Audit Your Understanding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marR="0" indent="-457200"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FF0000"/>
                </a:solidFill>
              </a:rPr>
              <a:t>2.	</a:t>
            </a:r>
            <a:r>
              <a:rPr lang="en-US" dirty="0" smtClean="0"/>
              <a:t>How </a:t>
            </a:r>
            <a:r>
              <a:rPr lang="en-US" dirty="0"/>
              <a:t>is owner’s equity affected when services are sold on account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5048250" y="228600"/>
            <a:ext cx="4095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sosceles Triangle 5"/>
          <p:cNvSpPr/>
          <p:nvPr/>
        </p:nvSpPr>
        <p:spPr>
          <a:xfrm rot="5400000">
            <a:off x="-228600" y="1084730"/>
            <a:ext cx="914400" cy="457200"/>
          </a:xfrm>
          <a:prstGeom prst="triangle">
            <a:avLst/>
          </a:prstGeom>
          <a:solidFill>
            <a:srgbClr val="FFA41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914400" y="2971800"/>
            <a:ext cx="7315200" cy="1027974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None/>
              <a:tabLst>
                <a:tab pos="2286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</a:t>
            </a:r>
          </a:p>
          <a:p>
            <a:pPr>
              <a:buClr>
                <a:srgbClr val="FF0000"/>
              </a:buClr>
            </a:pPr>
            <a:r>
              <a:rPr lang="en-US" sz="3200" dirty="0" smtClean="0">
                <a:ea typeface="Times New Roman"/>
                <a:cs typeface="Times New Roman"/>
              </a:rPr>
              <a:t>Owner’s equity is increased.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lowchart: Delay 7"/>
          <p:cNvSpPr/>
          <p:nvPr/>
        </p:nvSpPr>
        <p:spPr>
          <a:xfrm rot="5400000">
            <a:off x="8282940" y="-403860"/>
            <a:ext cx="381000" cy="1188720"/>
          </a:xfrm>
          <a:prstGeom prst="flowChartDelay">
            <a:avLst/>
          </a:prstGeom>
          <a:solidFill>
            <a:schemeClr val="accent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49286" y="0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Lesson 1-3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Lesson 1-3 </a:t>
            </a:r>
            <a:r>
              <a:rPr lang="en-US" dirty="0" smtClean="0"/>
              <a:t>Audit Your Understanding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None/>
            </a:pP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b="1" dirty="0" smtClean="0">
                <a:solidFill>
                  <a:srgbClr val="FF0000"/>
                </a:solidFill>
              </a:rPr>
              <a:t>.	</a:t>
            </a:r>
            <a:r>
              <a:rPr lang="en-US" dirty="0" smtClean="0"/>
              <a:t>How </a:t>
            </a:r>
            <a:r>
              <a:rPr lang="en-US" dirty="0"/>
              <a:t>is owner’s equity affected when cash is paid for expenses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5048250" y="228600"/>
            <a:ext cx="4095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sosceles Triangle 5"/>
          <p:cNvSpPr/>
          <p:nvPr/>
        </p:nvSpPr>
        <p:spPr>
          <a:xfrm rot="5400000">
            <a:off x="-228600" y="1084730"/>
            <a:ext cx="914400" cy="457200"/>
          </a:xfrm>
          <a:prstGeom prst="triangle">
            <a:avLst/>
          </a:prstGeom>
          <a:solidFill>
            <a:srgbClr val="FFA41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914400" y="2971800"/>
            <a:ext cx="7315200" cy="1027974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None/>
              <a:tabLst>
                <a:tab pos="2286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</a:t>
            </a:r>
          </a:p>
          <a:p>
            <a:pPr>
              <a:buClr>
                <a:srgbClr val="FF0000"/>
              </a:buClr>
            </a:pPr>
            <a:r>
              <a:rPr lang="en-US" sz="3200" dirty="0" smtClean="0">
                <a:ea typeface="Times New Roman"/>
                <a:cs typeface="Times New Roman"/>
              </a:rPr>
              <a:t>Owner’s equity is decreased.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lowchart: Delay 7"/>
          <p:cNvSpPr/>
          <p:nvPr/>
        </p:nvSpPr>
        <p:spPr>
          <a:xfrm rot="5400000">
            <a:off x="8282940" y="-403860"/>
            <a:ext cx="381000" cy="1188720"/>
          </a:xfrm>
          <a:prstGeom prst="flowChartDelay">
            <a:avLst/>
          </a:prstGeom>
          <a:solidFill>
            <a:schemeClr val="accent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49286" y="0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Lesson 1-3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work together 1-3</a:t>
            </a:r>
            <a:br>
              <a:rPr lang="en-US" smtClean="0"/>
            </a:br>
            <a:r>
              <a:rPr lang="en-US" smtClean="0"/>
              <a:t>Open 1-3 spreadsheet, work 1-3 tab </a:t>
            </a:r>
          </a:p>
        </p:txBody>
      </p:sp>
      <p:sp>
        <p:nvSpPr>
          <p:cNvPr id="1029" name="Text Box 432"/>
          <p:cNvSpPr txBox="1">
            <a:spLocks noChangeArrowheads="1"/>
          </p:cNvSpPr>
          <p:nvPr/>
        </p:nvSpPr>
        <p:spPr bwMode="auto">
          <a:xfrm>
            <a:off x="2590800" y="3200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38673" name="Text Box 433"/>
          <p:cNvSpPr txBox="1">
            <a:spLocks noChangeArrowheads="1"/>
          </p:cNvSpPr>
          <p:nvPr/>
        </p:nvSpPr>
        <p:spPr bwMode="auto">
          <a:xfrm>
            <a:off x="2651125" y="3048000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accent2"/>
                </a:solidFill>
                <a:latin typeface="Arial" charset="0"/>
              </a:rPr>
              <a:t>+</a:t>
            </a:r>
          </a:p>
        </p:txBody>
      </p:sp>
      <p:sp>
        <p:nvSpPr>
          <p:cNvPr id="138674" name="Text Box 434"/>
          <p:cNvSpPr txBox="1">
            <a:spLocks noChangeArrowheads="1"/>
          </p:cNvSpPr>
          <p:nvPr/>
        </p:nvSpPr>
        <p:spPr bwMode="auto">
          <a:xfrm>
            <a:off x="2692400" y="3854450"/>
            <a:ext cx="247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accent2"/>
                </a:solidFill>
                <a:latin typeface="Arial" charset="0"/>
              </a:rPr>
              <a:t>-</a:t>
            </a:r>
          </a:p>
        </p:txBody>
      </p:sp>
      <p:sp>
        <p:nvSpPr>
          <p:cNvPr id="138675" name="Text Box 435"/>
          <p:cNvSpPr txBox="1">
            <a:spLocks noChangeArrowheads="1"/>
          </p:cNvSpPr>
          <p:nvPr/>
        </p:nvSpPr>
        <p:spPr bwMode="auto">
          <a:xfrm>
            <a:off x="2667000" y="4343400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accent2"/>
                </a:solidFill>
                <a:latin typeface="Arial" charset="0"/>
              </a:rPr>
              <a:t>+</a:t>
            </a:r>
          </a:p>
        </p:txBody>
      </p:sp>
      <p:sp>
        <p:nvSpPr>
          <p:cNvPr id="138676" name="Text Box 436"/>
          <p:cNvSpPr txBox="1">
            <a:spLocks noChangeArrowheads="1"/>
          </p:cNvSpPr>
          <p:nvPr/>
        </p:nvSpPr>
        <p:spPr bwMode="auto">
          <a:xfrm>
            <a:off x="2711450" y="4816475"/>
            <a:ext cx="247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accent2"/>
                </a:solidFill>
                <a:latin typeface="Arial" charset="0"/>
              </a:rPr>
              <a:t>-</a:t>
            </a:r>
          </a:p>
        </p:txBody>
      </p:sp>
      <p:sp>
        <p:nvSpPr>
          <p:cNvPr id="138677" name="Text Box 437"/>
          <p:cNvSpPr txBox="1">
            <a:spLocks noChangeArrowheads="1"/>
          </p:cNvSpPr>
          <p:nvPr/>
        </p:nvSpPr>
        <p:spPr bwMode="auto">
          <a:xfrm>
            <a:off x="3641725" y="4311650"/>
            <a:ext cx="247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accent2"/>
                </a:solidFill>
                <a:latin typeface="Arial" charset="0"/>
              </a:rPr>
              <a:t>-</a:t>
            </a:r>
          </a:p>
        </p:txBody>
      </p:sp>
      <p:sp>
        <p:nvSpPr>
          <p:cNvPr id="138678" name="Text Box 438"/>
          <p:cNvSpPr txBox="1">
            <a:spLocks noChangeArrowheads="1"/>
          </p:cNvSpPr>
          <p:nvPr/>
        </p:nvSpPr>
        <p:spPr bwMode="auto">
          <a:xfrm>
            <a:off x="3581400" y="3505200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accent2"/>
                </a:solidFill>
                <a:latin typeface="Arial" charset="0"/>
              </a:rPr>
              <a:t>+</a:t>
            </a:r>
          </a:p>
        </p:txBody>
      </p:sp>
      <p:sp>
        <p:nvSpPr>
          <p:cNvPr id="138679" name="Text Box 439"/>
          <p:cNvSpPr txBox="1">
            <a:spLocks noChangeArrowheads="1"/>
          </p:cNvSpPr>
          <p:nvPr/>
        </p:nvSpPr>
        <p:spPr bwMode="auto">
          <a:xfrm>
            <a:off x="8077200" y="3048000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accent2"/>
                </a:solidFill>
                <a:latin typeface="Arial" charset="0"/>
              </a:rPr>
              <a:t>+</a:t>
            </a:r>
          </a:p>
        </p:txBody>
      </p:sp>
      <p:sp>
        <p:nvSpPr>
          <p:cNvPr id="138680" name="Text Box 440"/>
          <p:cNvSpPr txBox="1">
            <a:spLocks noChangeArrowheads="1"/>
          </p:cNvSpPr>
          <p:nvPr/>
        </p:nvSpPr>
        <p:spPr bwMode="auto">
          <a:xfrm>
            <a:off x="8077200" y="3505200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accent2"/>
                </a:solidFill>
                <a:latin typeface="Arial" charset="0"/>
              </a:rPr>
              <a:t>+</a:t>
            </a:r>
          </a:p>
        </p:txBody>
      </p:sp>
      <p:sp>
        <p:nvSpPr>
          <p:cNvPr id="138681" name="Text Box 441"/>
          <p:cNvSpPr txBox="1">
            <a:spLocks noChangeArrowheads="1"/>
          </p:cNvSpPr>
          <p:nvPr/>
        </p:nvSpPr>
        <p:spPr bwMode="auto">
          <a:xfrm>
            <a:off x="8134350" y="3886200"/>
            <a:ext cx="247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accent2"/>
                </a:solidFill>
                <a:latin typeface="Arial" charset="0"/>
              </a:rPr>
              <a:t>-</a:t>
            </a:r>
          </a:p>
        </p:txBody>
      </p:sp>
      <p:sp>
        <p:nvSpPr>
          <p:cNvPr id="138682" name="Text Box 442"/>
          <p:cNvSpPr txBox="1">
            <a:spLocks noChangeArrowheads="1"/>
          </p:cNvSpPr>
          <p:nvPr/>
        </p:nvSpPr>
        <p:spPr bwMode="auto">
          <a:xfrm>
            <a:off x="8134350" y="4800600"/>
            <a:ext cx="247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accent2"/>
                </a:solidFill>
                <a:latin typeface="Arial" charset="0"/>
              </a:rPr>
              <a:t>-</a:t>
            </a:r>
          </a:p>
        </p:txBody>
      </p:sp>
      <p:sp>
        <p:nvSpPr>
          <p:cNvPr id="1040" name="Text Box 443"/>
          <p:cNvSpPr txBox="1">
            <a:spLocks noChangeArrowheads="1"/>
          </p:cNvSpPr>
          <p:nvPr/>
        </p:nvSpPr>
        <p:spPr bwMode="auto">
          <a:xfrm>
            <a:off x="7772400" y="714375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sz="1600" dirty="0">
                <a:solidFill>
                  <a:schemeClr val="folHlink"/>
                </a:solidFill>
                <a:latin typeface="Arial" charset="0"/>
              </a:rPr>
              <a:t>page </a:t>
            </a:r>
            <a:r>
              <a:rPr lang="en-US" sz="1600" dirty="0" smtClean="0">
                <a:solidFill>
                  <a:schemeClr val="folHlink"/>
                </a:solidFill>
                <a:latin typeface="Arial" charset="0"/>
              </a:rPr>
              <a:t>22</a:t>
            </a:r>
            <a:endParaRPr lang="en-US" sz="1600" dirty="0">
              <a:solidFill>
                <a:schemeClr val="folHlink"/>
              </a:solidFill>
              <a:latin typeface="Arial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28600" y="1676400"/>
          <a:ext cx="8610599" cy="4038598"/>
        </p:xfrm>
        <a:graphic>
          <a:graphicData uri="http://schemas.openxmlformats.org/drawingml/2006/table">
            <a:tbl>
              <a:tblPr/>
              <a:tblGrid>
                <a:gridCol w="2320019"/>
                <a:gridCol w="592346"/>
                <a:gridCol w="111064"/>
                <a:gridCol w="111064"/>
                <a:gridCol w="925541"/>
                <a:gridCol w="111064"/>
                <a:gridCol w="111064"/>
                <a:gridCol w="654047"/>
                <a:gridCol w="111064"/>
                <a:gridCol w="111064"/>
                <a:gridCol w="694154"/>
                <a:gridCol w="101808"/>
                <a:gridCol w="1258735"/>
                <a:gridCol w="111064"/>
                <a:gridCol w="111064"/>
                <a:gridCol w="1175437"/>
              </a:tblGrid>
              <a:tr h="20068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latin typeface="Arial"/>
                        </a:rPr>
                        <a:t>work together 1-3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0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latin typeface="Arial"/>
                        </a:rPr>
                        <a:t>p 22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043">
                <a:tc gridSpan="11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latin typeface="Arial"/>
                        </a:rPr>
                        <a:t>Place a plus (+) in the column if account increased, a minus (-) if the account decreased.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043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68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latin typeface="Arial"/>
                        </a:rPr>
                        <a:t>Assets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latin typeface="Arial"/>
                        </a:rPr>
                        <a:t>=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latin typeface="Arial"/>
                        </a:rPr>
                        <a:t>Liabilties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latin typeface="Arial"/>
                        </a:rPr>
                        <a:t>Owner's Equity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81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latin typeface="Arial"/>
                        </a:rPr>
                        <a:t>Transaction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Cash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+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Accts. Rec.</a:t>
                      </a:r>
                      <a:br>
                        <a:rPr lang="en-US" sz="800" b="0" i="0" u="none" strike="noStrike">
                          <a:latin typeface="Arial"/>
                        </a:rPr>
                      </a:br>
                      <a:r>
                        <a:rPr lang="en-US" sz="800" b="0" i="0" u="none" strike="noStrike">
                          <a:latin typeface="Arial"/>
                        </a:rPr>
                        <a:t>Harmon Co.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+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Supplies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+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Prepaid</a:t>
                      </a:r>
                      <a:br>
                        <a:rPr lang="en-US" sz="800" b="0" i="0" u="none" strike="noStrike">
                          <a:latin typeface="Arial"/>
                        </a:rPr>
                      </a:br>
                      <a:r>
                        <a:rPr lang="en-US" sz="800" b="0" i="0" u="none" strike="noStrike">
                          <a:latin typeface="Arial"/>
                        </a:rPr>
                        <a:t>Insurance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=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Accounts Payable</a:t>
                      </a:r>
                      <a:br>
                        <a:rPr lang="en-US" sz="800" b="0" i="0" u="none" strike="noStrike">
                          <a:latin typeface="Arial"/>
                        </a:rPr>
                      </a:br>
                      <a:r>
                        <a:rPr lang="en-US" sz="800" b="0" i="0" u="none" strike="noStrike">
                          <a:latin typeface="Arial"/>
                        </a:rPr>
                        <a:t>Corona Supplies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+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Nate Conrad,</a:t>
                      </a:r>
                      <a:br>
                        <a:rPr lang="en-US" sz="800" b="0" i="0" u="none" strike="noStrike">
                          <a:latin typeface="Arial"/>
                        </a:rPr>
                      </a:br>
                      <a:r>
                        <a:rPr lang="en-US" sz="800" b="0" i="0" u="none" strike="noStrike">
                          <a:latin typeface="Arial"/>
                        </a:rPr>
                        <a:t>Capital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26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latin typeface="Arial"/>
                        </a:rPr>
                        <a:t>1.  Received cash from sales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60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latin typeface="Arial"/>
                        </a:rPr>
                        <a:t>2.  Sold services on account to Harmon Company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25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latin typeface="Arial"/>
                        </a:rPr>
                        <a:t>3.  Paid cash for cell phone bill.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72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latin typeface="Arial"/>
                        </a:rPr>
                        <a:t>4.  Received cash on account from Harmon Company.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05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latin typeface="Arial"/>
                        </a:rPr>
                        <a:t>5.  Paid cash to owner for personal use.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68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68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673" grpId="0"/>
      <p:bldP spid="138674" grpId="0"/>
      <p:bldP spid="138675" grpId="0"/>
      <p:bldP spid="138676" grpId="0"/>
      <p:bldP spid="138677" grpId="0"/>
      <p:bldP spid="138678" grpId="0"/>
      <p:bldP spid="138679" grpId="0"/>
      <p:bldP spid="138680" grpId="0"/>
      <p:bldP spid="138681" grpId="0"/>
      <p:bldP spid="13868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212725"/>
            <a:ext cx="7466012" cy="1143000"/>
          </a:xfrm>
          <a:noFill/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on your own 1-3</a:t>
            </a:r>
            <a:b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Open 1-3 spreadsheet, own 1-3 tab</a:t>
            </a:r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7772400" y="714375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sz="1600" dirty="0">
                <a:solidFill>
                  <a:schemeClr val="folHlink"/>
                </a:solidFill>
                <a:latin typeface="Arial" charset="0"/>
              </a:rPr>
              <a:t>page </a:t>
            </a:r>
            <a:r>
              <a:rPr lang="en-US" sz="1600" dirty="0" smtClean="0">
                <a:solidFill>
                  <a:schemeClr val="folHlink"/>
                </a:solidFill>
                <a:latin typeface="Arial" charset="0"/>
              </a:rPr>
              <a:t>22</a:t>
            </a:r>
            <a:endParaRPr lang="en-US" sz="16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3733800" y="3151188"/>
            <a:ext cx="381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accent2"/>
                </a:solidFill>
                <a:latin typeface="Arial" charset="0"/>
              </a:rPr>
              <a:t>+</a:t>
            </a:r>
          </a:p>
        </p:txBody>
      </p:sp>
      <p:sp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2743200" y="4110038"/>
            <a:ext cx="338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accent2"/>
                </a:solidFill>
                <a:latin typeface="Arial" charset="0"/>
              </a:rPr>
              <a:t>+</a:t>
            </a:r>
          </a:p>
        </p:txBody>
      </p:sp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2819400" y="4662488"/>
            <a:ext cx="381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accent2"/>
                </a:solidFill>
                <a:latin typeface="Arial" charset="0"/>
              </a:rPr>
              <a:t>-</a:t>
            </a:r>
          </a:p>
        </p:txBody>
      </p:sp>
      <p:sp>
        <p:nvSpPr>
          <p:cNvPr id="86028" name="Text Box 12"/>
          <p:cNvSpPr txBox="1">
            <a:spLocks noChangeArrowheads="1"/>
          </p:cNvSpPr>
          <p:nvPr/>
        </p:nvSpPr>
        <p:spPr bwMode="auto">
          <a:xfrm>
            <a:off x="2863850" y="5103813"/>
            <a:ext cx="247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accent2"/>
                </a:solidFill>
                <a:latin typeface="Arial" charset="0"/>
              </a:rPr>
              <a:t>-</a:t>
            </a:r>
          </a:p>
        </p:txBody>
      </p:sp>
      <p:sp>
        <p:nvSpPr>
          <p:cNvPr id="86029" name="Text Box 13"/>
          <p:cNvSpPr txBox="1">
            <a:spLocks noChangeArrowheads="1"/>
          </p:cNvSpPr>
          <p:nvPr/>
        </p:nvSpPr>
        <p:spPr bwMode="auto">
          <a:xfrm>
            <a:off x="8286750" y="4630738"/>
            <a:ext cx="247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accent2"/>
                </a:solidFill>
                <a:latin typeface="Arial" charset="0"/>
              </a:rPr>
              <a:t>-</a:t>
            </a:r>
          </a:p>
        </p:txBody>
      </p:sp>
      <p:sp>
        <p:nvSpPr>
          <p:cNvPr id="86030" name="Text Box 14"/>
          <p:cNvSpPr txBox="1">
            <a:spLocks noChangeArrowheads="1"/>
          </p:cNvSpPr>
          <p:nvPr/>
        </p:nvSpPr>
        <p:spPr bwMode="auto">
          <a:xfrm>
            <a:off x="2743200" y="3671888"/>
            <a:ext cx="381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accent2"/>
                </a:solidFill>
                <a:latin typeface="Arial" charset="0"/>
              </a:rPr>
              <a:t>+</a:t>
            </a:r>
          </a:p>
        </p:txBody>
      </p:sp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8229600" y="3151188"/>
            <a:ext cx="381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accent2"/>
                </a:solidFill>
                <a:latin typeface="Arial" charset="0"/>
              </a:rPr>
              <a:t>+</a:t>
            </a:r>
          </a:p>
        </p:txBody>
      </p:sp>
      <p:sp>
        <p:nvSpPr>
          <p:cNvPr id="86032" name="Text Box 16"/>
          <p:cNvSpPr txBox="1">
            <a:spLocks noChangeArrowheads="1"/>
          </p:cNvSpPr>
          <p:nvPr/>
        </p:nvSpPr>
        <p:spPr bwMode="auto">
          <a:xfrm>
            <a:off x="8229600" y="3608388"/>
            <a:ext cx="381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accent2"/>
                </a:solidFill>
                <a:latin typeface="Arial" charset="0"/>
              </a:rPr>
              <a:t>+</a:t>
            </a:r>
          </a:p>
        </p:txBody>
      </p:sp>
      <p:sp>
        <p:nvSpPr>
          <p:cNvPr id="86033" name="Text Box 17"/>
          <p:cNvSpPr txBox="1">
            <a:spLocks noChangeArrowheads="1"/>
          </p:cNvSpPr>
          <p:nvPr/>
        </p:nvSpPr>
        <p:spPr bwMode="auto">
          <a:xfrm>
            <a:off x="3776663" y="4052888"/>
            <a:ext cx="247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accent2"/>
                </a:solidFill>
                <a:latin typeface="Arial" charset="0"/>
              </a:rPr>
              <a:t>-</a:t>
            </a:r>
          </a:p>
        </p:txBody>
      </p:sp>
      <p:sp>
        <p:nvSpPr>
          <p:cNvPr id="86034" name="Text Box 18"/>
          <p:cNvSpPr txBox="1">
            <a:spLocks noChangeArrowheads="1"/>
          </p:cNvSpPr>
          <p:nvPr/>
        </p:nvSpPr>
        <p:spPr bwMode="auto">
          <a:xfrm>
            <a:off x="8286750" y="5119688"/>
            <a:ext cx="247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accent2"/>
                </a:solidFill>
                <a:latin typeface="Arial" charset="0"/>
              </a:rPr>
              <a:t>-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33404" y="1752600"/>
          <a:ext cx="8229596" cy="4267200"/>
        </p:xfrm>
        <a:graphic>
          <a:graphicData uri="http://schemas.openxmlformats.org/drawingml/2006/table">
            <a:tbl>
              <a:tblPr/>
              <a:tblGrid>
                <a:gridCol w="2217363"/>
                <a:gridCol w="566136"/>
                <a:gridCol w="106150"/>
                <a:gridCol w="106150"/>
                <a:gridCol w="884586"/>
                <a:gridCol w="106150"/>
                <a:gridCol w="106150"/>
                <a:gridCol w="625106"/>
                <a:gridCol w="106150"/>
                <a:gridCol w="106150"/>
                <a:gridCol w="663439"/>
                <a:gridCol w="97305"/>
                <a:gridCol w="1203037"/>
                <a:gridCol w="106150"/>
                <a:gridCol w="106150"/>
                <a:gridCol w="1123424"/>
              </a:tblGrid>
              <a:tr h="19887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latin typeface="Arial"/>
                        </a:rPr>
                        <a:t>on your own 1-3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129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latin typeface="Arial"/>
                        </a:rPr>
                        <a:t>p 22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1295">
                <a:tc gridSpan="11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latin typeface="Arial"/>
                        </a:rPr>
                        <a:t>Place a plus (+) in the column if account increased, a minus (-) if the account decreased.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129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7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latin typeface="Arial"/>
                        </a:rPr>
                        <a:t>Assets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latin typeface="Arial"/>
                        </a:rPr>
                        <a:t>=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latin typeface="Arial"/>
                        </a:rPr>
                        <a:t>Liabilties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latin typeface="Arial"/>
                        </a:rPr>
                        <a:t>Owner's Equity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27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latin typeface="Arial"/>
                        </a:rPr>
                        <a:t>Transaction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Cash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+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Accts. Rec.</a:t>
                      </a:r>
                      <a:br>
                        <a:rPr lang="en-US" sz="800" b="0" i="0" u="none" strike="noStrike">
                          <a:latin typeface="Arial"/>
                        </a:rPr>
                      </a:br>
                      <a:r>
                        <a:rPr lang="en-US" sz="800" b="0" i="0" u="none" strike="noStrike">
                          <a:latin typeface="Arial"/>
                        </a:rPr>
                        <a:t>Bethany Ctr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+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Supplies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+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Prepaid</a:t>
                      </a:r>
                      <a:br>
                        <a:rPr lang="en-US" sz="800" b="0" i="0" u="none" strike="noStrike">
                          <a:latin typeface="Arial"/>
                        </a:rPr>
                      </a:br>
                      <a:r>
                        <a:rPr lang="en-US" sz="800" b="0" i="0" u="none" strike="noStrike">
                          <a:latin typeface="Arial"/>
                        </a:rPr>
                        <a:t>Insurance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=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Accounts Payable</a:t>
                      </a:r>
                      <a:br>
                        <a:rPr lang="en-US" sz="800" b="0" i="0" u="none" strike="noStrike">
                          <a:latin typeface="Arial"/>
                        </a:rPr>
                      </a:br>
                      <a:r>
                        <a:rPr lang="en-US" sz="800" b="0" i="0" u="none" strike="noStrike">
                          <a:latin typeface="Arial"/>
                        </a:rPr>
                        <a:t>McGrew Supplies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+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Bryan Arnett,</a:t>
                      </a:r>
                      <a:br>
                        <a:rPr lang="en-US" sz="800" b="0" i="0" u="none" strike="noStrike">
                          <a:latin typeface="Arial"/>
                        </a:rPr>
                      </a:br>
                      <a:r>
                        <a:rPr lang="en-US" sz="800" b="0" i="0" u="none" strike="noStrike">
                          <a:latin typeface="Arial"/>
                        </a:rPr>
                        <a:t>Capital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4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latin typeface="Arial"/>
                        </a:rPr>
                        <a:t>1.  Sold services on account to Bethany Center.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6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latin typeface="Arial"/>
                        </a:rPr>
                        <a:t>2.  Received cash from sales.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32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latin typeface="Arial"/>
                        </a:rPr>
                        <a:t>3.  Received cash on account from Bethany Center.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79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latin typeface="Arial"/>
                        </a:rPr>
                        <a:t>4.  Owner withdrew equity in the form of cash.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38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latin typeface="Arial"/>
                        </a:rPr>
                        <a:t>5.  Paid cash for rent.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7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887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latin typeface="Arial"/>
                        </a:rPr>
                        <a:t>Check answers in class.  DO NOT print.</a:t>
                      </a: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latin typeface="Arial"/>
                      </a:endParaRPr>
                    </a:p>
                  </a:txBody>
                  <a:tcPr marL="6560" marR="6560" marT="65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5" grpId="0"/>
      <p:bldP spid="86026" grpId="0"/>
      <p:bldP spid="86027" grpId="0"/>
      <p:bldP spid="86028" grpId="0"/>
      <p:bldP spid="86029" grpId="0"/>
      <p:bldP spid="86030" grpId="0"/>
      <p:bldP spid="86031" grpId="0"/>
      <p:bldP spid="86032" grpId="0"/>
      <p:bldP spid="86033" grpId="0"/>
      <p:bldP spid="8603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1-3 Application Problem</a:t>
            </a:r>
          </a:p>
          <a:p>
            <a:pPr lvl="1"/>
            <a:r>
              <a:rPr lang="en-US" dirty="0" smtClean="0"/>
              <a:t>Reference the file </a:t>
            </a:r>
          </a:p>
          <a:p>
            <a:pPr lvl="1"/>
            <a:r>
              <a:rPr lang="en-US" dirty="0" smtClean="0"/>
              <a:t>Do not need book for problem</a:t>
            </a:r>
          </a:p>
          <a:p>
            <a:r>
              <a:rPr lang="en-US" dirty="0" smtClean="0"/>
              <a:t>1-4 Application Problem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Accounting in Personal Life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800" dirty="0" smtClean="0"/>
              <a:t>A </a:t>
            </a:r>
            <a:r>
              <a:rPr lang="en-US" sz="2800" b="1" dirty="0" smtClean="0">
                <a:solidFill>
                  <a:srgbClr val="0070C0"/>
                </a:solidFill>
              </a:rPr>
              <a:t>net worth statement </a:t>
            </a:r>
            <a:r>
              <a:rPr lang="en-US" sz="2800" dirty="0" smtClean="0"/>
              <a:t>allows the person extending the loan to see the financial position of a borrower on a specific date and make a lending decision.</a:t>
            </a:r>
          </a:p>
          <a:p>
            <a:pPr lvl="0"/>
            <a:r>
              <a:rPr lang="en-US" sz="2800" dirty="0" smtClean="0"/>
              <a:t>Anything of value that is owned is called an </a:t>
            </a:r>
            <a:r>
              <a:rPr lang="en-US" sz="2800" b="1" dirty="0" smtClean="0">
                <a:solidFill>
                  <a:srgbClr val="0070C0"/>
                </a:solidFill>
              </a:rPr>
              <a:t>asset</a:t>
            </a:r>
            <a:r>
              <a:rPr lang="en-US" sz="2800" dirty="0" smtClean="0"/>
              <a:t>.</a:t>
            </a:r>
          </a:p>
          <a:p>
            <a:pPr lvl="0"/>
            <a:r>
              <a:rPr lang="en-US" sz="2800" dirty="0" smtClean="0"/>
              <a:t>An amount owed is called a </a:t>
            </a:r>
            <a:r>
              <a:rPr lang="en-US" sz="2800" b="1" dirty="0" smtClean="0">
                <a:solidFill>
                  <a:srgbClr val="0070C0"/>
                </a:solidFill>
              </a:rPr>
              <a:t>liability</a:t>
            </a:r>
            <a:r>
              <a:rPr lang="en-US" sz="2800" dirty="0" smtClean="0"/>
              <a:t>.</a:t>
            </a:r>
          </a:p>
          <a:p>
            <a:pPr lvl="0"/>
            <a:r>
              <a:rPr lang="en-US" sz="2800" dirty="0" smtClean="0"/>
              <a:t>The difference  between personal assets and personal liabilities is called </a:t>
            </a:r>
            <a:r>
              <a:rPr lang="en-US" sz="2800" b="1" dirty="0" smtClean="0">
                <a:solidFill>
                  <a:srgbClr val="0070C0"/>
                </a:solidFill>
              </a:rPr>
              <a:t>personal </a:t>
            </a:r>
            <a:r>
              <a:rPr lang="en-US" sz="2800" b="1" dirty="0">
                <a:solidFill>
                  <a:srgbClr val="0070C0"/>
                </a:solidFill>
              </a:rPr>
              <a:t>net worth</a:t>
            </a:r>
            <a:r>
              <a:rPr lang="en-US" sz="2800" dirty="0" smtClean="0"/>
              <a:t>. </a:t>
            </a:r>
          </a:p>
          <a:p>
            <a:pPr lvl="1"/>
            <a:r>
              <a:rPr lang="en-US" sz="2400" dirty="0" smtClean="0"/>
              <a:t>In business, net worth is also called </a:t>
            </a:r>
            <a:r>
              <a:rPr lang="en-US" sz="2400" i="1" dirty="0" smtClean="0">
                <a:solidFill>
                  <a:srgbClr val="0070C0"/>
                </a:solidFill>
              </a:rPr>
              <a:t>equity</a:t>
            </a:r>
            <a:r>
              <a:rPr lang="en-US" sz="2400" dirty="0" smtClean="0"/>
              <a:t>.</a:t>
            </a:r>
          </a:p>
          <a:p>
            <a:pPr lvl="0"/>
            <a:r>
              <a:rPr lang="en-US" sz="2800" b="1" dirty="0" smtClean="0">
                <a:solidFill>
                  <a:srgbClr val="0070C0"/>
                </a:solidFill>
              </a:rPr>
              <a:t>Equity</a:t>
            </a:r>
            <a:r>
              <a:rPr lang="en-US" sz="2800" dirty="0" smtClean="0"/>
              <a:t> is the difference between assets and liabilities.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LO2</a:t>
            </a:r>
            <a:endParaRPr lang="en-US" dirty="0"/>
          </a:p>
        </p:txBody>
      </p:sp>
      <p:sp>
        <p:nvSpPr>
          <p:cNvPr id="5" name="Flowchart: Delay 4"/>
          <p:cNvSpPr/>
          <p:nvPr/>
        </p:nvSpPr>
        <p:spPr>
          <a:xfrm rot="5400000">
            <a:off x="8282940" y="-403860"/>
            <a:ext cx="381000" cy="1188720"/>
          </a:xfrm>
          <a:prstGeom prst="flowChartDelay">
            <a:avLst/>
          </a:prstGeom>
          <a:solidFill>
            <a:schemeClr val="accent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49286" y="0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Lesson 1-1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Nike’s financial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29</a:t>
            </a:r>
          </a:p>
          <a:p>
            <a:r>
              <a:rPr lang="en-US" dirty="0"/>
              <a:t>Intro to Financial </a:t>
            </a:r>
            <a:r>
              <a:rPr lang="en-US" dirty="0" smtClean="0"/>
              <a:t>Statements (Word)</a:t>
            </a:r>
          </a:p>
          <a:p>
            <a:pPr lvl="1"/>
            <a:r>
              <a:rPr lang="en-US" dirty="0" smtClean="0"/>
              <a:t>Complete Exercise together in class</a:t>
            </a:r>
          </a:p>
          <a:p>
            <a:pPr lvl="1"/>
            <a:r>
              <a:rPr lang="en-US" dirty="0" smtClean="0"/>
              <a:t>Complete Research on-line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1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1 Review (</a:t>
            </a:r>
            <a:r>
              <a:rPr lang="en-US" dirty="0" err="1" smtClean="0"/>
              <a:t>ExamView</a:t>
            </a:r>
            <a:r>
              <a:rPr lang="en-US" dirty="0" smtClean="0"/>
              <a:t>)	</a:t>
            </a:r>
          </a:p>
          <a:p>
            <a:pPr lvl="1"/>
            <a:r>
              <a:rPr lang="en-US" dirty="0" smtClean="0"/>
              <a:t>90 % or Greater </a:t>
            </a:r>
          </a:p>
          <a:p>
            <a:pPr lvl="2"/>
            <a:r>
              <a:rPr lang="en-US" dirty="0" smtClean="0"/>
              <a:t>5 Point Bonus on Unit 1 Concept Quiz (20% Bonus)</a:t>
            </a:r>
          </a:p>
          <a:p>
            <a:r>
              <a:rPr lang="en-US" dirty="0" smtClean="0"/>
              <a:t>Unit 1 Part 1 Quiz (</a:t>
            </a:r>
            <a:r>
              <a:rPr lang="en-US" dirty="0" err="1" smtClean="0"/>
              <a:t>ExamView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Concepts – 25 Questions (25 Points)</a:t>
            </a:r>
          </a:p>
          <a:p>
            <a:r>
              <a:rPr lang="en-US" dirty="0" smtClean="0"/>
              <a:t>Unit 1 Part 2 Quiz (Excel)</a:t>
            </a:r>
          </a:p>
          <a:p>
            <a:pPr lvl="2"/>
            <a:r>
              <a:rPr lang="en-US" dirty="0" smtClean="0"/>
              <a:t>Skills (</a:t>
            </a:r>
            <a:r>
              <a:rPr lang="en-US" smtClean="0"/>
              <a:t>25 </a:t>
            </a:r>
            <a:r>
              <a:rPr lang="en-US" smtClean="0"/>
              <a:t>Points)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Net Worth Statement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 descr="Chapter 1_Page 7_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560277"/>
            <a:ext cx="4572222" cy="3773724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1589314" y="5602069"/>
            <a:ext cx="5930409" cy="646331"/>
            <a:chOff x="470391" y="1600200"/>
            <a:chExt cx="5930409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470391" y="1600200"/>
              <a:ext cx="12822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Total Assets</a:t>
              </a:r>
            </a:p>
            <a:p>
              <a:pPr algn="ctr"/>
              <a:r>
                <a:rPr lang="en-US" dirty="0" smtClean="0"/>
                <a:t>(owned)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53770" y="1600200"/>
              <a:ext cx="15655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Total Liabilities</a:t>
              </a:r>
            </a:p>
            <a:p>
              <a:pPr algn="ctr"/>
              <a:r>
                <a:rPr lang="en-US" dirty="0" smtClean="0"/>
                <a:t>(owed)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20496" y="1600200"/>
              <a:ext cx="22803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Net Worth</a:t>
              </a:r>
            </a:p>
            <a:p>
              <a:pPr algn="ctr"/>
              <a:r>
                <a:rPr lang="en-US" dirty="0" smtClean="0"/>
                <a:t>(also known as Equity)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71084" y="1661755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−</a:t>
              </a:r>
              <a:endParaRPr lang="en-US" sz="2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37811" y="1661755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=</a:t>
              </a:r>
              <a:endParaRPr lang="en-US" sz="2800" dirty="0"/>
            </a:p>
          </p:txBody>
        </p:sp>
      </p:grpSp>
      <p:sp>
        <p:nvSpPr>
          <p:cNvPr id="15" name="Oval 14"/>
          <p:cNvSpPr/>
          <p:nvPr/>
        </p:nvSpPr>
        <p:spPr>
          <a:xfrm>
            <a:off x="1459524" y="5958840"/>
            <a:ext cx="365760" cy="365760"/>
          </a:xfrm>
          <a:prstGeom prst="ellipse">
            <a:avLst/>
          </a:prstGeom>
          <a:gradFill>
            <a:gsLst>
              <a:gs pos="0">
                <a:srgbClr val="FF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2590800" y="2819400"/>
            <a:ext cx="365760" cy="365760"/>
          </a:xfrm>
          <a:prstGeom prst="ellipse">
            <a:avLst/>
          </a:prstGeom>
          <a:gradFill>
            <a:gsLst>
              <a:gs pos="0">
                <a:srgbClr val="FF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3350454" y="5958840"/>
            <a:ext cx="365760" cy="365760"/>
          </a:xfrm>
          <a:prstGeom prst="ellipse">
            <a:avLst/>
          </a:prstGeom>
          <a:gradFill>
            <a:gsLst>
              <a:gs pos="0">
                <a:srgbClr val="FF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2590800" y="4032738"/>
            <a:ext cx="365760" cy="365760"/>
          </a:xfrm>
          <a:prstGeom prst="ellipse">
            <a:avLst/>
          </a:prstGeom>
          <a:gradFill>
            <a:gsLst>
              <a:gs pos="0">
                <a:srgbClr val="FF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2590800" y="5004100"/>
            <a:ext cx="365760" cy="365760"/>
          </a:xfrm>
          <a:prstGeom prst="ellipse">
            <a:avLst/>
          </a:prstGeom>
          <a:gradFill>
            <a:gsLst>
              <a:gs pos="0">
                <a:srgbClr val="FF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0" name="Oval 19"/>
          <p:cNvSpPr/>
          <p:nvPr/>
        </p:nvSpPr>
        <p:spPr>
          <a:xfrm>
            <a:off x="5501640" y="5562600"/>
            <a:ext cx="365760" cy="365760"/>
          </a:xfrm>
          <a:prstGeom prst="ellipse">
            <a:avLst/>
          </a:prstGeom>
          <a:gradFill>
            <a:gsLst>
              <a:gs pos="0">
                <a:srgbClr val="FF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5" name="Rectangle 34"/>
          <p:cNvSpPr/>
          <p:nvPr/>
        </p:nvSpPr>
        <p:spPr>
          <a:xfrm>
            <a:off x="1371600" y="4876800"/>
            <a:ext cx="16002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371600" y="2667000"/>
            <a:ext cx="16002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371600" y="3886200"/>
            <a:ext cx="16002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elay 21"/>
          <p:cNvSpPr/>
          <p:nvPr/>
        </p:nvSpPr>
        <p:spPr>
          <a:xfrm rot="5400000">
            <a:off x="8282940" y="-403860"/>
            <a:ext cx="381000" cy="1188720"/>
          </a:xfrm>
          <a:prstGeom prst="flowChartDelay">
            <a:avLst/>
          </a:prstGeom>
          <a:solidFill>
            <a:schemeClr val="accent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049286" y="0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Lesson 1-1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LO2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0" grpId="0" animBg="1"/>
      <p:bldP spid="35" grpId="0" animBg="1"/>
      <p:bldP spid="36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aseline="0" smtClean="0">
                <a:latin typeface="Calibri"/>
              </a:rPr>
              <a:t>Ethics in Business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rtl="0"/>
            <a:r>
              <a:rPr lang="en-US" baseline="0" dirty="0" smtClean="0">
                <a:latin typeface="Calibri"/>
              </a:rPr>
              <a:t>The principles of right and wrong that guide an individual in making decisions are called </a:t>
            </a:r>
            <a:r>
              <a:rPr lang="en-US" b="1" baseline="0" dirty="0" smtClean="0">
                <a:solidFill>
                  <a:srgbClr val="0070C0"/>
                </a:solidFill>
                <a:latin typeface="Calibri"/>
              </a:rPr>
              <a:t>ethics</a:t>
            </a:r>
            <a:r>
              <a:rPr lang="en-US" baseline="0" dirty="0" smtClean="0">
                <a:latin typeface="Calibri"/>
              </a:rPr>
              <a:t>.</a:t>
            </a:r>
          </a:p>
          <a:p>
            <a:pPr marR="0" lvl="0" rtl="0"/>
            <a:r>
              <a:rPr lang="en-US" baseline="0" dirty="0" smtClean="0">
                <a:latin typeface="Calibri"/>
              </a:rPr>
              <a:t>The use of ethics in making business decisions is called </a:t>
            </a:r>
            <a:r>
              <a:rPr lang="en-US" b="1" baseline="0" dirty="0" smtClean="0">
                <a:solidFill>
                  <a:srgbClr val="0070C0"/>
                </a:solidFill>
                <a:latin typeface="Calibri"/>
              </a:rPr>
              <a:t>business ethics</a:t>
            </a:r>
            <a:r>
              <a:rPr lang="en-US" baseline="0" dirty="0" smtClean="0">
                <a:latin typeface="Calibri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LO2</a:t>
            </a:r>
            <a:endParaRPr lang="en-US" dirty="0"/>
          </a:p>
        </p:txBody>
      </p:sp>
      <p:sp>
        <p:nvSpPr>
          <p:cNvPr id="5" name="Flowchart: Delay 4"/>
          <p:cNvSpPr/>
          <p:nvPr/>
        </p:nvSpPr>
        <p:spPr>
          <a:xfrm rot="5400000">
            <a:off x="8282940" y="-403860"/>
            <a:ext cx="381000" cy="1188720"/>
          </a:xfrm>
          <a:prstGeom prst="flowChartDelay">
            <a:avLst/>
          </a:prstGeom>
          <a:solidFill>
            <a:schemeClr val="accent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49286" y="0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Lesson 1-1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Lesson 1-1 </a:t>
            </a:r>
            <a:r>
              <a:rPr lang="en-US" dirty="0" smtClean="0"/>
              <a:t>Audit Your Understanding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1.	</a:t>
            </a:r>
            <a:r>
              <a:rPr lang="en-US" dirty="0" smtClean="0"/>
              <a:t>What is accounting?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5048250" y="228600"/>
            <a:ext cx="4095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sosceles Triangle 5"/>
          <p:cNvSpPr/>
          <p:nvPr/>
        </p:nvSpPr>
        <p:spPr>
          <a:xfrm rot="5400000">
            <a:off x="-228600" y="1084730"/>
            <a:ext cx="914400" cy="457200"/>
          </a:xfrm>
          <a:prstGeom prst="triangle">
            <a:avLst/>
          </a:prstGeom>
          <a:solidFill>
            <a:srgbClr val="FFA41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914400" y="2971800"/>
            <a:ext cx="7315200" cy="2012859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None/>
              <a:tabLst>
                <a:tab pos="2286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</a:t>
            </a:r>
          </a:p>
          <a:p>
            <a:pPr lvl="0"/>
            <a:r>
              <a:rPr lang="en-US" sz="3200" dirty="0" smtClean="0"/>
              <a:t>Accounting is the process of planning, recording, analyzing, and interpreting financial information.</a:t>
            </a:r>
            <a:endParaRPr lang="en-US" sz="3200" dirty="0"/>
          </a:p>
        </p:txBody>
      </p:sp>
      <p:sp>
        <p:nvSpPr>
          <p:cNvPr id="8" name="Flowchart: Delay 7"/>
          <p:cNvSpPr/>
          <p:nvPr/>
        </p:nvSpPr>
        <p:spPr>
          <a:xfrm rot="5400000">
            <a:off x="8282940" y="-403860"/>
            <a:ext cx="381000" cy="1188720"/>
          </a:xfrm>
          <a:prstGeom prst="flowChartDelay">
            <a:avLst/>
          </a:prstGeom>
          <a:solidFill>
            <a:schemeClr val="accent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49286" y="0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Lesson 1-1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Lesson 1-1 </a:t>
            </a:r>
            <a:r>
              <a:rPr lang="en-US" dirty="0" smtClean="0"/>
              <a:t>Audit Your Understanding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None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.	</a:t>
            </a:r>
            <a:r>
              <a:rPr lang="en-US" dirty="0" smtClean="0"/>
              <a:t>Why </a:t>
            </a:r>
            <a:r>
              <a:rPr lang="en-US" dirty="0"/>
              <a:t>is accounting called the language of business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5048250" y="228600"/>
            <a:ext cx="4095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sosceles Triangle 5"/>
          <p:cNvSpPr/>
          <p:nvPr/>
        </p:nvSpPr>
        <p:spPr>
          <a:xfrm rot="5400000">
            <a:off x="-228600" y="1084730"/>
            <a:ext cx="914400" cy="457200"/>
          </a:xfrm>
          <a:prstGeom prst="triangle">
            <a:avLst/>
          </a:prstGeom>
          <a:solidFill>
            <a:srgbClr val="FFA41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914400" y="2971800"/>
            <a:ext cx="7315200" cy="2012859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None/>
              <a:tabLst>
                <a:tab pos="2286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</a:t>
            </a:r>
          </a:p>
          <a:p>
            <a:pPr lvl="0">
              <a:buClr>
                <a:srgbClr val="FF0000"/>
              </a:buClr>
            </a:pPr>
            <a:r>
              <a:rPr lang="en-US" sz="3200" dirty="0" smtClean="0"/>
              <a:t>Accounting provides financial information to everyone who needs it to make good business decisions.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lowchart: Delay 7"/>
          <p:cNvSpPr/>
          <p:nvPr/>
        </p:nvSpPr>
        <p:spPr>
          <a:xfrm rot="5400000">
            <a:off x="8282940" y="-403860"/>
            <a:ext cx="381000" cy="1188720"/>
          </a:xfrm>
          <a:prstGeom prst="flowChartDelay">
            <a:avLst/>
          </a:prstGeom>
          <a:solidFill>
            <a:schemeClr val="accent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49286" y="0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Lesson 1-1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13B927D0F9B24F9A8549328320DE96" ma:contentTypeVersion="3" ma:contentTypeDescription="Create a new document." ma:contentTypeScope="" ma:versionID="c587ee95acd453a4f428ec6fd283fd7e">
  <xsd:schema xmlns:xsd="http://www.w3.org/2001/XMLSchema" xmlns:xs="http://www.w3.org/2001/XMLSchema" xmlns:p="http://schemas.microsoft.com/office/2006/metadata/properties" xmlns:ns2="93a3a46d-073c-4d11-b89a-b78f548e1217" targetNamespace="http://schemas.microsoft.com/office/2006/metadata/properties" ma:root="true" ma:fieldsID="396069a6e6bac8a42428bda4abf59bce" ns2:_="">
    <xsd:import namespace="93a3a46d-073c-4d11-b89a-b78f548e12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a3a46d-073c-4d11-b89a-b78f548e12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BAD8F9-9AA6-4BC7-AF1C-B45298105499}"/>
</file>

<file path=customXml/itemProps2.xml><?xml version="1.0" encoding="utf-8"?>
<ds:datastoreItem xmlns:ds="http://schemas.openxmlformats.org/officeDocument/2006/customXml" ds:itemID="{0096C29B-15FA-46A2-BD1C-E04FC40E3F85}"/>
</file>

<file path=customXml/itemProps3.xml><?xml version="1.0" encoding="utf-8"?>
<ds:datastoreItem xmlns:ds="http://schemas.openxmlformats.org/officeDocument/2006/customXml" ds:itemID="{3CF4F3F3-12E5-45F6-AEBB-D4237BE605E5}"/>
</file>

<file path=docProps/app.xml><?xml version="1.0" encoding="utf-8"?>
<Properties xmlns="http://schemas.openxmlformats.org/officeDocument/2006/extended-properties" xmlns:vt="http://schemas.openxmlformats.org/officeDocument/2006/docPropsVTypes">
  <TotalTime>3323</TotalTime>
  <Words>1840</Words>
  <Application>Microsoft Office PowerPoint</Application>
  <PresentationFormat>On-screen Show (4:3)</PresentationFormat>
  <Paragraphs>667</Paragraphs>
  <Slides>51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Office Theme</vt:lpstr>
      <vt:lpstr>Custom Design</vt:lpstr>
      <vt:lpstr>Slide 1</vt:lpstr>
      <vt:lpstr>What do you need for this class?</vt:lpstr>
      <vt:lpstr>The Role of Accounting</vt:lpstr>
      <vt:lpstr>What Is Accounting?</vt:lpstr>
      <vt:lpstr>Accounting in Personal Life</vt:lpstr>
      <vt:lpstr>Personal Net Worth Statement</vt:lpstr>
      <vt:lpstr>Ethics in Business</vt:lpstr>
      <vt:lpstr>Lesson 1-1 Audit Your Understanding</vt:lpstr>
      <vt:lpstr>Lesson 1-1 Audit Your Understanding</vt:lpstr>
      <vt:lpstr>Lesson 1-1 Audit Your Understanding</vt:lpstr>
      <vt:lpstr>Work Together 1-1 On You Own 1-1</vt:lpstr>
      <vt:lpstr>Application Problems</vt:lpstr>
      <vt:lpstr>Slide 13</vt:lpstr>
      <vt:lpstr>The Business—Delgado Web Services</vt:lpstr>
      <vt:lpstr>Accounting Standards and Rules</vt:lpstr>
      <vt:lpstr>The Accounting Equation</vt:lpstr>
      <vt:lpstr>The Accounting Equation</vt:lpstr>
      <vt:lpstr>Accounting Note Card</vt:lpstr>
      <vt:lpstr>Accounting Equation Concept</vt:lpstr>
      <vt:lpstr>Accounting Equation Concept cont.</vt:lpstr>
      <vt:lpstr>Receiving Cash</vt:lpstr>
      <vt:lpstr>Receiving Cash</vt:lpstr>
      <vt:lpstr>Paying Cash</vt:lpstr>
      <vt:lpstr>Transactions on Account</vt:lpstr>
      <vt:lpstr>Transactions on Account</vt:lpstr>
      <vt:lpstr>Lesson 1-2 Audit Your Understanding</vt:lpstr>
      <vt:lpstr>Lesson 1-2 Audit Your Understanding</vt:lpstr>
      <vt:lpstr>Lesson 1-2 Audit Your Understanding</vt:lpstr>
      <vt:lpstr>Lesson 1-2 Audit Your Understanding</vt:lpstr>
      <vt:lpstr>Analyzing Business Transactions</vt:lpstr>
      <vt:lpstr>1-2 work together Review in class</vt:lpstr>
      <vt:lpstr>1-2 on your own Review in class</vt:lpstr>
      <vt:lpstr>Application Problems</vt:lpstr>
      <vt:lpstr>Slide 34</vt:lpstr>
      <vt:lpstr>Transactions Affecting Owner’s Equity</vt:lpstr>
      <vt:lpstr>Transactions Affecting Owner’s Equity</vt:lpstr>
      <vt:lpstr>Transactions Affecting Owner’s Equity</vt:lpstr>
      <vt:lpstr>Expense Transactions</vt:lpstr>
      <vt:lpstr>Expense Transactions</vt:lpstr>
      <vt:lpstr>Expense Transactions</vt:lpstr>
      <vt:lpstr>Other Cash Transactions</vt:lpstr>
      <vt:lpstr>Other Cash Transactions</vt:lpstr>
      <vt:lpstr>Summary of Changes in Owner’s Equity</vt:lpstr>
      <vt:lpstr>Lesson 1-3 Audit Your Understanding</vt:lpstr>
      <vt:lpstr>Lesson 1-3 Audit Your Understanding</vt:lpstr>
      <vt:lpstr>Lesson 1-3 Audit Your Understanding</vt:lpstr>
      <vt:lpstr>work together 1-3 Open 1-3 spreadsheet, work 1-3 tab </vt:lpstr>
      <vt:lpstr>on your own 1-3 Open 1-3 spreadsheet, own 1-3 tab</vt:lpstr>
      <vt:lpstr>Application Problems</vt:lpstr>
      <vt:lpstr>Analyzing Nike’s financial statements</vt:lpstr>
      <vt:lpstr>Unit 1 Assessment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McLaughlin</dc:creator>
  <cp:lastModifiedBy>BILL</cp:lastModifiedBy>
  <cp:revision>281</cp:revision>
  <dcterms:created xsi:type="dcterms:W3CDTF">2012-07-02T15:51:50Z</dcterms:created>
  <dcterms:modified xsi:type="dcterms:W3CDTF">2013-10-12T20:08:24Z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-748959103</vt:i4>
  </property>
  <property fmtid="{D5CDD505-2E9C-101B-9397-08002B2CF9AE}" pid="3" name="_NewReviewCycle">
    <vt:lpwstr/>
  </property>
  <property fmtid="{D5CDD505-2E9C-101B-9397-08002B2CF9AE}" pid="4" name="_EmailSubject">
    <vt:lpwstr>C21 PPT Sample Comments</vt:lpwstr>
  </property>
  <property fmtid="{D5CDD505-2E9C-101B-9397-08002B2CF9AE}" pid="5" name="_AuthorEmail">
    <vt:lpwstr>Diane.Bowdler@cengage.com</vt:lpwstr>
  </property>
  <property fmtid="{D5CDD505-2E9C-101B-9397-08002B2CF9AE}" pid="6" name="_AuthorEmailDisplayName">
    <vt:lpwstr>Bowdler, Diane</vt:lpwstr>
  </property>
  <property fmtid="{D5CDD505-2E9C-101B-9397-08002B2CF9AE}" pid="7" name="ContentTypeId">
    <vt:lpwstr>0x0101000C13B927D0F9B24F9A8549328320DE96</vt:lpwstr>
  </property>
</Properties>
</file>