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3"/>
  </p:notesMasterIdLst>
  <p:sldIdLst>
    <p:sldId id="347" r:id="rId2"/>
    <p:sldId id="259" r:id="rId3"/>
    <p:sldId id="355" r:id="rId4"/>
    <p:sldId id="356" r:id="rId5"/>
    <p:sldId id="369" r:id="rId6"/>
    <p:sldId id="357" r:id="rId7"/>
    <p:sldId id="358" r:id="rId8"/>
    <p:sldId id="359" r:id="rId9"/>
    <p:sldId id="360" r:id="rId10"/>
    <p:sldId id="334" r:id="rId11"/>
    <p:sldId id="335" r:id="rId12"/>
    <p:sldId id="336" r:id="rId13"/>
    <p:sldId id="337" r:id="rId14"/>
    <p:sldId id="370" r:id="rId15"/>
    <p:sldId id="371" r:id="rId16"/>
    <p:sldId id="372" r:id="rId17"/>
    <p:sldId id="373" r:id="rId18"/>
    <p:sldId id="374" r:id="rId19"/>
    <p:sldId id="375" r:id="rId20"/>
    <p:sldId id="397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 User" initials="CU" lastIdx="20" clrIdx="0"/>
  <p:cmAuthor id="1" name="McLaughlin" initials="C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6D5AB"/>
    <a:srgbClr val="EA0000"/>
    <a:srgbClr val="77933C"/>
    <a:srgbClr val="FF3300"/>
    <a:srgbClr val="FF0000"/>
    <a:srgbClr val="CC0000"/>
    <a:srgbClr val="73BEF1"/>
    <a:srgbClr val="1376B9"/>
    <a:srgbClr val="131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6" autoAdjust="0"/>
  </p:normalViewPr>
  <p:slideViewPr>
    <p:cSldViewPr>
      <p:cViewPr varScale="1">
        <p:scale>
          <a:sx n="74" d="100"/>
          <a:sy n="74" d="100"/>
        </p:scale>
        <p:origin x="6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2248-3E8E-4013-A492-EE2D20E1DA6B}" type="datetimeFigureOut">
              <a:rPr lang="en-US" smtClean="0"/>
              <a:pPr/>
              <a:t>2/17/2015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03EE-1FBA-4CD6-A9B1-250AC4FFD3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543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3962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3962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A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Calibri" pitchFamily="34" charset="0"/>
        <a:buChar char="●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	</a:t>
            </a:r>
            <a:r>
              <a:rPr lang="en-US" sz="2400" dirty="0" smtClean="0"/>
              <a:t>Explain the purpose of a general journal.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/>
              <a:t> </a:t>
            </a:r>
            <a:r>
              <a:rPr lang="en-US" sz="2400" dirty="0" smtClean="0"/>
              <a:t>	Account for purchases returns and allowances.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/>
              <a:t> 	</a:t>
            </a:r>
            <a:r>
              <a:rPr lang="en-US" sz="2400" dirty="0" smtClean="0"/>
              <a:t>Post a general journal to the accounts payable ledger and general ledger.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b="292"/>
          <a:stretch>
            <a:fillRect/>
          </a:stretch>
        </p:blipFill>
        <p:spPr bwMode="auto">
          <a:xfrm>
            <a:off x="0" y="0"/>
            <a:ext cx="9144000" cy="220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When is a transaction recorded in a general journal?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When the transaction cannot be recorded in special journal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When is the equality of debits and credits proved for a general journal?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After each general journal entry is recorded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is a primary difference between a purchases return and a purchases allowance?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971800"/>
            <a:ext cx="7315200" cy="31543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600" dirty="0" smtClean="0">
                <a:ea typeface="Calibri"/>
                <a:cs typeface="Times New Roman"/>
              </a:rPr>
              <a:t>A purchases return is credit allowed for the purchase price of returned merchandise. A purchases allowance is credit allowed for part of the purchase price of merchandise that is not returned, such as for units that are damaged but still usable or of a different quality than that ordered.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4.</a:t>
            </a: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If 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purchases returns and allowances decrease the value of Purchases,, why are returns and 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allowances credited 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to a separate account?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7432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600" dirty="0" smtClean="0">
                <a:ea typeface="Calibri"/>
                <a:cs typeface="Times New Roman"/>
              </a:rPr>
              <a:t>Better information is provided if purchases returns and allowances are credited to a separate account. A business can then track the amount of purchases returns and allowances in a fiscal period to evaluate the efficiency of its purchasing activities.</a:t>
            </a:r>
            <a:endParaRPr lang="en-US" sz="2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11-1</a:t>
            </a:r>
            <a:br>
              <a:rPr lang="en-US" dirty="0" smtClean="0"/>
            </a:br>
            <a:r>
              <a:rPr lang="en-US" dirty="0" smtClean="0"/>
              <a:t>On You Own 11-1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11-1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326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11-1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4 </a:t>
            </a:r>
            <a:r>
              <a:rPr lang="en-US" sz="2400" dirty="0" smtClean="0"/>
              <a:t>	Account for sales returns and allowances.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	Post a general journal to the accounts receivable ledger and general ledger.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	Record a correcting entry to the accounts receivable ledger.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19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Memorandum for Sales Returns and Allowances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Credit allowed to a customer for the sales price of returned merchandise, resulting in a decrease in the accounts receivable of the merchandising business, is called a </a:t>
            </a:r>
            <a:r>
              <a:rPr lang="en-US" sz="2400" b="1" dirty="0" smtClean="0">
                <a:solidFill>
                  <a:srgbClr val="0070C0"/>
                </a:solidFill>
              </a:rPr>
              <a:t>sales return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Credit allowed to a customer for part of the sales price of merchandise that is not returned, resulting in a decrease in the accounts receivable of the merchandising business, is called a </a:t>
            </a:r>
            <a:r>
              <a:rPr lang="en-US" sz="2400" b="1" dirty="0" smtClean="0">
                <a:solidFill>
                  <a:srgbClr val="0070C0"/>
                </a:solidFill>
              </a:rPr>
              <a:t>sales allowance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form prepared by the vendor showing the amount deducted for returns and allowances is called a </a:t>
            </a:r>
            <a:r>
              <a:rPr lang="en-US" sz="2400" b="1" dirty="0" smtClean="0">
                <a:solidFill>
                  <a:srgbClr val="0070C0"/>
                </a:solidFill>
              </a:rPr>
              <a:t>credit memorandum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Memorandum for Sales Returns and Allowances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Chapter 11_Page 3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6400800" cy="3431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Sales Returns and Allowances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Chapter 11_Page 328.jpg"/>
          <p:cNvPicPr>
            <a:picLocks noChangeAspect="1"/>
          </p:cNvPicPr>
          <p:nvPr/>
        </p:nvPicPr>
        <p:blipFill>
          <a:blip r:embed="rId2" cstate="print"/>
          <a:srcRect b="12270"/>
          <a:stretch>
            <a:fillRect/>
          </a:stretch>
        </p:blipFill>
        <p:spPr>
          <a:xfrm>
            <a:off x="228600" y="3810000"/>
            <a:ext cx="7772400" cy="1975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57200" y="1600200"/>
            <a:ext cx="5257800" cy="9233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December 16. Granted credit to Lake Automotive for merchandise returned, $65.85, plus sales tax, $3.95, from S500; total, $69.80. Credit Memorandum No. 14.</a:t>
            </a:r>
            <a:endParaRPr lang="en-US" dirty="0"/>
          </a:p>
        </p:txBody>
      </p:sp>
      <p:grpSp>
        <p:nvGrpSpPr>
          <p:cNvPr id="6" name="Group 13"/>
          <p:cNvGrpSpPr/>
          <p:nvPr/>
        </p:nvGrpSpPr>
        <p:grpSpPr>
          <a:xfrm>
            <a:off x="1952625" y="2576096"/>
            <a:ext cx="2924175" cy="2453104"/>
            <a:chOff x="733425" y="3261896"/>
            <a:chExt cx="2924175" cy="2453104"/>
          </a:xfrm>
        </p:grpSpPr>
        <p:sp>
          <p:nvSpPr>
            <p:cNvPr id="17" name="TextBox 16"/>
            <p:cNvSpPr txBox="1"/>
            <p:nvPr/>
          </p:nvSpPr>
          <p:spPr>
            <a:xfrm>
              <a:off x="733425" y="3261896"/>
              <a:ext cx="27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Credit  Memorandum Number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520440" y="3352800"/>
              <a:ext cx="60960" cy="2362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383280" y="327660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259080" y="2566571"/>
            <a:ext cx="807720" cy="2462629"/>
            <a:chOff x="1132414" y="3035439"/>
            <a:chExt cx="807720" cy="246262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254334" y="3212068"/>
              <a:ext cx="685800" cy="2286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132414" y="3059668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3630" y="3035439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Date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1295400" y="3439894"/>
            <a:ext cx="3200400" cy="1817906"/>
            <a:chOff x="1066800" y="2790825"/>
            <a:chExt cx="3200400" cy="181790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19200" y="2932331"/>
              <a:ext cx="304800" cy="1676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2790825"/>
              <a:ext cx="297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Second Debit Account Title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25"/>
          <p:cNvGrpSpPr/>
          <p:nvPr/>
        </p:nvGrpSpPr>
        <p:grpSpPr>
          <a:xfrm>
            <a:off x="3429000" y="5105400"/>
            <a:ext cx="2743200" cy="1219200"/>
            <a:chOff x="1524000" y="2132231"/>
            <a:chExt cx="2743200" cy="1219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3476625" y="2132231"/>
              <a:ext cx="790575" cy="113782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429000" y="3071932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0" y="3012877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Sales Return Amount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762000" y="3019425"/>
            <a:ext cx="3810000" cy="2009775"/>
            <a:chOff x="760095" y="2486025"/>
            <a:chExt cx="3810000" cy="200977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914400" y="2668906"/>
              <a:ext cx="379095" cy="182689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760095" y="251460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1080" y="2486025"/>
              <a:ext cx="354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First Debit Account Title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6082231" y="1566446"/>
            <a:ext cx="2871269" cy="672048"/>
            <a:chOff x="5698416" y="1722418"/>
            <a:chExt cx="2871269" cy="672048"/>
          </a:xfrm>
        </p:grpSpPr>
        <p:grpSp>
          <p:nvGrpSpPr>
            <p:cNvPr id="22" name="Group 53"/>
            <p:cNvGrpSpPr/>
            <p:nvPr/>
          </p:nvGrpSpPr>
          <p:grpSpPr>
            <a:xfrm>
              <a:off x="5698416" y="1722418"/>
              <a:ext cx="2871269" cy="672048"/>
              <a:chOff x="5698416" y="1722418"/>
              <a:chExt cx="2871269" cy="67204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698416" y="1722418"/>
                <a:ext cx="287126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Sales Returns and Allowances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5755849" y="20287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127449" y="20287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5788385" y="2025134"/>
              <a:ext cx="12644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65.85</a:t>
              </a:r>
            </a:p>
          </p:txBody>
        </p:sp>
      </p:grpSp>
      <p:grpSp>
        <p:nvGrpSpPr>
          <p:cNvPr id="26" name="Group 39"/>
          <p:cNvGrpSpPr/>
          <p:nvPr/>
        </p:nvGrpSpPr>
        <p:grpSpPr>
          <a:xfrm>
            <a:off x="6136849" y="2290405"/>
            <a:ext cx="2871269" cy="662404"/>
            <a:chOff x="5753034" y="2722662"/>
            <a:chExt cx="2871269" cy="662404"/>
          </a:xfrm>
        </p:grpSpPr>
        <p:grpSp>
          <p:nvGrpSpPr>
            <p:cNvPr id="30" name="Group 55"/>
            <p:cNvGrpSpPr/>
            <p:nvPr/>
          </p:nvGrpSpPr>
          <p:grpSpPr>
            <a:xfrm>
              <a:off x="5753034" y="2722662"/>
              <a:ext cx="2871269" cy="662404"/>
              <a:chOff x="5753034" y="2722662"/>
              <a:chExt cx="2871269" cy="66240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753034" y="2722662"/>
                <a:ext cx="287126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Sales Tax Payable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5755849" y="30193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127449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5788385" y="3019306"/>
              <a:ext cx="12644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3.95</a:t>
              </a:r>
            </a:p>
          </p:txBody>
        </p:sp>
      </p:grpSp>
      <p:grpSp>
        <p:nvGrpSpPr>
          <p:cNvPr id="34" name="Group 45"/>
          <p:cNvGrpSpPr/>
          <p:nvPr/>
        </p:nvGrpSpPr>
        <p:grpSpPr>
          <a:xfrm>
            <a:off x="6705600" y="4114800"/>
            <a:ext cx="2438401" cy="1171575"/>
            <a:chOff x="1478280" y="1014829"/>
            <a:chExt cx="2438401" cy="1171575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1478280" y="1167229"/>
              <a:ext cx="1524000" cy="1019175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2880360" y="1014829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73681" y="1250632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Sales Tax </a:t>
              </a:r>
              <a:br>
                <a:rPr lang="en-US" sz="1600" dirty="0" smtClean="0">
                  <a:solidFill>
                    <a:srgbClr val="0070C0"/>
                  </a:solidFill>
                </a:rPr>
              </a:br>
              <a:r>
                <a:rPr lang="en-US" sz="1600" dirty="0" smtClean="0">
                  <a:solidFill>
                    <a:srgbClr val="0070C0"/>
                  </a:solidFill>
                </a:rPr>
                <a:t>Amount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49"/>
          <p:cNvGrpSpPr/>
          <p:nvPr/>
        </p:nvGrpSpPr>
        <p:grpSpPr>
          <a:xfrm>
            <a:off x="6139664" y="3004721"/>
            <a:ext cx="2871269" cy="652879"/>
            <a:chOff x="5753034" y="2732187"/>
            <a:chExt cx="2871269" cy="652879"/>
          </a:xfrm>
        </p:grpSpPr>
        <p:grpSp>
          <p:nvGrpSpPr>
            <p:cNvPr id="40" name="Group 55"/>
            <p:cNvGrpSpPr/>
            <p:nvPr/>
          </p:nvGrpSpPr>
          <p:grpSpPr>
            <a:xfrm>
              <a:off x="5753034" y="2732187"/>
              <a:ext cx="2871269" cy="652879"/>
              <a:chOff x="5753034" y="2732187"/>
              <a:chExt cx="2871269" cy="65287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753034" y="2732187"/>
                <a:ext cx="287126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Accounts Receivable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5755849" y="30193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127449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7356049" y="3019306"/>
              <a:ext cx="12644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69.80</a:t>
              </a:r>
            </a:p>
          </p:txBody>
        </p:sp>
      </p:grpSp>
      <p:sp>
        <p:nvSpPr>
          <p:cNvPr id="56" name="Down Arrow 55"/>
          <p:cNvSpPr/>
          <p:nvPr/>
        </p:nvSpPr>
        <p:spPr>
          <a:xfrm>
            <a:off x="6190255" y="2634734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Up Arrow 56"/>
          <p:cNvSpPr/>
          <p:nvPr/>
        </p:nvSpPr>
        <p:spPr>
          <a:xfrm>
            <a:off x="6190255" y="1901428"/>
            <a:ext cx="274320" cy="182880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>
            <a:off x="7549430" y="3333750"/>
            <a:ext cx="274320" cy="1828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58"/>
          <p:cNvGrpSpPr/>
          <p:nvPr/>
        </p:nvGrpSpPr>
        <p:grpSpPr>
          <a:xfrm>
            <a:off x="533400" y="5562600"/>
            <a:ext cx="2286000" cy="762000"/>
            <a:chOff x="1066800" y="2386429"/>
            <a:chExt cx="2286000" cy="76200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1249680" y="2386429"/>
              <a:ext cx="731520" cy="58537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066800" y="2867561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71600" y="2809875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Credit Account Titles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62"/>
          <p:cNvGrpSpPr/>
          <p:nvPr/>
        </p:nvGrpSpPr>
        <p:grpSpPr>
          <a:xfrm>
            <a:off x="5029200" y="3200400"/>
            <a:ext cx="1676400" cy="2286000"/>
            <a:chOff x="-3200400" y="2819400"/>
            <a:chExt cx="1676400" cy="2286000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-2819400" y="3276600"/>
              <a:ext cx="228600" cy="1828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-2712720" y="3124200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3200400" y="28194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Diagonal</a:t>
              </a:r>
              <a:br>
                <a:rPr lang="en-US" sz="1600" dirty="0" smtClean="0">
                  <a:solidFill>
                    <a:srgbClr val="0070C0"/>
                  </a:solidFill>
                </a:rPr>
              </a:br>
              <a:r>
                <a:rPr lang="en-US" sz="1600" dirty="0" smtClean="0">
                  <a:solidFill>
                    <a:srgbClr val="0070C0"/>
                  </a:solidFill>
                </a:rPr>
                <a:t>Line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" name="Group 66"/>
          <p:cNvGrpSpPr/>
          <p:nvPr/>
        </p:nvGrpSpPr>
        <p:grpSpPr>
          <a:xfrm>
            <a:off x="6781800" y="5638800"/>
            <a:ext cx="2362200" cy="685800"/>
            <a:chOff x="2895600" y="740212"/>
            <a:chExt cx="2362200" cy="685800"/>
          </a:xfrm>
        </p:grpSpPr>
        <p:sp>
          <p:nvSpPr>
            <p:cNvPr id="70" name="TextBox 69"/>
            <p:cNvSpPr txBox="1"/>
            <p:nvPr/>
          </p:nvSpPr>
          <p:spPr>
            <a:xfrm>
              <a:off x="3124200" y="1087458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Total Amount of Return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048000" y="740212"/>
              <a:ext cx="304800" cy="542925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2895600" y="1140262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9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pter 11_Page 329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04944"/>
            <a:ext cx="6700266" cy="1762506"/>
          </a:xfrm>
          <a:prstGeom prst="rect">
            <a:avLst/>
          </a:prstGeom>
        </p:spPr>
      </p:pic>
      <p:pic>
        <p:nvPicPr>
          <p:cNvPr id="8" name="Picture 7" descr="Chapter 11_Page 329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00200"/>
            <a:ext cx="7715250" cy="2235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Posting from a General Journal to an Accounts Receivable Ledger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441116" y="2962275"/>
            <a:ext cx="978109" cy="2743200"/>
            <a:chOff x="1209675" y="2324100"/>
            <a:chExt cx="978109" cy="2743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016334" y="2324100"/>
              <a:ext cx="0" cy="2743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22024" y="3248025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09675" y="3240643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5029200" y="3428999"/>
            <a:ext cx="1676400" cy="1143001"/>
            <a:chOff x="-152400" y="2369582"/>
            <a:chExt cx="1676400" cy="1143001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609600" y="2369582"/>
              <a:ext cx="914400" cy="114300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44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52400" y="2819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Customer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42"/>
          <p:cNvGrpSpPr/>
          <p:nvPr/>
        </p:nvGrpSpPr>
        <p:grpSpPr>
          <a:xfrm>
            <a:off x="2910840" y="1933575"/>
            <a:ext cx="4404360" cy="3781425"/>
            <a:chOff x="2910840" y="1933575"/>
            <a:chExt cx="4404360" cy="3781425"/>
          </a:xfrm>
        </p:grpSpPr>
        <p:sp>
          <p:nvSpPr>
            <p:cNvPr id="42" name="Freeform 41"/>
            <p:cNvSpPr/>
            <p:nvPr/>
          </p:nvSpPr>
          <p:spPr>
            <a:xfrm>
              <a:off x="3638550" y="1933575"/>
              <a:ext cx="3676650" cy="3781425"/>
            </a:xfrm>
            <a:custGeom>
              <a:avLst/>
              <a:gdLst>
                <a:gd name="connsiteX0" fmla="*/ 3676650 w 3676650"/>
                <a:gd name="connsiteY0" fmla="*/ 0 h 3533775"/>
                <a:gd name="connsiteX1" fmla="*/ 1314450 w 3676650"/>
                <a:gd name="connsiteY1" fmla="*/ 1457325 h 3533775"/>
                <a:gd name="connsiteX2" fmla="*/ 0 w 3676650"/>
                <a:gd name="connsiteY2" fmla="*/ 3533775 h 353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6650" h="3533775">
                  <a:moveTo>
                    <a:pt x="3676650" y="0"/>
                  </a:moveTo>
                  <a:cubicBezTo>
                    <a:pt x="2801937" y="434181"/>
                    <a:pt x="1927225" y="868363"/>
                    <a:pt x="1314450" y="1457325"/>
                  </a:cubicBezTo>
                  <a:cubicBezTo>
                    <a:pt x="701675" y="2046288"/>
                    <a:pt x="350837" y="2790031"/>
                    <a:pt x="0" y="3533775"/>
                  </a:cubicBezTo>
                </a:path>
              </a:pathLst>
            </a:cu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910840" y="3876675"/>
              <a:ext cx="1737360" cy="646331"/>
              <a:chOff x="516255" y="4714875"/>
              <a:chExt cx="1737360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16255" y="471487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Journal Page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Number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887855" y="47244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4" name="Group 30"/>
          <p:cNvGrpSpPr/>
          <p:nvPr/>
        </p:nvGrpSpPr>
        <p:grpSpPr>
          <a:xfrm>
            <a:off x="6934200" y="5449669"/>
            <a:ext cx="1828800" cy="646331"/>
            <a:chOff x="4191000" y="5363944"/>
            <a:chExt cx="1828800" cy="646331"/>
          </a:xfrm>
        </p:grpSpPr>
        <p:grpSp>
          <p:nvGrpSpPr>
            <p:cNvPr id="15" name="Group 40"/>
            <p:cNvGrpSpPr/>
            <p:nvPr/>
          </p:nvGrpSpPr>
          <p:grpSpPr>
            <a:xfrm>
              <a:off x="4191000" y="5482590"/>
              <a:ext cx="794385" cy="365760"/>
              <a:chOff x="4191000" y="4110990"/>
              <a:chExt cx="794385" cy="365760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>
                <a:off x="4191000" y="4297680"/>
                <a:ext cx="731520" cy="0"/>
              </a:xfrm>
              <a:prstGeom prst="line">
                <a:avLst/>
              </a:prstGeom>
              <a:solidFill>
                <a:srgbClr val="CC0000"/>
              </a:solidFill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4619625" y="411099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00625" y="5363944"/>
              <a:ext cx="1019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5591175" y="3409950"/>
            <a:ext cx="3067050" cy="2305050"/>
            <a:chOff x="5591175" y="3409950"/>
            <a:chExt cx="3067050" cy="2305050"/>
          </a:xfrm>
        </p:grpSpPr>
        <p:sp>
          <p:nvSpPr>
            <p:cNvPr id="40" name="Freeform 39"/>
            <p:cNvSpPr/>
            <p:nvPr/>
          </p:nvSpPr>
          <p:spPr>
            <a:xfrm>
              <a:off x="5591175" y="3409950"/>
              <a:ext cx="1962150" cy="2305050"/>
            </a:xfrm>
            <a:custGeom>
              <a:avLst/>
              <a:gdLst>
                <a:gd name="connsiteX0" fmla="*/ 1943100 w 1962150"/>
                <a:gd name="connsiteY0" fmla="*/ 0 h 2114550"/>
                <a:gd name="connsiteX1" fmla="*/ 1962150 w 1962150"/>
                <a:gd name="connsiteY1" fmla="*/ 1400175 h 2114550"/>
                <a:gd name="connsiteX2" fmla="*/ 219075 w 1962150"/>
                <a:gd name="connsiteY2" fmla="*/ 1400175 h 2114550"/>
                <a:gd name="connsiteX3" fmla="*/ 0 w 1962150"/>
                <a:gd name="connsiteY3" fmla="*/ 2114550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2150" h="2114550">
                  <a:moveTo>
                    <a:pt x="1943100" y="0"/>
                  </a:moveTo>
                  <a:lnTo>
                    <a:pt x="1962150" y="1400175"/>
                  </a:lnTo>
                  <a:lnTo>
                    <a:pt x="219075" y="1400175"/>
                  </a:lnTo>
                  <a:lnTo>
                    <a:pt x="0" y="2114550"/>
                  </a:lnTo>
                </a:path>
              </a:pathLst>
            </a:cu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3"/>
            <p:cNvGrpSpPr/>
            <p:nvPr/>
          </p:nvGrpSpPr>
          <p:grpSpPr>
            <a:xfrm>
              <a:off x="7362825" y="3879413"/>
              <a:ext cx="1295400" cy="369332"/>
              <a:chOff x="2819400" y="2819400"/>
              <a:chExt cx="1295400" cy="36933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819400" y="2821186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00400" y="2819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Credit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journal with two amount columns in which all kinds of entries can be recorded is called a </a:t>
            </a:r>
            <a:r>
              <a:rPr lang="en-US" b="1" dirty="0" smtClean="0">
                <a:solidFill>
                  <a:srgbClr val="0070C0"/>
                </a:solidFill>
              </a:rPr>
              <a:t>general journal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every transaction can be recorded in a </a:t>
            </a:r>
            <a:r>
              <a:rPr lang="en-US" b="1" dirty="0" smtClean="0">
                <a:solidFill>
                  <a:srgbClr val="0070C0"/>
                </a:solidFill>
              </a:rPr>
              <a:t>special journal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Errors in Subsidiary Ledger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Original Transaction</a:t>
            </a:r>
          </a:p>
          <a:p>
            <a:pPr marL="0" indent="0">
              <a:buNone/>
            </a:pPr>
            <a:r>
              <a:rPr lang="en-US" sz="2400" dirty="0" smtClean="0"/>
              <a:t>					</a:t>
            </a:r>
            <a:r>
              <a:rPr lang="en-US" sz="2400" smtClean="0"/>
              <a:t>Debit   Credit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12/23 </a:t>
            </a:r>
            <a:r>
              <a:rPr lang="en-US" sz="2400" dirty="0" smtClean="0">
                <a:solidFill>
                  <a:srgbClr val="FF0000"/>
                </a:solidFill>
              </a:rPr>
              <a:t>A/R</a:t>
            </a:r>
            <a:r>
              <a:rPr lang="en-US" sz="2400" dirty="0" smtClean="0"/>
              <a:t> – Wells Apartments	334.00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rgbClr val="FF0000"/>
                </a:solidFill>
              </a:rPr>
              <a:t>Sales</a:t>
            </a: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	334.00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Remains correct and no need for correction</a:t>
            </a:r>
          </a:p>
          <a:p>
            <a:endParaRPr lang="en-US" sz="2400" dirty="0" smtClean="0"/>
          </a:p>
          <a:p>
            <a:r>
              <a:rPr lang="en-US" sz="2400" dirty="0" smtClean="0"/>
              <a:t>Correction – Billed incorrect customer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12/26 Skinner College			334.00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Wells Apartments	   	334.00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17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Errors in Subsidiary Ledger Accounts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 descr="Chapter 11_Page 330_1.jpg"/>
          <p:cNvPicPr>
            <a:picLocks noChangeAspect="1"/>
          </p:cNvPicPr>
          <p:nvPr/>
        </p:nvPicPr>
        <p:blipFill>
          <a:blip r:embed="rId2" cstate="print"/>
          <a:srcRect b="13699"/>
          <a:stretch>
            <a:fillRect/>
          </a:stretch>
        </p:blipFill>
        <p:spPr>
          <a:xfrm>
            <a:off x="152400" y="2353062"/>
            <a:ext cx="5143500" cy="1152138"/>
          </a:xfrm>
          <a:prstGeom prst="rect">
            <a:avLst/>
          </a:prstGeom>
        </p:spPr>
      </p:pic>
      <p:pic>
        <p:nvPicPr>
          <p:cNvPr id="10" name="Picture 9" descr="Chapter 11_Page 330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654552"/>
            <a:ext cx="4626864" cy="2670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52400" y="1447800"/>
            <a:ext cx="5257800" cy="83099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1600" dirty="0" smtClean="0"/>
              <a:t>December 26. Found that a sale on account to Skinner College was  incorrectly charged to the account of Wells Apartments, $334.00. Memorandum No. 44.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486400" y="6004560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	</a:t>
            </a:r>
            <a:r>
              <a:rPr lang="en-US" sz="1600" dirty="0" smtClean="0"/>
              <a:t>Write the customer numbers.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486400" y="1371600"/>
            <a:ext cx="3276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</a:t>
            </a:r>
            <a:r>
              <a:rPr lang="en-US" sz="1600" dirty="0" smtClean="0"/>
              <a:t>Write the date.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1610360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</a:t>
            </a:r>
            <a:r>
              <a:rPr lang="en-US" sz="1600" dirty="0" smtClean="0"/>
              <a:t>Write the name of the correct customer.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2099846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1600" dirty="0" smtClean="0"/>
              <a:t>Write the memorandum number.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2352040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</a:t>
            </a:r>
            <a:r>
              <a:rPr lang="en-US" sz="1600" dirty="0" smtClean="0"/>
              <a:t>Write the amount in the Debit column.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834640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	</a:t>
            </a:r>
            <a:r>
              <a:rPr lang="en-US" sz="1600" dirty="0" smtClean="0"/>
              <a:t>Indent and write the name of the incorrectly charged customer.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6400" y="3316665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	</a:t>
            </a:r>
            <a:r>
              <a:rPr lang="en-US" sz="1600" dirty="0" smtClean="0"/>
              <a:t>Write the amount in the Credit column.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86400" y="3814505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	</a:t>
            </a:r>
            <a:r>
              <a:rPr lang="en-US" sz="1600" dirty="0" smtClean="0"/>
              <a:t>Write the date in the Date column of each customer account.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400" y="4292600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	</a:t>
            </a:r>
            <a:r>
              <a:rPr lang="en-US" sz="1600" dirty="0" smtClean="0"/>
              <a:t>Write the general journal page number in the Post. Ref. column of each customer account.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6400" y="5033705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	</a:t>
            </a:r>
            <a:r>
              <a:rPr lang="en-US" sz="1600" dirty="0" smtClean="0"/>
              <a:t>Write the amount of the appropriate Debit or Credit.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5511800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</a:t>
            </a:r>
            <a:r>
              <a:rPr lang="en-US" sz="1600" dirty="0" smtClean="0"/>
              <a:t>Calculate and write the new account balance.</a:t>
            </a:r>
            <a:endParaRPr lang="en-US" sz="1600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" y="30480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676400" y="2971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2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819400" y="30480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3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91000" y="28194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4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62000" y="3352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5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181600" y="32004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6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04800" y="4495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7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859280" y="5981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8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5981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9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602480" y="5981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10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4521200" y="49530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11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11480" y="59817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7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752600" y="4495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8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07280" y="23622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083860" y="4495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9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495800" y="4495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10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4419600" y="36576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11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429000" y="34290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/>
              <a:t>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What is the difference between a sales return and a sales allowance?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895600"/>
            <a:ext cx="7315200" cy="3230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Times New Roman"/>
                <a:cs typeface="Times-Roman"/>
              </a:rPr>
              <a:t>A sales return is credit allowed to a customer for the sales price of returned merchandise. A sales allowance is credit allowed to a customer for part of the sales price of merchandise that is not returned, such as for a shortage in a shipment.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What is the source document for journalizing sales returns and allowances?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Times New Roman"/>
                <a:cs typeface="Times-Roman"/>
              </a:rPr>
              <a:t>Credit memorandum</a:t>
            </a:r>
            <a:endParaRPr lang="en-US" sz="2800" dirty="0" smtClean="0">
              <a:ea typeface="Times New Roman"/>
              <a:cs typeface="MyriadPro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Why are sales returns and allowances not debited to the Sales account?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Times New Roman"/>
                <a:cs typeface="Times-Roman"/>
              </a:rPr>
              <a:t>To provide better information, enabling management to quickly learn if the percent of sales returns and allowances to sales is greater than expected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4.	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Which 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general ledger accounts are affected, and how, by a sales returns and allowances transaction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MyriadPro-Regular"/>
              </a:rPr>
              <a:t>Sales</a:t>
            </a:r>
            <a:r>
              <a:rPr lang="en-US" sz="2800" dirty="0" smtClean="0">
                <a:ea typeface="Times New Roman"/>
                <a:cs typeface="Times-Roman"/>
              </a:rPr>
              <a:t> </a:t>
            </a:r>
            <a:r>
              <a:rPr lang="en-US" sz="2800" dirty="0" smtClean="0">
                <a:ea typeface="Calibri"/>
                <a:cs typeface="MyriadPro-Regular"/>
              </a:rPr>
              <a:t>Returns and Allowances</a:t>
            </a:r>
            <a:r>
              <a:rPr lang="en-US" sz="2800" dirty="0" smtClean="0">
                <a:ea typeface="Times New Roman"/>
                <a:cs typeface="Times-Roman"/>
              </a:rPr>
              <a:t> and </a:t>
            </a:r>
            <a:r>
              <a:rPr lang="en-US" sz="2800" dirty="0" smtClean="0">
                <a:ea typeface="Calibri"/>
                <a:cs typeface="MyriadPro-Regular"/>
              </a:rPr>
              <a:t>Sales Tax Payable</a:t>
            </a:r>
            <a:r>
              <a:rPr lang="en-US" sz="2800" dirty="0" smtClean="0">
                <a:ea typeface="Times New Roman"/>
                <a:cs typeface="Times-Roman"/>
              </a:rPr>
              <a:t> are debited; </a:t>
            </a:r>
            <a:r>
              <a:rPr lang="en-US" sz="2800" dirty="0" smtClean="0">
                <a:ea typeface="Calibri"/>
                <a:cs typeface="MyriadPro-Regular"/>
              </a:rPr>
              <a:t>Accounts Receivable</a:t>
            </a:r>
            <a:r>
              <a:rPr lang="en-US" sz="2800" dirty="0" smtClean="0">
                <a:ea typeface="Times New Roman"/>
                <a:cs typeface="Times-Roman"/>
              </a:rPr>
              <a:t> is credited.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11-2</a:t>
            </a:r>
            <a:br>
              <a:rPr lang="en-US" dirty="0" smtClean="0"/>
            </a:br>
            <a:r>
              <a:rPr lang="en-US" dirty="0" smtClean="0"/>
              <a:t>On You Own 11-2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11-2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331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11-2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/>
              <a:t> 	Explain the relationship between retained earnings and dividends.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 	Account for the declaration and payment of dividends.</a:t>
            </a:r>
            <a:endParaRPr lang="en-US" sz="2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b="292"/>
          <a:stretch>
            <a:fillRect/>
          </a:stretch>
        </p:blipFill>
        <p:spPr bwMode="auto">
          <a:xfrm>
            <a:off x="0" y="1"/>
            <a:ext cx="9144000" cy="220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Stockholders’ Equity Accounts Used by a Corporation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</p:nvPr>
        </p:nvGraphicFramePr>
        <p:xfrm>
          <a:off x="1828800" y="2514600"/>
          <a:ext cx="54864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(3000)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STOCKHOLDERS’ EQUITY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Capital Stock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3120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Paid-In Capital in Excess of Par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3130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Retained Earnings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3140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Dividends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3150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Income Summary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Stockholders’ Equity Accounts Used by a Corporation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amount earned by a corporation and not yet distributed to stockholders is called </a:t>
            </a:r>
            <a:r>
              <a:rPr lang="en-US" b="1" dirty="0" smtClean="0">
                <a:solidFill>
                  <a:srgbClr val="0070C0"/>
                </a:solidFill>
              </a:rPr>
              <a:t>retained earnings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Earnings distributed to stockholders are called </a:t>
            </a:r>
            <a:r>
              <a:rPr lang="en-US" b="1" dirty="0" smtClean="0">
                <a:solidFill>
                  <a:srgbClr val="0070C0"/>
                </a:solidFill>
              </a:rPr>
              <a:t>dividends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Memorandum for Buying Supplies on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Chapter 11_Page 32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057400"/>
            <a:ext cx="5486400" cy="3385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Dividend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persons elected by the stockholders to govern a corporation is called the </a:t>
            </a:r>
            <a:r>
              <a:rPr lang="en-US" b="1" dirty="0" smtClean="0">
                <a:solidFill>
                  <a:srgbClr val="0070C0"/>
                </a:solidFill>
              </a:rPr>
              <a:t>board of directors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by a board of directors to distribute corporate earnings to stockholders is called </a:t>
            </a:r>
            <a:r>
              <a:rPr lang="en-US" b="1" dirty="0" smtClean="0">
                <a:solidFill>
                  <a:srgbClr val="0070C0"/>
                </a:solidFill>
              </a:rPr>
              <a:t>declaring a dividend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Dividend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2" name="Picture 11" descr="Chapter 11_Page 3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731354"/>
            <a:ext cx="8229600" cy="21360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0" y="1600200"/>
            <a:ext cx="5029200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December 15. ThreeGreen’s board of directors declared a quarterly dividend of $0.05 per share; capital stock issued is 75,000 shares; total dividend, $3,750.00. Date of payment is January 15. Memorandum No. 43.</a:t>
            </a:r>
            <a:endParaRPr lang="en-US" sz="2000" dirty="0"/>
          </a:p>
        </p:txBody>
      </p:sp>
      <p:grpSp>
        <p:nvGrpSpPr>
          <p:cNvPr id="5" name="Group 12"/>
          <p:cNvGrpSpPr/>
          <p:nvPr/>
        </p:nvGrpSpPr>
        <p:grpSpPr>
          <a:xfrm>
            <a:off x="457200" y="5029200"/>
            <a:ext cx="1006684" cy="1256300"/>
            <a:chOff x="1066800" y="1932432"/>
            <a:chExt cx="1006684" cy="12563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219200" y="1932432"/>
              <a:ext cx="609600" cy="1066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800" y="28194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139664" y="1615440"/>
            <a:ext cx="2926080" cy="718066"/>
            <a:chOff x="5755849" y="1676400"/>
            <a:chExt cx="2928136" cy="718066"/>
          </a:xfrm>
        </p:grpSpPr>
        <p:grpSp>
          <p:nvGrpSpPr>
            <p:cNvPr id="8" name="Group 53"/>
            <p:cNvGrpSpPr/>
            <p:nvPr/>
          </p:nvGrpSpPr>
          <p:grpSpPr>
            <a:xfrm>
              <a:off x="5755849" y="1676400"/>
              <a:ext cx="2928136" cy="718066"/>
              <a:chOff x="5755849" y="1676400"/>
              <a:chExt cx="2928136" cy="71806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812716" y="1676400"/>
                <a:ext cx="2871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Dividends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5755849" y="20287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127449" y="20287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5862989" y="2025134"/>
              <a:ext cx="1264460" cy="36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3,750.00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6136849" y="2453640"/>
            <a:ext cx="2926080" cy="718066"/>
            <a:chOff x="5753034" y="2667000"/>
            <a:chExt cx="2871269" cy="718066"/>
          </a:xfrm>
        </p:grpSpPr>
        <p:grpSp>
          <p:nvGrpSpPr>
            <p:cNvPr id="10" name="Group 55"/>
            <p:cNvGrpSpPr/>
            <p:nvPr/>
          </p:nvGrpSpPr>
          <p:grpSpPr>
            <a:xfrm>
              <a:off x="5753034" y="2667000"/>
              <a:ext cx="2871269" cy="718066"/>
              <a:chOff x="5753034" y="2667000"/>
              <a:chExt cx="2871269" cy="71806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753034" y="2667000"/>
                <a:ext cx="2871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Dividends Payable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>
                <a:off x="5755849" y="30193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27449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/>
            <p:cNvSpPr/>
            <p:nvPr/>
          </p:nvSpPr>
          <p:spPr>
            <a:xfrm>
              <a:off x="7356049" y="3019306"/>
              <a:ext cx="1264460" cy="36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3,750.00</a:t>
              </a:r>
            </a:p>
          </p:txBody>
        </p:sp>
      </p:grpSp>
      <p:sp>
        <p:nvSpPr>
          <p:cNvPr id="31" name="Down Arrow 30"/>
          <p:cNvSpPr/>
          <p:nvPr/>
        </p:nvSpPr>
        <p:spPr>
          <a:xfrm flipV="1">
            <a:off x="7546615" y="2834640"/>
            <a:ext cx="365760" cy="36576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>
            <a:off x="6190255" y="1996440"/>
            <a:ext cx="365760" cy="365760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32"/>
          <p:cNvGrpSpPr/>
          <p:nvPr/>
        </p:nvGrpSpPr>
        <p:grpSpPr>
          <a:xfrm>
            <a:off x="914400" y="3276600"/>
            <a:ext cx="2130069" cy="1752600"/>
            <a:chOff x="1066800" y="2819400"/>
            <a:chExt cx="2130069" cy="17526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249680" y="2895600"/>
              <a:ext cx="579120" cy="1676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7800" y="2819400"/>
              <a:ext cx="174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36"/>
          <p:cNvGrpSpPr/>
          <p:nvPr/>
        </p:nvGrpSpPr>
        <p:grpSpPr>
          <a:xfrm>
            <a:off x="3962400" y="3276600"/>
            <a:ext cx="3505200" cy="1752600"/>
            <a:chOff x="1066800" y="2819400"/>
            <a:chExt cx="3505200" cy="17526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249680" y="2971800"/>
              <a:ext cx="1036320" cy="1600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47800" y="28194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1712976" y="5410200"/>
            <a:ext cx="2151394" cy="877824"/>
            <a:chOff x="1103376" y="2310908"/>
            <a:chExt cx="2151394" cy="877824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295400" y="2310908"/>
              <a:ext cx="0" cy="73709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1103376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2819400"/>
              <a:ext cx="18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Credited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4514773" y="5181600"/>
            <a:ext cx="2190827" cy="1106424"/>
            <a:chOff x="987743" y="2082308"/>
            <a:chExt cx="2190827" cy="1106424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721370" y="2082308"/>
              <a:ext cx="457200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0801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87743" y="2819400"/>
              <a:ext cx="150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Group 54"/>
          <p:cNvGrpSpPr/>
          <p:nvPr/>
        </p:nvGrpSpPr>
        <p:grpSpPr>
          <a:xfrm>
            <a:off x="6916406" y="5410200"/>
            <a:ext cx="1907352" cy="877824"/>
            <a:chOff x="1103376" y="2310908"/>
            <a:chExt cx="1907352" cy="87782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295400" y="2310908"/>
              <a:ext cx="587770" cy="73709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1103376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47800" y="2819400"/>
              <a:ext cx="1562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1600200"/>
            <a:ext cx="3733800" cy="7078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January 15. Paid cash for quarterly dividend declared column.</a:t>
            </a:r>
            <a:endParaRPr lang="en-US" sz="2000" dirty="0"/>
          </a:p>
        </p:txBody>
      </p:sp>
      <p:sp>
        <p:nvSpPr>
          <p:cNvPr id="63" name="Down Arrow 62"/>
          <p:cNvSpPr/>
          <p:nvPr/>
        </p:nvSpPr>
        <p:spPr>
          <a:xfrm flipH="1">
            <a:off x="6400800" y="3048000"/>
            <a:ext cx="365760" cy="36576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Up Arrow 63"/>
          <p:cNvSpPr/>
          <p:nvPr/>
        </p:nvSpPr>
        <p:spPr>
          <a:xfrm>
            <a:off x="6418730" y="1828800"/>
            <a:ext cx="365760" cy="822960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Paying Declared Dividends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 descr="Chapter 11_Page 3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05200"/>
            <a:ext cx="8229600" cy="1611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LO8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457200" y="4724400"/>
            <a:ext cx="1006684" cy="1561100"/>
            <a:chOff x="1066800" y="1627632"/>
            <a:chExt cx="1006684" cy="15611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219200" y="1627632"/>
              <a:ext cx="457200" cy="1371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28194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4572000" y="4724400"/>
            <a:ext cx="2384158" cy="1103900"/>
            <a:chOff x="1985577" y="2084832"/>
            <a:chExt cx="2384158" cy="1103900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1985577" y="2084832"/>
              <a:ext cx="717863" cy="911876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0801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64708" y="2819400"/>
              <a:ext cx="150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6916406" y="4724400"/>
            <a:ext cx="1907352" cy="1561100"/>
            <a:chOff x="1103376" y="1627632"/>
            <a:chExt cx="1907352" cy="156110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295400" y="1627632"/>
              <a:ext cx="587770" cy="14203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103376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2819400"/>
              <a:ext cx="1562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424132" y="4724400"/>
            <a:ext cx="1795939" cy="1103900"/>
            <a:chOff x="1066800" y="2084832"/>
            <a:chExt cx="1795939" cy="11039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1219200" y="2084832"/>
              <a:ext cx="334543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7800" y="2819400"/>
              <a:ext cx="1414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1313" lvl="0" indent="-341313"/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3180319" y="4724400"/>
            <a:ext cx="1953866" cy="1561100"/>
            <a:chOff x="1066800" y="1627632"/>
            <a:chExt cx="1953866" cy="1561100"/>
          </a:xfrm>
        </p:grpSpPr>
        <p:cxnSp>
          <p:nvCxnSpPr>
            <p:cNvPr id="41" name="Straight Arrow Connector 40"/>
            <p:cNvCxnSpPr/>
            <p:nvPr/>
          </p:nvCxnSpPr>
          <p:spPr>
            <a:xfrm flipH="1" flipV="1">
              <a:off x="1086881" y="1627632"/>
              <a:ext cx="159214" cy="1371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2819400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Check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74"/>
          <p:cNvGrpSpPr/>
          <p:nvPr/>
        </p:nvGrpSpPr>
        <p:grpSpPr>
          <a:xfrm>
            <a:off x="4270012" y="1490246"/>
            <a:ext cx="4480560" cy="1258325"/>
            <a:chOff x="4270012" y="1490246"/>
            <a:chExt cx="4480560" cy="1258325"/>
          </a:xfrm>
        </p:grpSpPr>
        <p:grpSp>
          <p:nvGrpSpPr>
            <p:cNvPr id="16" name="Group 72"/>
            <p:cNvGrpSpPr/>
            <p:nvPr/>
          </p:nvGrpSpPr>
          <p:grpSpPr>
            <a:xfrm>
              <a:off x="4270012" y="1490246"/>
              <a:ext cx="4480560" cy="1132820"/>
              <a:chOff x="4270012" y="1490246"/>
              <a:chExt cx="4480560" cy="1132820"/>
            </a:xfrm>
          </p:grpSpPr>
          <p:grpSp>
            <p:nvGrpSpPr>
              <p:cNvPr id="17" name="Group 53"/>
              <p:cNvGrpSpPr/>
              <p:nvPr/>
            </p:nvGrpSpPr>
            <p:grpSpPr>
              <a:xfrm>
                <a:off x="4270012" y="1490246"/>
                <a:ext cx="4480560" cy="1132820"/>
                <a:chOff x="5755849" y="1718846"/>
                <a:chExt cx="2928137" cy="113282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812717" y="1718846"/>
                  <a:ext cx="28712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 smtClean="0"/>
                    <a:t>Dividends Payable</a:t>
                  </a: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5755849" y="2028706"/>
                  <a:ext cx="2743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148362" y="2028706"/>
                  <a:ext cx="0" cy="8229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/>
              <p:cNvSpPr/>
              <p:nvPr/>
            </p:nvSpPr>
            <p:spPr>
              <a:xfrm>
                <a:off x="4513359" y="1796534"/>
                <a:ext cx="196364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487488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04/15 Paid	3,750.00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4513359" y="2009497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07/15 Paid	3,750.00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13359" y="2222460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10/15 Paid	3,750.00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13359" y="2435423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/>
                <a:t>01/15 Paid	3,750.00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23159" y="1801905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03/15 Paid	3,750.00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23159" y="2014868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06/15 Paid	3,750.00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23159" y="2227831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09/15 Paid	3,750.00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23159" y="2440794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12/15 Paid	3,750.00</a:t>
              </a:r>
            </a:p>
          </p:txBody>
        </p:sp>
      </p:grpSp>
      <p:grpSp>
        <p:nvGrpSpPr>
          <p:cNvPr id="18" name="Group 75"/>
          <p:cNvGrpSpPr/>
          <p:nvPr/>
        </p:nvGrpSpPr>
        <p:grpSpPr>
          <a:xfrm>
            <a:off x="4267200" y="2677180"/>
            <a:ext cx="4389120" cy="675620"/>
            <a:chOff x="4267200" y="2677180"/>
            <a:chExt cx="4389120" cy="675620"/>
          </a:xfrm>
        </p:grpSpPr>
        <p:grpSp>
          <p:nvGrpSpPr>
            <p:cNvPr id="19" name="Group 55"/>
            <p:cNvGrpSpPr/>
            <p:nvPr/>
          </p:nvGrpSpPr>
          <p:grpSpPr>
            <a:xfrm>
              <a:off x="4267200" y="2677180"/>
              <a:ext cx="4389120" cy="675620"/>
              <a:chOff x="5753034" y="2709446"/>
              <a:chExt cx="3132293" cy="6756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753034" y="2709446"/>
                <a:ext cx="313229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Cash</a:t>
                </a:r>
                <a:endParaRPr lang="en-US" sz="1600" dirty="0" smtClean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5755849" y="3019306"/>
                <a:ext cx="30670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275676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6646959" y="2971800"/>
              <a:ext cx="19636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1487488" algn="dec"/>
                </a:tabLst>
              </a:pPr>
              <a:r>
                <a:rPr lang="en-US" sz="1400" dirty="0" smtClean="0"/>
                <a:t>01/15 Paid	3,750.00</a:t>
              </a:r>
            </a:p>
          </p:txBody>
        </p:sp>
      </p:grpSp>
      <p:sp>
        <p:nvSpPr>
          <p:cNvPr id="74" name="Down Arrow 73"/>
          <p:cNvSpPr/>
          <p:nvPr/>
        </p:nvSpPr>
        <p:spPr>
          <a:xfrm flipH="1">
            <a:off x="4191000" y="1828800"/>
            <a:ext cx="365760" cy="83820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3" grpId="0" animBg="1"/>
      <p:bldP spid="64" grpId="0" animBg="1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Under what major chart of accounts division are the owners’ equity accounts for a corporation normally listed?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Stockholders’ Equity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Why is only one account maintained for the investment of all owners of a corporation?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Most corporations have many stockholders. It is not practical to have a separate owner’s equity account for each stockholder.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Which 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account does a corporation use to record earnings not yet distributed to stockholders?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Retained Earnings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4.	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How and when do net income and dividends impact permanent stockholders’ equity accounts?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26971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At the end of the fiscal period, temporary accounts are closed to Retained Earnings. Net income increases Retained Earnings; dividends reduce Retained Earnings.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a typeface="Times New Roman"/>
                <a:cs typeface="MyriadPro-Regular"/>
              </a:rPr>
              <a:t>5.	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What action is required before a corporation can distribute income to its stockholders?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board of directors must declare a dividend.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11-3</a:t>
            </a:r>
            <a:br>
              <a:rPr lang="en-US" dirty="0" smtClean="0"/>
            </a:br>
            <a:r>
              <a:rPr lang="en-US" dirty="0" smtClean="0"/>
              <a:t>On You Own 11-3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11-3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336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11-3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336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11-1 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11-2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endParaRPr lang="en-US" dirty="0" smtClean="0"/>
          </a:p>
          <a:p>
            <a:r>
              <a:rPr lang="en-US" dirty="0" smtClean="0"/>
              <a:t>11-3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Supplies on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41148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December 2. Bought store supplies on account from </a:t>
            </a:r>
            <a:r>
              <a:rPr lang="pt-BR" sz="2000" dirty="0" smtClean="0"/>
              <a:t>Estes Supply, $165.25. Memorandum No. 42.</a:t>
            </a:r>
            <a:endParaRPr lang="en-US" sz="2000" dirty="0"/>
          </a:p>
        </p:txBody>
      </p:sp>
      <p:pic>
        <p:nvPicPr>
          <p:cNvPr id="11" name="Picture 10" descr="Chapter 11_Page 32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429000"/>
            <a:ext cx="8229600" cy="18733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6264" y="1371600"/>
            <a:ext cx="2928136" cy="718066"/>
            <a:chOff x="5755849" y="1676400"/>
            <a:chExt cx="2928136" cy="718066"/>
          </a:xfrm>
        </p:grpSpPr>
        <p:grpSp>
          <p:nvGrpSpPr>
            <p:cNvPr id="15" name="Group 53"/>
            <p:cNvGrpSpPr/>
            <p:nvPr/>
          </p:nvGrpSpPr>
          <p:grpSpPr>
            <a:xfrm>
              <a:off x="5755849" y="1676400"/>
              <a:ext cx="2928136" cy="718066"/>
              <a:chOff x="5755849" y="1676400"/>
              <a:chExt cx="2928136" cy="7180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812716" y="1676400"/>
                <a:ext cx="2871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Supplies—Store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5755849" y="20287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127449" y="20287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862989" y="2025134"/>
              <a:ext cx="1264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165.25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3449" y="2209800"/>
            <a:ext cx="2871269" cy="721638"/>
            <a:chOff x="5753034" y="2667000"/>
            <a:chExt cx="2871269" cy="721638"/>
          </a:xfrm>
        </p:grpSpPr>
        <p:grpSp>
          <p:nvGrpSpPr>
            <p:cNvPr id="21" name="Group 55"/>
            <p:cNvGrpSpPr/>
            <p:nvPr/>
          </p:nvGrpSpPr>
          <p:grpSpPr>
            <a:xfrm>
              <a:off x="5753034" y="2667000"/>
              <a:ext cx="2871269" cy="718066"/>
              <a:chOff x="5753034" y="2667000"/>
              <a:chExt cx="2871269" cy="7180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753034" y="2667000"/>
                <a:ext cx="2871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Accounts Payable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5755849" y="30193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127449" y="30193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7356049" y="3019306"/>
              <a:ext cx="1264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165.25</a:t>
              </a:r>
            </a:p>
          </p:txBody>
        </p:sp>
      </p:grpSp>
      <p:sp>
        <p:nvSpPr>
          <p:cNvPr id="26" name="Down Arrow 25"/>
          <p:cNvSpPr/>
          <p:nvPr/>
        </p:nvSpPr>
        <p:spPr>
          <a:xfrm flipV="1">
            <a:off x="7013215" y="2590800"/>
            <a:ext cx="365760" cy="36576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5656855" y="1752600"/>
            <a:ext cx="365760" cy="365760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91000" y="2971800"/>
            <a:ext cx="2895600" cy="1436132"/>
            <a:chOff x="1066800" y="2819400"/>
            <a:chExt cx="2895600" cy="14361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249680" y="3000376"/>
              <a:ext cx="960120" cy="1255156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7800" y="28194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" y="2971800"/>
            <a:ext cx="949534" cy="1359932"/>
            <a:chOff x="1066800" y="3059668"/>
            <a:chExt cx="949534" cy="1359932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219200" y="3276600"/>
              <a:ext cx="304800" cy="11430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0650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1000" y="4800600"/>
            <a:ext cx="3733800" cy="1267599"/>
            <a:chOff x="1066800" y="2198132"/>
            <a:chExt cx="3733800" cy="1267599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1249680" y="2198132"/>
              <a:ext cx="1188720" cy="78867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7800" y="281940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Vendor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48400" y="4583668"/>
            <a:ext cx="1447800" cy="1484531"/>
            <a:chOff x="1066800" y="1981200"/>
            <a:chExt cx="1447800" cy="148453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249680" y="1981200"/>
              <a:ext cx="502920" cy="990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28194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0215" y="2971800"/>
            <a:ext cx="2470785" cy="1447800"/>
            <a:chOff x="120015" y="2514600"/>
            <a:chExt cx="2470785" cy="144780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304800" y="2668905"/>
              <a:ext cx="0" cy="1293495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200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95800" y="4800600"/>
            <a:ext cx="1371600" cy="1267599"/>
            <a:chOff x="1447800" y="2198132"/>
            <a:chExt cx="1371600" cy="1267599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667000" y="2198132"/>
              <a:ext cx="152400" cy="8382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24536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7800" y="28194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Line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20000" y="4869418"/>
            <a:ext cx="1371600" cy="1198781"/>
            <a:chOff x="1066800" y="2266950"/>
            <a:chExt cx="1371600" cy="1198781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259205" y="2266950"/>
              <a:ext cx="198120" cy="685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47800" y="2819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 Mastery Problem</a:t>
            </a:r>
            <a:endParaRPr lang="en-US" dirty="0"/>
          </a:p>
          <a:p>
            <a:pPr lvl="1"/>
            <a:r>
              <a:rPr lang="en-US" dirty="0" smtClean="0"/>
              <a:t>Peachtree</a:t>
            </a:r>
          </a:p>
          <a:p>
            <a:endParaRPr lang="en-US" dirty="0" smtClean="0"/>
          </a:p>
          <a:p>
            <a:r>
              <a:rPr lang="en-US" dirty="0" smtClean="0"/>
              <a:t>11 Challenge Problem</a:t>
            </a:r>
            <a:endParaRPr lang="en-US" dirty="0"/>
          </a:p>
          <a:p>
            <a:pPr lvl="1"/>
            <a:r>
              <a:rPr lang="en-US" dirty="0" smtClean="0"/>
              <a:t>Peachtree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11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11 </a:t>
            </a:r>
            <a:r>
              <a:rPr lang="en-US" dirty="0"/>
              <a:t>Review (</a:t>
            </a:r>
            <a:r>
              <a:rPr lang="en-US" dirty="0" err="1"/>
              <a:t>ExamView</a:t>
            </a:r>
            <a:r>
              <a:rPr lang="en-US" dirty="0"/>
              <a:t>)	</a:t>
            </a:r>
          </a:p>
          <a:p>
            <a:pPr lvl="1"/>
            <a:r>
              <a:rPr lang="en-US" dirty="0" smtClean="0"/>
              <a:t>90 % or Greater </a:t>
            </a:r>
          </a:p>
          <a:p>
            <a:pPr lvl="2"/>
            <a:r>
              <a:rPr lang="en-US" dirty="0" smtClean="0"/>
              <a:t>5 Point Bonus on Unit 1 Concept Quiz (20% Bonus)</a:t>
            </a:r>
          </a:p>
          <a:p>
            <a:r>
              <a:rPr lang="en-US" dirty="0"/>
              <a:t>Unit </a:t>
            </a:r>
            <a:r>
              <a:rPr lang="en-US" dirty="0" smtClean="0"/>
              <a:t>11 </a:t>
            </a:r>
            <a:r>
              <a:rPr lang="en-US" dirty="0"/>
              <a:t>Part 1 Quiz (</a:t>
            </a:r>
            <a:r>
              <a:rPr lang="en-US" dirty="0" err="1"/>
              <a:t>ExamView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Concepts – 25 Questions (25 Points)</a:t>
            </a:r>
          </a:p>
          <a:p>
            <a:r>
              <a:rPr lang="en-US" dirty="0"/>
              <a:t>Unit </a:t>
            </a:r>
            <a:r>
              <a:rPr lang="en-US" dirty="0" smtClean="0"/>
              <a:t>11 </a:t>
            </a:r>
            <a:r>
              <a:rPr lang="en-US" dirty="0"/>
              <a:t>Part 2 Quiz (Excel)</a:t>
            </a:r>
          </a:p>
          <a:p>
            <a:pPr lvl="2"/>
            <a:r>
              <a:rPr lang="en-US" dirty="0" smtClean="0"/>
              <a:t>Skills (50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Points)</a:t>
            </a:r>
          </a:p>
          <a:p>
            <a:pPr lvl="2"/>
            <a:r>
              <a:rPr lang="en-US" dirty="0" smtClean="0"/>
              <a:t>Understand Subsidiary Ledgers, Controlling Accounts, and creating Schedules of A/R and A/P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Debit Memorandum for Purchases Returns and Allowances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Credit allowed </a:t>
            </a:r>
            <a:r>
              <a:rPr lang="en-US" sz="2400" dirty="0"/>
              <a:t>for the purchase price of returned merchandise, resulting in a decrease in the customer’s account payable to the vendor, is </a:t>
            </a:r>
            <a:r>
              <a:rPr lang="en-US" sz="2400" dirty="0" smtClean="0"/>
              <a:t>called a </a:t>
            </a:r>
            <a:r>
              <a:rPr lang="en-US" sz="2400" b="1" dirty="0" smtClean="0">
                <a:solidFill>
                  <a:srgbClr val="0070C0"/>
                </a:solidFill>
              </a:rPr>
              <a:t>purchases return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Credit allowed for part of the purchase price of merchandise that is not returned, resulting in a decrease in the customer’s </a:t>
            </a:r>
            <a:r>
              <a:rPr lang="en-US" sz="2400" dirty="0"/>
              <a:t>account payable to the vendor, </a:t>
            </a:r>
            <a:r>
              <a:rPr lang="en-US" sz="2400" dirty="0" smtClean="0"/>
              <a:t>is called a </a:t>
            </a:r>
            <a:r>
              <a:rPr lang="en-US" sz="2400" b="1" dirty="0" smtClean="0">
                <a:solidFill>
                  <a:srgbClr val="0070C0"/>
                </a:solidFill>
              </a:rPr>
              <a:t>purchases allowance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form prepared by the customer showing the price deduction taken by the customer for a return or an allowance is called a </a:t>
            </a:r>
            <a:r>
              <a:rPr lang="en-US" sz="2400" b="1" dirty="0" smtClean="0">
                <a:solidFill>
                  <a:srgbClr val="0070C0"/>
                </a:solidFill>
              </a:rPr>
              <a:t>debit memorandum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Debit Memorandum for Purchases Returns and Allowances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Chapter 11_Page 3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504688" cy="38953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Purchases Returns and Allowances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Chapter 11_Page 3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8229600" cy="21484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57200" y="1600200"/>
            <a:ext cx="49530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December 8. Returned merchandise to Mobley Tools, $43.90, covering Purchase Invoice No. 528. Debit Memorandum No. 38.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0" y="1447800"/>
            <a:ext cx="3474720" cy="718066"/>
            <a:chOff x="5755849" y="1676400"/>
            <a:chExt cx="2928136" cy="718066"/>
          </a:xfrm>
        </p:grpSpPr>
        <p:grpSp>
          <p:nvGrpSpPr>
            <p:cNvPr id="16" name="Group 53"/>
            <p:cNvGrpSpPr/>
            <p:nvPr/>
          </p:nvGrpSpPr>
          <p:grpSpPr>
            <a:xfrm>
              <a:off x="5755849" y="1676400"/>
              <a:ext cx="2928136" cy="718066"/>
              <a:chOff x="5755849" y="1676400"/>
              <a:chExt cx="2928136" cy="71806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812716" y="1676400"/>
                <a:ext cx="2871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Accounts Payable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5755849" y="20287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127449" y="2028706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862989" y="2025134"/>
              <a:ext cx="12644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43.90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2286000"/>
            <a:ext cx="3474720" cy="718066"/>
            <a:chOff x="5577813" y="2667000"/>
            <a:chExt cx="3117377" cy="718066"/>
          </a:xfrm>
        </p:grpSpPr>
        <p:grpSp>
          <p:nvGrpSpPr>
            <p:cNvPr id="22" name="Group 55"/>
            <p:cNvGrpSpPr/>
            <p:nvPr/>
          </p:nvGrpSpPr>
          <p:grpSpPr>
            <a:xfrm>
              <a:off x="5577813" y="2667000"/>
              <a:ext cx="3117377" cy="708541"/>
              <a:chOff x="5577813" y="2667000"/>
              <a:chExt cx="3117377" cy="70854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77813" y="2667000"/>
                <a:ext cx="31173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Purchases Returns and Allowances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755849" y="3019306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39083" y="3009781"/>
                <a:ext cx="0" cy="3657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7356049" y="3019306"/>
              <a:ext cx="1264460" cy="36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43.90</a:t>
              </a:r>
            </a:p>
          </p:txBody>
        </p:sp>
      </p:grpSp>
      <p:sp>
        <p:nvSpPr>
          <p:cNvPr id="27" name="Down Arrow 26"/>
          <p:cNvSpPr/>
          <p:nvPr/>
        </p:nvSpPr>
        <p:spPr>
          <a:xfrm flipV="1">
            <a:off x="7025640" y="2667000"/>
            <a:ext cx="365760" cy="36576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 flipV="1">
            <a:off x="5384591" y="1828800"/>
            <a:ext cx="365760" cy="365760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486400" y="3124200"/>
            <a:ext cx="3505200" cy="1676400"/>
            <a:chOff x="1066800" y="2819400"/>
            <a:chExt cx="3505200" cy="167640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1066800" y="3000376"/>
              <a:ext cx="182880" cy="149542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47800" y="28194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1000" y="3124200"/>
            <a:ext cx="949534" cy="1752600"/>
            <a:chOff x="1066800" y="3059668"/>
            <a:chExt cx="949534" cy="17526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19200" y="3276600"/>
              <a:ext cx="762000" cy="153566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1066800" y="3059668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90650" y="3059668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00200" y="5257800"/>
            <a:ext cx="2057400" cy="866001"/>
            <a:chOff x="1066800" y="2322731"/>
            <a:chExt cx="2057400" cy="866001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249680" y="2322731"/>
              <a:ext cx="350520" cy="66407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47800" y="2819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48400" y="5029200"/>
            <a:ext cx="1447800" cy="1371600"/>
            <a:chOff x="1066800" y="2094131"/>
            <a:chExt cx="1447800" cy="137160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1249680" y="2094131"/>
              <a:ext cx="502920" cy="914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47800" y="28194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752600" y="3124200"/>
            <a:ext cx="3918585" cy="1708784"/>
            <a:chOff x="120015" y="2514600"/>
            <a:chExt cx="3918585" cy="1708784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304800" y="2668904"/>
              <a:ext cx="0" cy="15544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120015" y="2514600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7200" y="2514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Title and Vendor Name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5800" y="4953000"/>
            <a:ext cx="1447800" cy="1447800"/>
            <a:chOff x="1447800" y="2017931"/>
            <a:chExt cx="1447800" cy="144780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667000" y="2017931"/>
              <a:ext cx="228600" cy="101840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45364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47800" y="28194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Diagonal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Line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20000" y="5257800"/>
            <a:ext cx="1371600" cy="1143000"/>
            <a:chOff x="1066800" y="2322731"/>
            <a:chExt cx="1371600" cy="1143000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1259205" y="2322731"/>
              <a:ext cx="198120" cy="6858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1066800" y="2821186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47800" y="2819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Credit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Posting from a General Journal to an Accounts Payable Ledger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hapter 11_Page 324_1.jpg"/>
          <p:cNvPicPr>
            <a:picLocks noChangeAspect="1"/>
          </p:cNvPicPr>
          <p:nvPr/>
        </p:nvPicPr>
        <p:blipFill>
          <a:blip r:embed="rId2" cstate="print"/>
          <a:srcRect b="12232"/>
          <a:stretch>
            <a:fillRect/>
          </a:stretch>
        </p:blipFill>
        <p:spPr>
          <a:xfrm>
            <a:off x="457200" y="1371600"/>
            <a:ext cx="6199632" cy="1574591"/>
          </a:xfrm>
          <a:prstGeom prst="rect">
            <a:avLst/>
          </a:prstGeom>
        </p:spPr>
      </p:pic>
      <p:pic>
        <p:nvPicPr>
          <p:cNvPr id="9" name="Picture 8" descr="Chapter 11_Page 324_2.jpg"/>
          <p:cNvPicPr>
            <a:picLocks noChangeAspect="1"/>
          </p:cNvPicPr>
          <p:nvPr/>
        </p:nvPicPr>
        <p:blipFill>
          <a:blip r:embed="rId3" cstate="print"/>
          <a:srcRect b="13962"/>
          <a:stretch>
            <a:fillRect/>
          </a:stretch>
        </p:blipFill>
        <p:spPr>
          <a:xfrm>
            <a:off x="457200" y="3543642"/>
            <a:ext cx="5634990" cy="28174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0" y="2438400"/>
            <a:ext cx="4038600" cy="2057400"/>
            <a:chOff x="2514600" y="2168962"/>
            <a:chExt cx="4038600" cy="20574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514600" y="2168962"/>
              <a:ext cx="1600200" cy="2057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429000" y="2809042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7600" y="276903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or Credit Amounts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57550" y="2438400"/>
            <a:ext cx="2152650" cy="1295400"/>
            <a:chOff x="-1771650" y="2169558"/>
            <a:chExt cx="2152650" cy="1295400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-304800" y="2169558"/>
              <a:ext cx="685800" cy="1295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-76200" y="2809638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771650" y="27622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Vendor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67375" y="4393168"/>
            <a:ext cx="2333625" cy="369332"/>
            <a:chOff x="4191000" y="5476875"/>
            <a:chExt cx="2333625" cy="369332"/>
          </a:xfrm>
        </p:grpSpPr>
        <p:grpSp>
          <p:nvGrpSpPr>
            <p:cNvPr id="32" name="Group 40"/>
            <p:cNvGrpSpPr/>
            <p:nvPr/>
          </p:nvGrpSpPr>
          <p:grpSpPr>
            <a:xfrm>
              <a:off x="4191000" y="5522357"/>
              <a:ext cx="588645" cy="274320"/>
              <a:chOff x="4191000" y="4150757"/>
              <a:chExt cx="588645" cy="274320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>
                <a:off x="4191000" y="4297680"/>
                <a:ext cx="457200" cy="0"/>
              </a:xfrm>
              <a:prstGeom prst="line">
                <a:avLst/>
              </a:prstGeom>
              <a:solidFill>
                <a:srgbClr val="CC0000"/>
              </a:solidFill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4505325" y="4150757"/>
                <a:ext cx="274320" cy="27432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785879" y="5476875"/>
              <a:ext cx="17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73681" y="4709160"/>
            <a:ext cx="5486400" cy="457200"/>
            <a:chOff x="2773681" y="4709160"/>
            <a:chExt cx="5486400" cy="4572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773681" y="5166360"/>
              <a:ext cx="54864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2545081" y="4937760"/>
              <a:ext cx="45720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81700" y="1600200"/>
            <a:ext cx="2438400" cy="3566160"/>
            <a:chOff x="5981700" y="1600200"/>
            <a:chExt cx="2438400" cy="356616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248400" y="1600200"/>
              <a:ext cx="201168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5981700" y="1600200"/>
              <a:ext cx="2438400" cy="3566160"/>
              <a:chOff x="5981700" y="1600200"/>
              <a:chExt cx="2438400" cy="356616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6200000">
                <a:off x="6476999" y="3383280"/>
                <a:ext cx="35661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8"/>
              <p:cNvGrpSpPr/>
              <p:nvPr/>
            </p:nvGrpSpPr>
            <p:grpSpPr>
              <a:xfrm>
                <a:off x="5981700" y="3554968"/>
                <a:ext cx="2438400" cy="369332"/>
                <a:chOff x="4158615" y="4076700"/>
                <a:chExt cx="2438400" cy="369332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6292215" y="4114800"/>
                  <a:ext cx="274320" cy="27432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158615" y="4076700"/>
                  <a:ext cx="2438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Journal Page Number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5791200" y="5257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9906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25146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41148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589788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38200" y="2259105"/>
            <a:ext cx="246530" cy="9412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2695" y="3040618"/>
            <a:ext cx="869575" cy="1531382"/>
            <a:chOff x="1940359" y="3012043"/>
            <a:chExt cx="869575" cy="153138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065864" y="3171825"/>
              <a:ext cx="228600" cy="13716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940359" y="3049905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4250" y="3012043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Posting from a General Journal to a </a:t>
            </a:r>
            <a:br>
              <a:rPr lang="en-US" dirty="0" smtClean="0"/>
            </a:br>
            <a:r>
              <a:rPr lang="en-US" dirty="0" smtClean="0"/>
              <a:t>General Ledger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Chapter 11_Page 325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17" y="1371605"/>
            <a:ext cx="6349365" cy="1474470"/>
          </a:xfrm>
          <a:prstGeom prst="rect">
            <a:avLst/>
          </a:prstGeom>
        </p:spPr>
      </p:pic>
      <p:pic>
        <p:nvPicPr>
          <p:cNvPr id="9" name="Picture 8" descr="Chapter 11_Page 325_2.jpg"/>
          <p:cNvPicPr>
            <a:picLocks noChangeAspect="1"/>
          </p:cNvPicPr>
          <p:nvPr/>
        </p:nvPicPr>
        <p:blipFill>
          <a:blip r:embed="rId3" cstate="print"/>
          <a:srcRect b="7168"/>
          <a:stretch>
            <a:fillRect/>
          </a:stretch>
        </p:blipFill>
        <p:spPr>
          <a:xfrm>
            <a:off x="457217" y="3352797"/>
            <a:ext cx="6515100" cy="29603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3600" y="2324100"/>
            <a:ext cx="3124200" cy="2057400"/>
            <a:chOff x="990600" y="2168962"/>
            <a:chExt cx="3124200" cy="20574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514600" y="2168962"/>
              <a:ext cx="1600200" cy="205740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429000" y="2809042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276903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or Credit Amounts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6240" y="2324100"/>
            <a:ext cx="899160" cy="2103120"/>
            <a:chOff x="1288624" y="2409825"/>
            <a:chExt cx="899160" cy="210312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044909" y="2409825"/>
              <a:ext cx="0" cy="210312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13464" y="3049905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8624" y="3012043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43450" y="2238375"/>
            <a:ext cx="2981325" cy="1266825"/>
            <a:chOff x="-1200150" y="2083833"/>
            <a:chExt cx="2981325" cy="1266825"/>
          </a:xfrm>
        </p:grpSpPr>
        <p:cxnSp>
          <p:nvCxnSpPr>
            <p:cNvPr id="45" name="Straight Arrow Connector 44"/>
            <p:cNvCxnSpPr/>
            <p:nvPr/>
          </p:nvCxnSpPr>
          <p:spPr>
            <a:xfrm flipH="1" flipV="1">
              <a:off x="-1200150" y="2083833"/>
              <a:ext cx="1504950" cy="1266825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-276225" y="2809638"/>
              <a:ext cx="274320" cy="27432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7625" y="27622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Vendor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67375" y="4267200"/>
            <a:ext cx="3324225" cy="646331"/>
            <a:chOff x="4191000" y="5476875"/>
            <a:chExt cx="3324225" cy="646331"/>
          </a:xfrm>
        </p:grpSpPr>
        <p:grpSp>
          <p:nvGrpSpPr>
            <p:cNvPr id="49" name="Group 40"/>
            <p:cNvGrpSpPr/>
            <p:nvPr/>
          </p:nvGrpSpPr>
          <p:grpSpPr>
            <a:xfrm>
              <a:off x="4191000" y="5522357"/>
              <a:ext cx="2366320" cy="274320"/>
              <a:chOff x="4191000" y="4150757"/>
              <a:chExt cx="2366320" cy="274320"/>
            </a:xfrm>
          </p:grpSpPr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flipH="1">
                <a:off x="4191000" y="4297680"/>
                <a:ext cx="2194560" cy="0"/>
              </a:xfrm>
              <a:prstGeom prst="line">
                <a:avLst/>
              </a:prstGeom>
              <a:solidFill>
                <a:srgbClr val="CC0000"/>
              </a:solidFill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6283000" y="4150757"/>
                <a:ext cx="274320" cy="27432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63554" y="5476875"/>
              <a:ext cx="951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339840" y="1600200"/>
            <a:ext cx="2918460" cy="3291840"/>
            <a:chOff x="6339840" y="1600200"/>
            <a:chExt cx="2918460" cy="329184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339840" y="1600200"/>
              <a:ext cx="128016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9"/>
            <p:cNvGrpSpPr/>
            <p:nvPr/>
          </p:nvGrpSpPr>
          <p:grpSpPr>
            <a:xfrm>
              <a:off x="7467600" y="1600200"/>
              <a:ext cx="1790700" cy="3291840"/>
              <a:chOff x="7467600" y="1600200"/>
              <a:chExt cx="1790700" cy="32918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16200000">
                <a:off x="5974079" y="3246120"/>
                <a:ext cx="329184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28"/>
              <p:cNvGrpSpPr/>
              <p:nvPr/>
            </p:nvGrpSpPr>
            <p:grpSpPr>
              <a:xfrm>
                <a:off x="7467600" y="1828800"/>
                <a:ext cx="1790700" cy="646331"/>
                <a:chOff x="5644515" y="2350532"/>
                <a:chExt cx="1790700" cy="646331"/>
              </a:xfrm>
            </p:grpSpPr>
            <p:sp>
              <p:nvSpPr>
                <p:cNvPr id="58" name="Rectangle 7"/>
                <p:cNvSpPr>
                  <a:spLocks noChangeArrowheads="1"/>
                </p:cNvSpPr>
                <p:nvPr/>
              </p:nvSpPr>
              <p:spPr bwMode="auto">
                <a:xfrm>
                  <a:off x="5644515" y="2388632"/>
                  <a:ext cx="274320" cy="27432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b="1" dirty="0" smtClean="0"/>
                    <a:t>2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911215" y="2350532"/>
                  <a:ext cx="1524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Journal Page</a:t>
                  </a:r>
                  <a:br>
                    <a:rPr lang="en-US" dirty="0" smtClean="0">
                      <a:solidFill>
                        <a:srgbClr val="0070C0"/>
                      </a:solidFill>
                    </a:rPr>
                  </a:br>
                  <a:r>
                    <a:rPr lang="en-US" dirty="0" smtClean="0">
                      <a:solidFill>
                        <a:srgbClr val="0070C0"/>
                      </a:solidFill>
                    </a:rPr>
                    <a:t>Number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736080" y="50292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96393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25146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406908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638800" y="6019800"/>
            <a:ext cx="274320" cy="27432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4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73681" y="4602480"/>
            <a:ext cx="4846320" cy="274320"/>
            <a:chOff x="2773681" y="4602480"/>
            <a:chExt cx="4114800" cy="27432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773681" y="4876800"/>
              <a:ext cx="41148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2636521" y="4739640"/>
              <a:ext cx="2743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3B927D0F9B24F9A8549328320DE96" ma:contentTypeVersion="3" ma:contentTypeDescription="Create a new document." ma:contentTypeScope="" ma:versionID="c587ee95acd453a4f428ec6fd283fd7e">
  <xsd:schema xmlns:xsd="http://www.w3.org/2001/XMLSchema" xmlns:xs="http://www.w3.org/2001/XMLSchema" xmlns:p="http://schemas.microsoft.com/office/2006/metadata/properties" xmlns:ns2="93a3a46d-073c-4d11-b89a-b78f548e1217" targetNamespace="http://schemas.microsoft.com/office/2006/metadata/properties" ma:root="true" ma:fieldsID="396069a6e6bac8a42428bda4abf59bce" ns2:_="">
    <xsd:import namespace="93a3a46d-073c-4d11-b89a-b78f548e1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3a46d-073c-4d11-b89a-b78f548e1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CD752-BD03-4EB0-84E5-0706F0ED4919}"/>
</file>

<file path=customXml/itemProps2.xml><?xml version="1.0" encoding="utf-8"?>
<ds:datastoreItem xmlns:ds="http://schemas.openxmlformats.org/officeDocument/2006/customXml" ds:itemID="{9D0C411C-71A9-443C-8628-543EDCD1B771}"/>
</file>

<file path=customXml/itemProps3.xml><?xml version="1.0" encoding="utf-8"?>
<ds:datastoreItem xmlns:ds="http://schemas.openxmlformats.org/officeDocument/2006/customXml" ds:itemID="{36582859-D5A7-4BBA-9CD4-15BBAD3C0AFD}"/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1484</Words>
  <Application>Microsoft Office PowerPoint</Application>
  <PresentationFormat>On-screen Show (4:3)</PresentationFormat>
  <Paragraphs>439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MyriadPro-Regular</vt:lpstr>
      <vt:lpstr>Times New Roman</vt:lpstr>
      <vt:lpstr>Times-Roman</vt:lpstr>
      <vt:lpstr>Custom Design</vt:lpstr>
      <vt:lpstr>PowerPoint Presentation</vt:lpstr>
      <vt:lpstr>General Journal</vt:lpstr>
      <vt:lpstr>Memorandum for Buying Supplies on Account</vt:lpstr>
      <vt:lpstr>Buying Supplies on Account</vt:lpstr>
      <vt:lpstr>Debit Memorandum for Purchases Returns and Allowances</vt:lpstr>
      <vt:lpstr>Debit Memorandum for Purchases Returns and Allowances</vt:lpstr>
      <vt:lpstr>Journalizing Purchases Returns and Allowances</vt:lpstr>
      <vt:lpstr>Posting from a General Journal to an Accounts Payable Ledger</vt:lpstr>
      <vt:lpstr>Posting from a General Journal to a  General Ledger</vt:lpstr>
      <vt:lpstr>Lesson 11-1 Audit Your Understanding</vt:lpstr>
      <vt:lpstr>Lesson 11-1 Audit Your Understanding</vt:lpstr>
      <vt:lpstr>Lesson 11-1 Audit Your Understanding</vt:lpstr>
      <vt:lpstr>Lesson 11-1 Audit Your Understanding</vt:lpstr>
      <vt:lpstr>Work Together 11-1 On You Own 11-1</vt:lpstr>
      <vt:lpstr>PowerPoint Presentation</vt:lpstr>
      <vt:lpstr>Credit Memorandum for Sales Returns and Allowances</vt:lpstr>
      <vt:lpstr>Credit Memorandum for Sales Returns and Allowances</vt:lpstr>
      <vt:lpstr>Journalizing Sales Returns and Allowances</vt:lpstr>
      <vt:lpstr>Posting from a General Journal to an Accounts Receivable Ledger</vt:lpstr>
      <vt:lpstr>Correcting Errors in Subsidiary Ledger Accounts</vt:lpstr>
      <vt:lpstr>Correcting Errors in Subsidiary Ledger Accounts</vt:lpstr>
      <vt:lpstr>Lesson 11-2 Audit Your Understanding</vt:lpstr>
      <vt:lpstr>Lesson 11-2 Audit Your Understanding</vt:lpstr>
      <vt:lpstr>Lesson 11-2 Audit Your Understanding</vt:lpstr>
      <vt:lpstr>Lesson 11-2 Audit Your Understanding</vt:lpstr>
      <vt:lpstr>Work Together 11-2 On You Own 11-2</vt:lpstr>
      <vt:lpstr>PowerPoint Presentation</vt:lpstr>
      <vt:lpstr>Stockholders’ Equity Accounts Used by a Corporation</vt:lpstr>
      <vt:lpstr>Stockholders’ Equity Accounts Used by a Corporation</vt:lpstr>
      <vt:lpstr>Declaring a Dividend</vt:lpstr>
      <vt:lpstr>Declaring a Dividend</vt:lpstr>
      <vt:lpstr>Paying Declared Dividends</vt:lpstr>
      <vt:lpstr>Lesson 11-3 Audit Your Understanding</vt:lpstr>
      <vt:lpstr>Lesson 11-3 Audit Your Understanding</vt:lpstr>
      <vt:lpstr>Lesson 11-3 Audit Your Understanding</vt:lpstr>
      <vt:lpstr>Lesson 11-3 Audit Your Understanding</vt:lpstr>
      <vt:lpstr>Lesson 11-3 Audit Your Understanding</vt:lpstr>
      <vt:lpstr>Work Together 11-3 On You Own 11-3</vt:lpstr>
      <vt:lpstr>Application Problems</vt:lpstr>
      <vt:lpstr>Application Problems</vt:lpstr>
      <vt:lpstr>Unit 11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McLaughlin</dc:creator>
  <cp:lastModifiedBy>Bacu, Bill</cp:lastModifiedBy>
  <cp:revision>289</cp:revision>
  <dcterms:created xsi:type="dcterms:W3CDTF">2012-07-02T15:51:50Z</dcterms:created>
  <dcterms:modified xsi:type="dcterms:W3CDTF">2015-02-17T11:11:23Z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-748959103</vt:i4>
  </property>
  <property fmtid="{D5CDD505-2E9C-101B-9397-08002B2CF9AE}" pid="3" name="_NewReviewCycle">
    <vt:lpwstr/>
  </property>
  <property fmtid="{D5CDD505-2E9C-101B-9397-08002B2CF9AE}" pid="4" name="_EmailSubject">
    <vt:lpwstr>C21 PPT Sample Comments</vt:lpwstr>
  </property>
  <property fmtid="{D5CDD505-2E9C-101B-9397-08002B2CF9AE}" pid="5" name="_AuthorEmail">
    <vt:lpwstr>Diane.Bowdler@cengage.com</vt:lpwstr>
  </property>
  <property fmtid="{D5CDD505-2E9C-101B-9397-08002B2CF9AE}" pid="6" name="_AuthorEmailDisplayName">
    <vt:lpwstr>Bowdler, Diane</vt:lpwstr>
  </property>
  <property fmtid="{D5CDD505-2E9C-101B-9397-08002B2CF9AE}" pid="7" name="ContentTypeId">
    <vt:lpwstr>0x0101000C13B927D0F9B24F9A8549328320DE96</vt:lpwstr>
  </property>
  <property fmtid="{D5CDD505-2E9C-101B-9397-08002B2CF9AE}" pid="8" name="Order">
    <vt:r8>2200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riggerFlowInfo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</Properties>
</file>