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8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27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45"/>
  </p:notesMasterIdLst>
  <p:sldIdLst>
    <p:sldId id="344" r:id="rId2"/>
    <p:sldId id="259" r:id="rId3"/>
    <p:sldId id="365" r:id="rId4"/>
    <p:sldId id="348" r:id="rId5"/>
    <p:sldId id="349" r:id="rId6"/>
    <p:sldId id="334" r:id="rId7"/>
    <p:sldId id="335" r:id="rId8"/>
    <p:sldId id="336" r:id="rId9"/>
    <p:sldId id="337" r:id="rId10"/>
    <p:sldId id="366" r:id="rId11"/>
    <p:sldId id="367" r:id="rId12"/>
    <p:sldId id="368" r:id="rId13"/>
    <p:sldId id="399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84" r:id="rId30"/>
    <p:sldId id="398" r:id="rId31"/>
    <p:sldId id="385" r:id="rId32"/>
    <p:sldId id="386" r:id="rId33"/>
    <p:sldId id="387" r:id="rId34"/>
    <p:sldId id="388" r:id="rId35"/>
    <p:sldId id="389" r:id="rId36"/>
    <p:sldId id="390" r:id="rId37"/>
    <p:sldId id="391" r:id="rId38"/>
    <p:sldId id="392" r:id="rId39"/>
    <p:sldId id="393" r:id="rId40"/>
    <p:sldId id="394" r:id="rId41"/>
    <p:sldId id="395" r:id="rId42"/>
    <p:sldId id="396" r:id="rId43"/>
    <p:sldId id="39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L User" initials="CU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E8F4F8"/>
    <a:srgbClr val="CCFFFF"/>
    <a:srgbClr val="FFCC66"/>
    <a:srgbClr val="FFECD9"/>
    <a:srgbClr val="B6D5AB"/>
    <a:srgbClr val="EA0000"/>
    <a:srgbClr val="77933C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46" autoAdjust="0"/>
    <p:restoredTop sz="94686" autoAdjust="0"/>
  </p:normalViewPr>
  <p:slideViewPr>
    <p:cSldViewPr>
      <p:cViewPr varScale="1">
        <p:scale>
          <a:sx n="74" d="100"/>
          <a:sy n="74" d="100"/>
        </p:scale>
        <p:origin x="10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02248-3E8E-4013-A492-EE2D20E1DA6B}" type="datetimeFigureOut">
              <a:rPr lang="en-US" smtClean="0"/>
              <a:pPr/>
              <a:t>4/4/2016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03EE-1FBA-4CD6-A9B1-250AC4FFD3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234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03EE-1FBA-4CD6-A9B1-250AC4FFD3B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4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75438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772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962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962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396239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396239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535113"/>
            <a:ext cx="39624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2174875"/>
            <a:ext cx="39624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772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Wave 6"/>
          <p:cNvSpPr/>
          <p:nvPr/>
        </p:nvSpPr>
        <p:spPr>
          <a:xfrm>
            <a:off x="0" y="6400800"/>
            <a:ext cx="9144000" cy="457200"/>
          </a:xfrm>
          <a:prstGeom prst="wave">
            <a:avLst/>
          </a:prstGeom>
          <a:solidFill>
            <a:srgbClr val="0066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6600"/>
                </a:solidFill>
              </a:rPr>
              <a:t>© 2014 Cengage Learning. All Rights Reserved.</a:t>
            </a:r>
            <a:endParaRPr lang="en-US" sz="1000" dirty="0">
              <a:solidFill>
                <a:srgbClr val="006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2320" y="6583680"/>
            <a:ext cx="1828800" cy="27432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325880"/>
            <a:ext cx="8686800" cy="0"/>
          </a:xfrm>
          <a:prstGeom prst="line">
            <a:avLst/>
          </a:prstGeom>
          <a:ln w="38100">
            <a:solidFill>
              <a:srgbClr val="AAD2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ransition>
    <p:wipe dir="r"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0000"/>
        </a:buClr>
        <a:buFont typeface="Calibri" pitchFamily="34" charset="0"/>
        <a:buChar char="●"/>
        <a:defRPr lang="en-US" sz="3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Calibri" pitchFamily="34" charset="0"/>
        <a:buChar char="●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●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●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600200"/>
            <a:ext cx="914400" cy="5257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/>
              <a:t>Learning Objectives</a:t>
            </a:r>
            <a:endParaRPr lang="en-US" sz="2800" dirty="0"/>
          </a:p>
        </p:txBody>
      </p:sp>
      <p:sp>
        <p:nvSpPr>
          <p:cNvPr id="7" name="Wave 6"/>
          <p:cNvSpPr/>
          <p:nvPr/>
        </p:nvSpPr>
        <p:spPr>
          <a:xfrm>
            <a:off x="0" y="6400800"/>
            <a:ext cx="9144000" cy="457200"/>
          </a:xfrm>
          <a:prstGeom prst="wave">
            <a:avLst/>
          </a:prstGeom>
          <a:solidFill>
            <a:srgbClr val="0066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6600"/>
                </a:solidFill>
              </a:rPr>
              <a:t>© 2014 Cengage Learning. All Rights Reserved.</a:t>
            </a:r>
            <a:endParaRPr lang="en-US" sz="1000" dirty="0">
              <a:solidFill>
                <a:srgbClr val="00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801" y="2514600"/>
            <a:ext cx="64008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spcAft>
                <a:spcPts val="1200"/>
              </a:spcAft>
            </a:pPr>
            <a:r>
              <a:rPr lang="en-US" sz="2400" b="1" dirty="0" smtClean="0"/>
              <a:t>LO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/>
              <a:t> 	Analyze a payroll transaction.</a:t>
            </a:r>
          </a:p>
          <a:p>
            <a:pPr marL="685800" indent="-685800">
              <a:spcAft>
                <a:spcPts val="1200"/>
              </a:spcAft>
            </a:pPr>
            <a:r>
              <a:rPr lang="en-US" sz="2400" b="1" dirty="0" smtClean="0"/>
              <a:t>LO</a:t>
            </a:r>
            <a:r>
              <a:rPr lang="en-US" sz="2400" b="1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/>
              <a:t> 	Journalize a payroll including employee payroll taxes.</a:t>
            </a:r>
            <a:endParaRPr lang="en-US" sz="2400" b="1" dirty="0" smtClean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 r="705"/>
          <a:stretch>
            <a:fillRect/>
          </a:stretch>
        </p:blipFill>
        <p:spPr bwMode="auto">
          <a:xfrm>
            <a:off x="0" y="0"/>
            <a:ext cx="9144000" cy="221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Together 13-1</a:t>
            </a:r>
            <a:br>
              <a:rPr lang="en-US" dirty="0" smtClean="0"/>
            </a:br>
            <a:r>
              <a:rPr lang="en-US" dirty="0" smtClean="0"/>
              <a:t>On You Own 13-1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 Together</a:t>
            </a:r>
          </a:p>
          <a:p>
            <a:pPr lvl="1"/>
            <a:r>
              <a:rPr lang="en-US" dirty="0" smtClean="0"/>
              <a:t>13-1 (Excel)</a:t>
            </a:r>
          </a:p>
          <a:p>
            <a:pPr lvl="1"/>
            <a:r>
              <a:rPr lang="en-US" dirty="0" smtClean="0"/>
              <a:t>Modeled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Page 381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 Your Own</a:t>
            </a:r>
          </a:p>
          <a:p>
            <a:pPr lvl="1"/>
            <a:r>
              <a:rPr lang="en-US" dirty="0" smtClean="0"/>
              <a:t>13-1 (Excel)</a:t>
            </a:r>
          </a:p>
          <a:p>
            <a:pPr lvl="1"/>
            <a:r>
              <a:rPr lang="en-US" dirty="0" smtClean="0"/>
              <a:t>Complete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Page 381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600200"/>
            <a:ext cx="914400" cy="5257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/>
              <a:t>Learning Objectives</a:t>
            </a:r>
            <a:endParaRPr lang="en-US" sz="2800" dirty="0"/>
          </a:p>
        </p:txBody>
      </p:sp>
      <p:sp>
        <p:nvSpPr>
          <p:cNvPr id="7" name="Wave 6"/>
          <p:cNvSpPr/>
          <p:nvPr/>
        </p:nvSpPr>
        <p:spPr>
          <a:xfrm>
            <a:off x="0" y="6400800"/>
            <a:ext cx="9144000" cy="457200"/>
          </a:xfrm>
          <a:prstGeom prst="wave">
            <a:avLst/>
          </a:prstGeom>
          <a:solidFill>
            <a:srgbClr val="0066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6600"/>
                </a:solidFill>
              </a:rPr>
              <a:t>© 2014 Cengage Learning. All Rights Reserved.</a:t>
            </a:r>
            <a:endParaRPr lang="en-US" sz="1000" dirty="0">
              <a:solidFill>
                <a:srgbClr val="00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801" y="25146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spcAft>
                <a:spcPts val="1200"/>
              </a:spcAft>
            </a:pPr>
            <a:r>
              <a:rPr lang="en-US" sz="2400" b="1" dirty="0" smtClean="0"/>
              <a:t>LO</a:t>
            </a:r>
            <a:r>
              <a:rPr lang="en-US" sz="2400" b="1" dirty="0" smtClean="0">
                <a:solidFill>
                  <a:srgbClr val="FF0000"/>
                </a:solidFill>
              </a:rPr>
              <a:t>3</a:t>
            </a:r>
            <a:r>
              <a:rPr lang="en-US" sz="2400" dirty="0" smtClean="0"/>
              <a:t> 	Calculate and record employer payroll taxes.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 b="292"/>
          <a:stretch>
            <a:fillRect/>
          </a:stretch>
        </p:blipFill>
        <p:spPr bwMode="auto">
          <a:xfrm>
            <a:off x="0" y="0"/>
            <a:ext cx="9144000" cy="2201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Employer Payroll Taxes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Employer Social Security and Medicare taxes</a:t>
            </a:r>
          </a:p>
          <a:p>
            <a:r>
              <a:rPr lang="en-US" dirty="0" smtClean="0"/>
              <a:t>Federal unemployment tax</a:t>
            </a:r>
          </a:p>
          <a:p>
            <a:pPr lvl="1"/>
            <a:r>
              <a:rPr lang="en-US" dirty="0" smtClean="0"/>
              <a:t>A federal tax paid by employers to administer the unemployment program is called </a:t>
            </a:r>
            <a:r>
              <a:rPr lang="en-US" b="1" dirty="0" smtClean="0">
                <a:solidFill>
                  <a:srgbClr val="0070C0"/>
                </a:solidFill>
              </a:rPr>
              <a:t>federal unemployment tax</a:t>
            </a:r>
            <a:r>
              <a:rPr lang="en-US" dirty="0" smtClean="0"/>
              <a:t>, commonly referred to as </a:t>
            </a:r>
            <a:r>
              <a:rPr lang="en-US" i="1" dirty="0" err="1" smtClean="0">
                <a:solidFill>
                  <a:srgbClr val="0070C0"/>
                </a:solidFill>
              </a:rPr>
              <a:t>FUTA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State </a:t>
            </a:r>
            <a:r>
              <a:rPr lang="en-US" dirty="0"/>
              <a:t>unemployment tax</a:t>
            </a:r>
            <a:endParaRPr lang="en-US" dirty="0" smtClean="0"/>
          </a:p>
          <a:p>
            <a:pPr lvl="1"/>
            <a:r>
              <a:rPr lang="en-US" dirty="0" smtClean="0"/>
              <a:t>A state tax paid by employers that is used to pay benefits to unemployed workers is called </a:t>
            </a:r>
            <a:r>
              <a:rPr lang="en-US" b="1" dirty="0" smtClean="0">
                <a:solidFill>
                  <a:srgbClr val="0070C0"/>
                </a:solidFill>
              </a:rPr>
              <a:t>state unemployment tax</a:t>
            </a:r>
            <a:r>
              <a:rPr lang="en-US" dirty="0" smtClean="0"/>
              <a:t>,</a:t>
            </a:r>
            <a:r>
              <a:rPr lang="en-US" dirty="0"/>
              <a:t> commonly referred to </a:t>
            </a:r>
            <a:r>
              <a:rPr lang="en-US" dirty="0" smtClean="0"/>
              <a:t>as </a:t>
            </a:r>
            <a:r>
              <a:rPr lang="en-US" i="1" dirty="0" err="1" smtClean="0">
                <a:solidFill>
                  <a:srgbClr val="0070C0"/>
                </a:solidFill>
              </a:rPr>
              <a:t>SUTA</a:t>
            </a:r>
            <a:r>
              <a:rPr lang="en-US" i="1" dirty="0"/>
              <a:t>.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LO3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7" name="Flowchart: Delay 6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13-2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FUTA and SUTA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Taxable Income </a:t>
            </a:r>
          </a:p>
          <a:p>
            <a:pPr lvl="1"/>
            <a:r>
              <a:rPr lang="en-US" dirty="0" smtClean="0"/>
              <a:t>First $7,000 earned by the employee</a:t>
            </a:r>
          </a:p>
          <a:p>
            <a:r>
              <a:rPr lang="en-US" dirty="0" smtClean="0"/>
              <a:t>FUTA</a:t>
            </a:r>
          </a:p>
          <a:p>
            <a:pPr lvl="1"/>
            <a:r>
              <a:rPr lang="en-US" dirty="0" smtClean="0"/>
              <a:t>0.8%</a:t>
            </a:r>
          </a:p>
          <a:p>
            <a:r>
              <a:rPr lang="en-US" dirty="0" smtClean="0"/>
              <a:t>SUTA</a:t>
            </a:r>
          </a:p>
          <a:p>
            <a:pPr lvl="1"/>
            <a:r>
              <a:rPr lang="en-US" dirty="0" smtClean="0"/>
              <a:t>5.4%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692040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Unemployment Taxes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LO3</a:t>
            </a:r>
            <a:endParaRPr lang="en-US" dirty="0"/>
          </a:p>
        </p:txBody>
      </p:sp>
      <p:grpSp>
        <p:nvGrpSpPr>
          <p:cNvPr id="2" name="Group 6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9" name="Flowchart: Delay 8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13-2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48235" y="1600200"/>
          <a:ext cx="8229600" cy="3410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665018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THREE</a:t>
                      </a:r>
                      <a:r>
                        <a:rPr lang="el-GR" sz="1400" b="0" baseline="0" dirty="0" smtClean="0">
                          <a:solidFill>
                            <a:srgbClr val="389F00"/>
                          </a:solidFill>
                          <a:latin typeface="+mn-lt"/>
                        </a:rPr>
                        <a:t>Δ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GREEN PRODUCTS, INC.</a:t>
                      </a:r>
                    </a:p>
                    <a:p>
                      <a:pPr algn="ctr"/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Calculation of </a:t>
                      </a:r>
                      <a:r>
                        <a:rPr lang="en-US" sz="1400" b="0" baseline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FUTA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Earnings</a:t>
                      </a:r>
                    </a:p>
                    <a:p>
                      <a:pPr algn="ctr"/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for December 15, 20-- Pay Period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709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</a:rPr>
                        <a:t>1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 marT="27432" marB="27432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</a:rPr>
                        <a:t>2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 marT="27432" marB="2743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</a:rPr>
                        <a:t>3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 marT="27432" marB="2743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</a:rPr>
                        <a:t>4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 marT="27432" marB="2743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</a:rPr>
                        <a:t>5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 marT="27432" marB="2743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105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</a:rPr>
                        <a:t>Employee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 marT="27432" marB="27432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</a:rPr>
                        <a:t>Prior Accumulated</a:t>
                      </a:r>
                    </a:p>
                    <a:p>
                      <a:pPr algn="ctr"/>
                      <a:r>
                        <a:rPr lang="en-US" sz="1400" b="1" dirty="0" smtClean="0">
                          <a:latin typeface="+mn-lt"/>
                        </a:rPr>
                        <a:t>Earnings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 marT="27432" marB="2743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</a:rPr>
                        <a:t>Earnings to Equal </a:t>
                      </a:r>
                      <a:r>
                        <a:rPr lang="en-US" sz="1400" b="1" dirty="0" err="1" smtClean="0">
                          <a:latin typeface="+mn-lt"/>
                        </a:rPr>
                        <a:t>FUTA</a:t>
                      </a:r>
                      <a:r>
                        <a:rPr lang="en-US" sz="1400" b="1" dirty="0" smtClean="0">
                          <a:latin typeface="+mn-lt"/>
                        </a:rPr>
                        <a:t> Tax Base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 marT="27432" marB="2743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</a:rPr>
                        <a:t>Earnings for Current Pay Period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 marT="27432" marB="2743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latin typeface="+mn-lt"/>
                        </a:rPr>
                        <a:t>FUTA</a:t>
                      </a:r>
                      <a:r>
                        <a:rPr lang="en-US" sz="1400" b="1" dirty="0" smtClean="0">
                          <a:latin typeface="+mn-lt"/>
                        </a:rPr>
                        <a:t> Earnings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 marT="27432" marB="2743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Butler, John P.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182880" marR="182880"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latin typeface="+mn-lt"/>
                        </a:rPr>
                        <a:t>$27,195.00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182880" marR="182880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latin typeface="+mn-lt"/>
                        </a:rPr>
                        <a:t>$ 0.00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182880" marR="182880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latin typeface="+mn-lt"/>
                        </a:rPr>
                        <a:t>$1,466.25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182880" marR="182880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latin typeface="+mn-lt"/>
                        </a:rPr>
                        <a:t>$ 0.00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182880" marR="182880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nb-NO" sz="1400" b="0" dirty="0" smtClean="0">
                          <a:latin typeface="+mn-lt"/>
                        </a:rPr>
                        <a:t>Feng, Anthony R. 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182880" marR="182880"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400" b="0" dirty="0" smtClean="0">
                          <a:latin typeface="+mn-lt"/>
                        </a:rPr>
                        <a:t>5,260.00 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182880" marR="182880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b="0" dirty="0" smtClean="0">
                          <a:latin typeface="+mn-lt"/>
                        </a:rPr>
                        <a:t>1,740.00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182880" marR="182880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400" b="0" dirty="0" smtClean="0">
                          <a:latin typeface="+mn-lt"/>
                        </a:rPr>
                        <a:t>1,494.00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182880" marR="182880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400" b="0" dirty="0" smtClean="0">
                          <a:latin typeface="+mn-lt"/>
                        </a:rPr>
                        <a:t>1,494.00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182880" marR="182880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="0" dirty="0" err="1" smtClean="0">
                          <a:latin typeface="+mn-lt"/>
                        </a:rPr>
                        <a:t>Lendsey</a:t>
                      </a:r>
                      <a:r>
                        <a:rPr lang="en-US" sz="1400" b="0" dirty="0" smtClean="0">
                          <a:latin typeface="+mn-lt"/>
                        </a:rPr>
                        <a:t>, Ann C. 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182880" marR="182880"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latin typeface="+mn-lt"/>
                        </a:rPr>
                        <a:t>1,648.00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182880" marR="182880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5,352.00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182880" marR="182880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latin typeface="+mn-lt"/>
                        </a:rPr>
                        <a:t>240.00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182880" marR="182880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latin typeface="+mn-lt"/>
                        </a:rPr>
                        <a:t>240.00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182880" marR="182880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="0" dirty="0" err="1" smtClean="0">
                          <a:latin typeface="+mn-lt"/>
                        </a:rPr>
                        <a:t>Prisock</a:t>
                      </a:r>
                      <a:r>
                        <a:rPr lang="en-US" sz="1400" b="0" dirty="0" smtClean="0">
                          <a:latin typeface="+mn-lt"/>
                        </a:rPr>
                        <a:t>, Mary G. 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182880" marR="182880"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latin typeface="+mn-lt"/>
                        </a:rPr>
                        <a:t>44,000.00 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182880" marR="182880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0.00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182880" marR="182880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latin typeface="+mn-lt"/>
                        </a:rPr>
                        <a:t>2,000.00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182880" marR="182880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latin typeface="+mn-lt"/>
                        </a:rPr>
                        <a:t>0.00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182880" marR="182880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Swann, Justin A. 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182880" marR="182880"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0" dirty="0" smtClean="0">
                          <a:latin typeface="+mn-lt"/>
                        </a:rPr>
                        <a:t>16,089.00 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182880" marR="182880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latin typeface="+mn-lt"/>
                        </a:rPr>
                        <a:t>0.00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182880" marR="182880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latin typeface="+mn-lt"/>
                        </a:rPr>
                        <a:t>1,432.50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182880" marR="182880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0" dirty="0" smtClean="0">
                          <a:latin typeface="+mn-lt"/>
                        </a:rPr>
                        <a:t>0.00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182880" marR="182880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</a:rPr>
                        <a:t>Wells, Cary B. 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182880" marR="182880"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latin typeface="+mn-lt"/>
                        </a:rPr>
                        <a:t>6,490.00 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182880" marR="182880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latin typeface="+mn-lt"/>
                        </a:rPr>
                        <a:t>510.00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182880" marR="182880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latin typeface="+mn-lt"/>
                        </a:rPr>
                        <a:t>1,444.00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182880" marR="182880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latin typeface="+mn-lt"/>
                        </a:rPr>
                        <a:t>510.00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182880" marR="182880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en-US" sz="1400" b="0" dirty="0">
                        <a:latin typeface="+mn-lt"/>
                      </a:endParaRPr>
                    </a:p>
                  </a:txBody>
                  <a:tcPr marL="182880" marR="182880"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 dirty="0">
                        <a:latin typeface="+mn-lt"/>
                      </a:endParaRPr>
                    </a:p>
                  </a:txBody>
                  <a:tcPr marL="182880" marR="182880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 dirty="0">
                        <a:latin typeface="+mn-lt"/>
                      </a:endParaRPr>
                    </a:p>
                  </a:txBody>
                  <a:tcPr marL="182880" marR="182880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0" dirty="0">
                        <a:latin typeface="+mn-lt"/>
                      </a:endParaRPr>
                    </a:p>
                  </a:txBody>
                  <a:tcPr marL="182880" marR="182880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latin typeface="+mn-lt"/>
                        </a:rPr>
                        <a:t>$2,244.00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marL="182880" marR="182880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6056313" y="4347786"/>
            <a:ext cx="228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000" b="1" dirty="0" smtClean="0">
              <a:latin typeface="PalatinoLTStd-Bold"/>
            </a:endParaRPr>
          </a:p>
          <a:p>
            <a:endParaRPr lang="en-US" sz="1000" b="1" dirty="0" smtClean="0">
              <a:latin typeface="PalatinoLTStd-Bold"/>
            </a:endParaRPr>
          </a:p>
        </p:txBody>
      </p:sp>
      <p:grpSp>
        <p:nvGrpSpPr>
          <p:cNvPr id="3" name="Group 50"/>
          <p:cNvGrpSpPr/>
          <p:nvPr/>
        </p:nvGrpSpPr>
        <p:grpSpPr>
          <a:xfrm>
            <a:off x="1066800" y="4724400"/>
            <a:ext cx="2133600" cy="1474113"/>
            <a:chOff x="1066800" y="4724400"/>
            <a:chExt cx="2133600" cy="1474113"/>
          </a:xfrm>
        </p:grpSpPr>
        <p:sp>
          <p:nvSpPr>
            <p:cNvPr id="17" name="Rectangle 16"/>
            <p:cNvSpPr/>
            <p:nvPr/>
          </p:nvSpPr>
          <p:spPr>
            <a:xfrm>
              <a:off x="1066800" y="5459849"/>
              <a:ext cx="11430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400" dirty="0" smtClean="0">
                  <a:solidFill>
                    <a:srgbClr val="0070C0"/>
                  </a:solidFill>
                </a:rPr>
                <a:t>Enter prior accumulated</a:t>
              </a:r>
              <a:br>
                <a:rPr lang="en-US" sz="1400" dirty="0" smtClean="0">
                  <a:solidFill>
                    <a:srgbClr val="0070C0"/>
                  </a:solidFill>
                </a:rPr>
              </a:br>
              <a:r>
                <a:rPr lang="en-US" sz="1400" dirty="0" smtClean="0">
                  <a:solidFill>
                    <a:srgbClr val="0070C0"/>
                  </a:solidFill>
                </a:rPr>
                <a:t>earnings</a:t>
              </a:r>
              <a:endParaRPr lang="en-US" sz="1400" dirty="0"/>
            </a:p>
          </p:txBody>
        </p:sp>
        <p:grpSp>
          <p:nvGrpSpPr>
            <p:cNvPr id="7" name="Group 19"/>
            <p:cNvGrpSpPr/>
            <p:nvPr/>
          </p:nvGrpSpPr>
          <p:grpSpPr>
            <a:xfrm>
              <a:off x="2148840" y="4724400"/>
              <a:ext cx="1051560" cy="1127760"/>
              <a:chOff x="2767405" y="2286000"/>
              <a:chExt cx="1051560" cy="1127760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2904565" y="2286000"/>
                <a:ext cx="914400" cy="9906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2767405" y="30480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1</a:t>
                </a:r>
              </a:p>
            </p:txBody>
          </p:sp>
        </p:grpSp>
      </p:grpSp>
      <p:grpSp>
        <p:nvGrpSpPr>
          <p:cNvPr id="8" name="Group 51"/>
          <p:cNvGrpSpPr/>
          <p:nvPr/>
        </p:nvGrpSpPr>
        <p:grpSpPr>
          <a:xfrm>
            <a:off x="2743200" y="4648200"/>
            <a:ext cx="2133600" cy="1765756"/>
            <a:chOff x="2743200" y="4648200"/>
            <a:chExt cx="2133600" cy="1765756"/>
          </a:xfrm>
        </p:grpSpPr>
        <p:sp>
          <p:nvSpPr>
            <p:cNvPr id="18" name="Rectangle 17"/>
            <p:cNvSpPr/>
            <p:nvPr/>
          </p:nvSpPr>
          <p:spPr>
            <a:xfrm>
              <a:off x="2743200" y="5459849"/>
              <a:ext cx="19050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400" dirty="0" smtClean="0">
                  <a:solidFill>
                    <a:srgbClr val="0070C0"/>
                  </a:solidFill>
                </a:rPr>
                <a:t>Enter the difference between the </a:t>
              </a:r>
              <a:r>
                <a:rPr lang="en-US" sz="1400" dirty="0" err="1" smtClean="0">
                  <a:solidFill>
                    <a:srgbClr val="0070C0"/>
                  </a:solidFill>
                </a:rPr>
                <a:t>FUTA</a:t>
              </a:r>
              <a:r>
                <a:rPr lang="en-US" sz="1400" dirty="0" smtClean="0">
                  <a:solidFill>
                    <a:srgbClr val="0070C0"/>
                  </a:solidFill>
                </a:rPr>
                <a:t> tax base and prior accumulated earnings</a:t>
              </a:r>
            </a:p>
          </p:txBody>
        </p:sp>
        <p:grpSp>
          <p:nvGrpSpPr>
            <p:cNvPr id="12" name="Group 22"/>
            <p:cNvGrpSpPr/>
            <p:nvPr/>
          </p:nvGrpSpPr>
          <p:grpSpPr>
            <a:xfrm>
              <a:off x="4434840" y="4648200"/>
              <a:ext cx="441960" cy="1203960"/>
              <a:chOff x="2683137" y="2209800"/>
              <a:chExt cx="441960" cy="1203960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V="1">
                <a:off x="2820297" y="2209800"/>
                <a:ext cx="304800" cy="10668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2683137" y="30480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2</a:t>
                </a:r>
              </a:p>
            </p:txBody>
          </p:sp>
        </p:grpSp>
      </p:grpSp>
      <p:grpSp>
        <p:nvGrpSpPr>
          <p:cNvPr id="13" name="Group 52"/>
          <p:cNvGrpSpPr/>
          <p:nvPr/>
        </p:nvGrpSpPr>
        <p:grpSpPr>
          <a:xfrm>
            <a:off x="5188771" y="4724400"/>
            <a:ext cx="2202629" cy="1474113"/>
            <a:chOff x="5188771" y="4724400"/>
            <a:chExt cx="2202629" cy="1474113"/>
          </a:xfrm>
        </p:grpSpPr>
        <p:sp>
          <p:nvSpPr>
            <p:cNvPr id="16" name="Rectangle 15"/>
            <p:cNvSpPr/>
            <p:nvPr/>
          </p:nvSpPr>
          <p:spPr>
            <a:xfrm>
              <a:off x="5562600" y="5459849"/>
              <a:ext cx="18288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</a:rPr>
                <a:t>Enter earnings for the current pay period</a:t>
              </a:r>
            </a:p>
          </p:txBody>
        </p:sp>
        <p:grpSp>
          <p:nvGrpSpPr>
            <p:cNvPr id="14" name="Group 25"/>
            <p:cNvGrpSpPr/>
            <p:nvPr/>
          </p:nvGrpSpPr>
          <p:grpSpPr>
            <a:xfrm>
              <a:off x="5188771" y="4724400"/>
              <a:ext cx="1212029" cy="1127760"/>
              <a:chOff x="1066800" y="2286000"/>
              <a:chExt cx="1212029" cy="1127760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flipV="1">
                <a:off x="1212029" y="2286000"/>
                <a:ext cx="1066800" cy="9906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7"/>
              <p:cNvSpPr>
                <a:spLocks noChangeArrowheads="1"/>
              </p:cNvSpPr>
              <p:nvPr/>
            </p:nvSpPr>
            <p:spPr bwMode="auto">
              <a:xfrm>
                <a:off x="1066800" y="30480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3</a:t>
                </a:r>
              </a:p>
            </p:txBody>
          </p:sp>
        </p:grpSp>
      </p:grpSp>
      <p:grpSp>
        <p:nvGrpSpPr>
          <p:cNvPr id="20" name="Group 53"/>
          <p:cNvGrpSpPr/>
          <p:nvPr/>
        </p:nvGrpSpPr>
        <p:grpSpPr>
          <a:xfrm>
            <a:off x="7559040" y="5047130"/>
            <a:ext cx="1584960" cy="935939"/>
            <a:chOff x="7559040" y="5047130"/>
            <a:chExt cx="1584960" cy="935939"/>
          </a:xfrm>
        </p:grpSpPr>
        <p:sp>
          <p:nvSpPr>
            <p:cNvPr id="19" name="Rectangle 18"/>
            <p:cNvSpPr/>
            <p:nvPr/>
          </p:nvSpPr>
          <p:spPr>
            <a:xfrm>
              <a:off x="7924800" y="5459849"/>
              <a:ext cx="1219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400" dirty="0" smtClean="0">
                  <a:solidFill>
                    <a:srgbClr val="0070C0"/>
                  </a:solidFill>
                </a:rPr>
                <a:t>Enter the </a:t>
              </a:r>
              <a:r>
                <a:rPr lang="en-US" sz="1400" dirty="0" err="1" smtClean="0">
                  <a:solidFill>
                    <a:srgbClr val="0070C0"/>
                  </a:solidFill>
                </a:rPr>
                <a:t>FUTA</a:t>
              </a:r>
              <a:r>
                <a:rPr lang="en-US" sz="1400" dirty="0" smtClean="0">
                  <a:solidFill>
                    <a:srgbClr val="0070C0"/>
                  </a:solidFill>
                </a:rPr>
                <a:t> earnings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grpSp>
          <p:nvGrpSpPr>
            <p:cNvPr id="23" name="Group 28"/>
            <p:cNvGrpSpPr/>
            <p:nvPr/>
          </p:nvGrpSpPr>
          <p:grpSpPr>
            <a:xfrm>
              <a:off x="7559040" y="5047130"/>
              <a:ext cx="562985" cy="805030"/>
              <a:chOff x="1066800" y="2608730"/>
              <a:chExt cx="562985" cy="805030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V="1">
                <a:off x="1248785" y="2608730"/>
                <a:ext cx="381000" cy="6096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7"/>
              <p:cNvSpPr>
                <a:spLocks noChangeArrowheads="1"/>
              </p:cNvSpPr>
              <p:nvPr/>
            </p:nvSpPr>
            <p:spPr bwMode="auto">
              <a:xfrm>
                <a:off x="1066800" y="30480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4</a:t>
                </a:r>
              </a:p>
            </p:txBody>
          </p:sp>
        </p:grpSp>
      </p:grpSp>
      <p:grpSp>
        <p:nvGrpSpPr>
          <p:cNvPr id="26" name="Group 35"/>
          <p:cNvGrpSpPr/>
          <p:nvPr/>
        </p:nvGrpSpPr>
        <p:grpSpPr>
          <a:xfrm>
            <a:off x="7772400" y="4724400"/>
            <a:ext cx="731520" cy="286870"/>
            <a:chOff x="7861150" y="4724400"/>
            <a:chExt cx="731520" cy="28687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7861150" y="4724400"/>
              <a:ext cx="7315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861150" y="5011270"/>
              <a:ext cx="731520" cy="0"/>
            </a:xfrm>
            <a:prstGeom prst="line">
              <a:avLst/>
            </a:prstGeom>
            <a:ln w="38100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Journalizing Employer Payroll Taxes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600200"/>
            <a:ext cx="5029200" cy="224676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CCECFF"/>
              </a:gs>
              <a:gs pos="100000">
                <a:schemeClr val="bg1"/>
              </a:gs>
            </a:gsLst>
            <a:lin ang="10800000" scaled="1"/>
            <a:tileRect/>
          </a:gradFill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 sz="2000" dirty="0" smtClean="0"/>
              <a:t>December 15. Recorded employer payroll taxes expense, $757.01, for the semimonthly pay period ended December 15. Taxes owed are: social security tax, $500.77; Medicare tax, $117.11; federal  unemployment tax, $17.95; state unemployment tax, $121.18. Memorandum No. 44.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LO3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2" name="Flowchart: Delay 11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13-2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5562600" y="1521023"/>
            <a:ext cx="3200400" cy="612577"/>
            <a:chOff x="4800600" y="2667000"/>
            <a:chExt cx="3200400" cy="612577"/>
          </a:xfrm>
        </p:grpSpPr>
        <p:grpSp>
          <p:nvGrpSpPr>
            <p:cNvPr id="7" name="Group 30"/>
            <p:cNvGrpSpPr/>
            <p:nvPr/>
          </p:nvGrpSpPr>
          <p:grpSpPr>
            <a:xfrm>
              <a:off x="4800600" y="2667000"/>
              <a:ext cx="3200400" cy="307777"/>
              <a:chOff x="4648200" y="2667000"/>
              <a:chExt cx="3200400" cy="307777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648200" y="2667000"/>
                <a:ext cx="3200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 smtClean="0">
                    <a:ea typeface="MingLiU_HKSCS" pitchFamily="18" charset="-120"/>
                  </a:rPr>
                  <a:t>Payroll Taxes Expense</a:t>
                </a: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4648200" y="2974777"/>
                <a:ext cx="3200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52"/>
            <p:cNvGrpSpPr/>
            <p:nvPr/>
          </p:nvGrpSpPr>
          <p:grpSpPr>
            <a:xfrm>
              <a:off x="4880512" y="2971800"/>
              <a:ext cx="1520288" cy="307777"/>
              <a:chOff x="4880512" y="2971800"/>
              <a:chExt cx="1520288" cy="307777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880512" y="2971800"/>
                <a:ext cx="15202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tabLst>
                    <a:tab pos="1097280" algn="dec"/>
                    <a:tab pos="1371600" algn="dec"/>
                  </a:tabLst>
                </a:pPr>
                <a:r>
                  <a:rPr lang="en-US" sz="1400" dirty="0" smtClean="0">
                    <a:solidFill>
                      <a:prstClr val="black"/>
                    </a:solidFill>
                  </a:rPr>
                  <a:t>Dec. 15	</a:t>
                </a:r>
                <a:r>
                  <a:rPr lang="en-US" sz="1400" dirty="0" smtClean="0">
                    <a:ea typeface="MingLiU_HKSCS" pitchFamily="18" charset="-120"/>
                  </a:rPr>
                  <a:t> 757.01</a:t>
                </a:r>
                <a:endParaRPr lang="en-US" sz="1400" dirty="0" smtClean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6400800" y="2971800"/>
                <a:ext cx="0" cy="274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20"/>
          <p:cNvGrpSpPr/>
          <p:nvPr/>
        </p:nvGrpSpPr>
        <p:grpSpPr>
          <a:xfrm>
            <a:off x="5562600" y="2506840"/>
            <a:ext cx="3200400" cy="837286"/>
            <a:chOff x="4800600" y="3276600"/>
            <a:chExt cx="3200400" cy="837286"/>
          </a:xfrm>
        </p:grpSpPr>
        <p:grpSp>
          <p:nvGrpSpPr>
            <p:cNvPr id="11" name="Group 31"/>
            <p:cNvGrpSpPr/>
            <p:nvPr/>
          </p:nvGrpSpPr>
          <p:grpSpPr>
            <a:xfrm>
              <a:off x="4800600" y="3276600"/>
              <a:ext cx="3200400" cy="307777"/>
              <a:chOff x="4648200" y="3276600"/>
              <a:chExt cx="3200400" cy="307777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648200" y="3276600"/>
                <a:ext cx="3200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 smtClean="0">
                    <a:ea typeface="MingLiU_HKSCS" pitchFamily="18" charset="-120"/>
                  </a:rPr>
                  <a:t>Social Security Tax Payable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4648200" y="3584377"/>
                <a:ext cx="3200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53"/>
            <p:cNvGrpSpPr/>
            <p:nvPr/>
          </p:nvGrpSpPr>
          <p:grpSpPr>
            <a:xfrm>
              <a:off x="6400800" y="3590666"/>
              <a:ext cx="1520288" cy="523220"/>
              <a:chOff x="6400800" y="3590666"/>
              <a:chExt cx="1520288" cy="52322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400800" y="3590666"/>
                <a:ext cx="15202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tabLst>
                    <a:tab pos="1097280" algn="dec"/>
                  </a:tabLst>
                </a:pPr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</a:rPr>
                  <a:t>Dec. 15	500.77</a:t>
                </a:r>
              </a:p>
              <a:p>
                <a:pPr lvl="0">
                  <a:tabLst>
                    <a:tab pos="1097280" algn="dec"/>
                  </a:tabLst>
                </a:pPr>
                <a:r>
                  <a:rPr lang="en-US" sz="1400" dirty="0" smtClean="0">
                    <a:solidFill>
                      <a:prstClr val="black"/>
                    </a:solidFill>
                  </a:rPr>
                  <a:t>	</a:t>
                </a:r>
                <a:r>
                  <a:rPr lang="en-US" sz="1400" dirty="0" smtClean="0">
                    <a:ea typeface="MingLiU_HKSCS" pitchFamily="18" charset="-120"/>
                  </a:rPr>
                  <a:t> 500.77</a:t>
                </a:r>
                <a:endParaRPr lang="en-US" sz="1400" dirty="0" smtClean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6400800" y="3593374"/>
                <a:ext cx="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27"/>
          <p:cNvGrpSpPr/>
          <p:nvPr/>
        </p:nvGrpSpPr>
        <p:grpSpPr>
          <a:xfrm>
            <a:off x="5562600" y="3501923"/>
            <a:ext cx="3200400" cy="1258907"/>
            <a:chOff x="4800600" y="3886200"/>
            <a:chExt cx="3200400" cy="1258907"/>
          </a:xfrm>
        </p:grpSpPr>
        <p:grpSp>
          <p:nvGrpSpPr>
            <p:cNvPr id="16" name="Group 32"/>
            <p:cNvGrpSpPr/>
            <p:nvPr/>
          </p:nvGrpSpPr>
          <p:grpSpPr>
            <a:xfrm>
              <a:off x="4800600" y="3886200"/>
              <a:ext cx="3200400" cy="307777"/>
              <a:chOff x="4648200" y="3886200"/>
              <a:chExt cx="3200400" cy="30777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4648200" y="3886200"/>
                <a:ext cx="3200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sz="1400" dirty="0" smtClean="0">
                    <a:solidFill>
                      <a:prstClr val="black"/>
                    </a:solidFill>
                  </a:rPr>
                  <a:t>Medicare Tax Payable</a:t>
                </a: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4648200" y="4193977"/>
                <a:ext cx="3200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54"/>
            <p:cNvGrpSpPr/>
            <p:nvPr/>
          </p:nvGrpSpPr>
          <p:grpSpPr>
            <a:xfrm>
              <a:off x="6400800" y="4191000"/>
              <a:ext cx="1520288" cy="954107"/>
              <a:chOff x="6400800" y="4191000"/>
              <a:chExt cx="1520288" cy="954107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400800" y="4191000"/>
                <a:ext cx="1520288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tabLst>
                    <a:tab pos="1097280" algn="dec"/>
                  </a:tabLst>
                </a:pPr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</a:rPr>
                  <a:t>Dec. 15	</a:t>
                </a:r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ea typeface="MingLiU_HKSCS" pitchFamily="18" charset="-120"/>
                  </a:rPr>
                  <a:t>117.11</a:t>
                </a:r>
              </a:p>
              <a:p>
                <a:pPr>
                  <a:tabLst>
                    <a:tab pos="1097280" algn="dec"/>
                  </a:tabLst>
                </a:pPr>
                <a:r>
                  <a:rPr lang="en-US" sz="1400" dirty="0" smtClean="0">
                    <a:ea typeface="MingLiU_HKSCS" pitchFamily="18" charset="-120"/>
                  </a:rPr>
                  <a:t>	117.11</a:t>
                </a:r>
              </a:p>
              <a:p>
                <a:pPr lvl="0">
                  <a:tabLst>
                    <a:tab pos="1097280" algn="dec"/>
                    <a:tab pos="1371600" algn="dec"/>
                  </a:tabLst>
                </a:pPr>
                <a:endParaRPr lang="en-US" sz="1400" dirty="0" smtClean="0">
                  <a:solidFill>
                    <a:prstClr val="black"/>
                  </a:solidFill>
                </a:endParaRPr>
              </a:p>
              <a:p>
                <a:pPr lvl="0">
                  <a:tabLst>
                    <a:tab pos="1097280" algn="dec"/>
                    <a:tab pos="1371600" algn="dec"/>
                  </a:tabLst>
                </a:pPr>
                <a:endParaRPr lang="en-US" sz="1400" dirty="0" smtClean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6400800" y="4205983"/>
                <a:ext cx="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34"/>
          <p:cNvGrpSpPr/>
          <p:nvPr/>
        </p:nvGrpSpPr>
        <p:grpSpPr>
          <a:xfrm>
            <a:off x="5562600" y="4487740"/>
            <a:ext cx="3200400" cy="622445"/>
            <a:chOff x="4800600" y="4495800"/>
            <a:chExt cx="3200400" cy="622445"/>
          </a:xfrm>
        </p:grpSpPr>
        <p:grpSp>
          <p:nvGrpSpPr>
            <p:cNvPr id="23" name="Group 33"/>
            <p:cNvGrpSpPr/>
            <p:nvPr/>
          </p:nvGrpSpPr>
          <p:grpSpPr>
            <a:xfrm>
              <a:off x="4800600" y="4495800"/>
              <a:ext cx="3200400" cy="523220"/>
              <a:chOff x="4648200" y="4495800"/>
              <a:chExt cx="3200400" cy="52322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4648200" y="4495800"/>
                <a:ext cx="32004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 smtClean="0">
                    <a:ea typeface="MingLiU_HKSCS" pitchFamily="18" charset="-120"/>
                  </a:rPr>
                  <a:t>Unemployment Tax  Payable—Federal</a:t>
                </a:r>
              </a:p>
            </p:txBody>
          </p:sp>
          <p:cxnSp>
            <p:nvCxnSpPr>
              <p:cNvPr id="41" name="Straight Connector 26"/>
              <p:cNvCxnSpPr/>
              <p:nvPr/>
            </p:nvCxnSpPr>
            <p:spPr>
              <a:xfrm>
                <a:off x="4648200" y="4803577"/>
                <a:ext cx="3200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56"/>
            <p:cNvGrpSpPr/>
            <p:nvPr/>
          </p:nvGrpSpPr>
          <p:grpSpPr>
            <a:xfrm>
              <a:off x="6400800" y="4809627"/>
              <a:ext cx="1520288" cy="308618"/>
              <a:chOff x="6400800" y="4809627"/>
              <a:chExt cx="1520288" cy="308618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6400800" y="4810468"/>
                <a:ext cx="15202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tabLst>
                    <a:tab pos="1097280" algn="dec"/>
                    <a:tab pos="1371600" algn="dec"/>
                  </a:tabLst>
                </a:pPr>
                <a:r>
                  <a:rPr lang="en-US" sz="1400" dirty="0" smtClean="0">
                    <a:solidFill>
                      <a:prstClr val="black"/>
                    </a:solidFill>
                  </a:rPr>
                  <a:t>Dec. 15	</a:t>
                </a:r>
                <a:r>
                  <a:rPr lang="en-US" sz="1400" dirty="0" smtClean="0">
                    <a:ea typeface="MingLiU_HKSCS" pitchFamily="18" charset="-120"/>
                  </a:rPr>
                  <a:t> 17.95</a:t>
                </a:r>
                <a:endParaRPr lang="en-US" sz="1400" dirty="0" smtClean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6400800" y="4809627"/>
                <a:ext cx="0" cy="274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41"/>
          <p:cNvGrpSpPr/>
          <p:nvPr/>
        </p:nvGrpSpPr>
        <p:grpSpPr>
          <a:xfrm>
            <a:off x="5562600" y="5483423"/>
            <a:ext cx="3200400" cy="612577"/>
            <a:chOff x="4800600" y="5105400"/>
            <a:chExt cx="3200400" cy="612577"/>
          </a:xfrm>
        </p:grpSpPr>
        <p:grpSp>
          <p:nvGrpSpPr>
            <p:cNvPr id="30" name="Group 34"/>
            <p:cNvGrpSpPr/>
            <p:nvPr/>
          </p:nvGrpSpPr>
          <p:grpSpPr>
            <a:xfrm>
              <a:off x="4800600" y="5105400"/>
              <a:ext cx="3200400" cy="307777"/>
              <a:chOff x="4648200" y="5105400"/>
              <a:chExt cx="3200400" cy="307777"/>
            </a:xfrm>
          </p:grpSpPr>
          <p:sp>
            <p:nvSpPr>
              <p:cNvPr id="47" name="Rectangle 16"/>
              <p:cNvSpPr/>
              <p:nvPr/>
            </p:nvSpPr>
            <p:spPr>
              <a:xfrm>
                <a:off x="4648200" y="5105400"/>
                <a:ext cx="3200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 smtClean="0">
                    <a:ea typeface="MingLiU_HKSCS" pitchFamily="18" charset="-120"/>
                  </a:rPr>
                  <a:t>Unemployment Tax Payable—State</a:t>
                </a:r>
              </a:p>
            </p:txBody>
          </p:sp>
          <p:cxnSp>
            <p:nvCxnSpPr>
              <p:cNvPr id="48" name="Straight Connector 27"/>
              <p:cNvCxnSpPr/>
              <p:nvPr/>
            </p:nvCxnSpPr>
            <p:spPr>
              <a:xfrm>
                <a:off x="4648200" y="5413177"/>
                <a:ext cx="3200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55"/>
            <p:cNvGrpSpPr/>
            <p:nvPr/>
          </p:nvGrpSpPr>
          <p:grpSpPr>
            <a:xfrm>
              <a:off x="6400800" y="5410200"/>
              <a:ext cx="1520288" cy="307777"/>
              <a:chOff x="6400800" y="5410200"/>
              <a:chExt cx="1520288" cy="307777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400800" y="5410200"/>
                <a:ext cx="15202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tabLst>
                    <a:tab pos="1097280" algn="dec"/>
                    <a:tab pos="1371600" algn="dec"/>
                  </a:tabLst>
                </a:pPr>
                <a:r>
                  <a:rPr lang="en-US" sz="1400" dirty="0" smtClean="0">
                    <a:solidFill>
                      <a:prstClr val="black"/>
                    </a:solidFill>
                  </a:rPr>
                  <a:t>Dec. 15	</a:t>
                </a:r>
                <a:r>
                  <a:rPr lang="en-US" sz="1400" dirty="0" smtClean="0">
                    <a:ea typeface="MingLiU_HKSCS" pitchFamily="18" charset="-120"/>
                  </a:rPr>
                  <a:t> 121.18</a:t>
                </a:r>
                <a:endParaRPr lang="en-US" sz="1400" dirty="0" smtClean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6400800" y="5422236"/>
                <a:ext cx="0" cy="274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Journalizing Employer Payroll Taxes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 descr="Chapter 13_Page 38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156010"/>
            <a:ext cx="7772400" cy="25361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LO3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2" name="Flowchart: Delay 11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13-2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68"/>
          <p:cNvGrpSpPr/>
          <p:nvPr/>
        </p:nvGrpSpPr>
        <p:grpSpPr>
          <a:xfrm>
            <a:off x="243840" y="1752600"/>
            <a:ext cx="1127760" cy="1676400"/>
            <a:chOff x="243840" y="3048000"/>
            <a:chExt cx="1127760" cy="1676400"/>
          </a:xfrm>
        </p:grpSpPr>
        <p:grpSp>
          <p:nvGrpSpPr>
            <p:cNvPr id="6" name="Group 26"/>
            <p:cNvGrpSpPr/>
            <p:nvPr/>
          </p:nvGrpSpPr>
          <p:grpSpPr>
            <a:xfrm>
              <a:off x="243840" y="3048000"/>
              <a:ext cx="1127760" cy="1676400"/>
              <a:chOff x="1066800" y="3048000"/>
              <a:chExt cx="1127760" cy="1676400"/>
            </a:xfrm>
          </p:grpSpPr>
          <p:cxnSp>
            <p:nvCxnSpPr>
              <p:cNvPr id="72" name="Straight Arrow Connector 71"/>
              <p:cNvCxnSpPr/>
              <p:nvPr/>
            </p:nvCxnSpPr>
            <p:spPr>
              <a:xfrm>
                <a:off x="1249680" y="3200400"/>
                <a:ext cx="944880" cy="15240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"/>
              <p:cNvSpPr>
                <a:spLocks noChangeArrowheads="1"/>
              </p:cNvSpPr>
              <p:nvPr/>
            </p:nvSpPr>
            <p:spPr bwMode="auto">
              <a:xfrm>
                <a:off x="1066800" y="30480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1</a:t>
                </a: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593516" y="3048000"/>
              <a:ext cx="62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Date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" name="Group 73"/>
          <p:cNvGrpSpPr/>
          <p:nvPr/>
        </p:nvGrpSpPr>
        <p:grpSpPr>
          <a:xfrm>
            <a:off x="5410200" y="1752600"/>
            <a:ext cx="3048000" cy="1523999"/>
            <a:chOff x="3687549" y="3048000"/>
            <a:chExt cx="3048000" cy="1523999"/>
          </a:xfrm>
        </p:grpSpPr>
        <p:grpSp>
          <p:nvGrpSpPr>
            <p:cNvPr id="8" name="Group 29"/>
            <p:cNvGrpSpPr/>
            <p:nvPr/>
          </p:nvGrpSpPr>
          <p:grpSpPr>
            <a:xfrm>
              <a:off x="3687549" y="3048000"/>
              <a:ext cx="716811" cy="1523999"/>
              <a:chOff x="3763749" y="3352800"/>
              <a:chExt cx="716811" cy="1523999"/>
            </a:xfrm>
          </p:grpSpPr>
          <p:sp>
            <p:nvSpPr>
              <p:cNvPr id="77" name="Line 20"/>
              <p:cNvSpPr>
                <a:spLocks noChangeShapeType="1"/>
              </p:cNvSpPr>
              <p:nvPr/>
            </p:nvSpPr>
            <p:spPr bwMode="auto">
              <a:xfrm flipV="1">
                <a:off x="3763749" y="3532094"/>
                <a:ext cx="530345" cy="1344705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8" name="Rectangle 9"/>
              <p:cNvSpPr>
                <a:spLocks noChangeArrowheads="1"/>
              </p:cNvSpPr>
              <p:nvPr/>
            </p:nvSpPr>
            <p:spPr bwMode="auto">
              <a:xfrm>
                <a:off x="4114800" y="33528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3</a:t>
                </a:r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4370734" y="3059668"/>
              <a:ext cx="2364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Memorandum Number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78"/>
          <p:cNvGrpSpPr/>
          <p:nvPr/>
        </p:nvGrpSpPr>
        <p:grpSpPr>
          <a:xfrm>
            <a:off x="1463040" y="1752600"/>
            <a:ext cx="2118360" cy="1600200"/>
            <a:chOff x="1463040" y="3048000"/>
            <a:chExt cx="2118360" cy="1600200"/>
          </a:xfrm>
        </p:grpSpPr>
        <p:sp>
          <p:nvSpPr>
            <p:cNvPr id="80" name="TextBox 79"/>
            <p:cNvSpPr txBox="1"/>
            <p:nvPr/>
          </p:nvSpPr>
          <p:spPr>
            <a:xfrm>
              <a:off x="1832331" y="3059668"/>
              <a:ext cx="1749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Account Debited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grpSp>
          <p:nvGrpSpPr>
            <p:cNvPr id="14" name="Group 41"/>
            <p:cNvGrpSpPr/>
            <p:nvPr/>
          </p:nvGrpSpPr>
          <p:grpSpPr>
            <a:xfrm>
              <a:off x="1463040" y="3048000"/>
              <a:ext cx="594360" cy="1600200"/>
              <a:chOff x="4114800" y="3352800"/>
              <a:chExt cx="594360" cy="1600200"/>
            </a:xfrm>
          </p:grpSpPr>
          <p:sp>
            <p:nvSpPr>
              <p:cNvPr id="82" name="Line 20"/>
              <p:cNvSpPr>
                <a:spLocks noChangeShapeType="1"/>
              </p:cNvSpPr>
              <p:nvPr/>
            </p:nvSpPr>
            <p:spPr bwMode="auto">
              <a:xfrm flipH="1" flipV="1">
                <a:off x="4328160" y="3505200"/>
                <a:ext cx="381000" cy="1447800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3" name="Rectangle 9"/>
              <p:cNvSpPr>
                <a:spLocks noChangeArrowheads="1"/>
              </p:cNvSpPr>
              <p:nvPr/>
            </p:nvSpPr>
            <p:spPr bwMode="auto">
              <a:xfrm>
                <a:off x="4114800" y="33528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2</a:t>
                </a:r>
              </a:p>
            </p:txBody>
          </p:sp>
        </p:grpSp>
      </p:grpSp>
      <p:grpSp>
        <p:nvGrpSpPr>
          <p:cNvPr id="15" name="Group 83"/>
          <p:cNvGrpSpPr/>
          <p:nvPr/>
        </p:nvGrpSpPr>
        <p:grpSpPr>
          <a:xfrm>
            <a:off x="4038601" y="3505199"/>
            <a:ext cx="2438399" cy="1743636"/>
            <a:chOff x="6400801" y="1676399"/>
            <a:chExt cx="2438399" cy="1743636"/>
          </a:xfrm>
        </p:grpSpPr>
        <p:sp>
          <p:nvSpPr>
            <p:cNvPr id="85" name="TextBox 84"/>
            <p:cNvSpPr txBox="1"/>
            <p:nvPr/>
          </p:nvSpPr>
          <p:spPr>
            <a:xfrm>
              <a:off x="6781800" y="3050703"/>
              <a:ext cx="1739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Amount Debited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grpSp>
          <p:nvGrpSpPr>
            <p:cNvPr id="16" name="Group 45"/>
            <p:cNvGrpSpPr/>
            <p:nvPr/>
          </p:nvGrpSpPr>
          <p:grpSpPr>
            <a:xfrm>
              <a:off x="6400801" y="1676399"/>
              <a:ext cx="2438399" cy="1737361"/>
              <a:chOff x="4114800" y="1981199"/>
              <a:chExt cx="2438399" cy="1737361"/>
            </a:xfrm>
          </p:grpSpPr>
          <p:sp>
            <p:nvSpPr>
              <p:cNvPr id="87" name="Line 20"/>
              <p:cNvSpPr>
                <a:spLocks noChangeShapeType="1"/>
              </p:cNvSpPr>
              <p:nvPr/>
            </p:nvSpPr>
            <p:spPr bwMode="auto">
              <a:xfrm flipH="1">
                <a:off x="4294094" y="1981199"/>
                <a:ext cx="2259105" cy="1550893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" name="Rectangle 9"/>
              <p:cNvSpPr>
                <a:spLocks noChangeArrowheads="1"/>
              </p:cNvSpPr>
              <p:nvPr/>
            </p:nvSpPr>
            <p:spPr bwMode="auto">
              <a:xfrm>
                <a:off x="4114800" y="33528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4</a:t>
                </a:r>
              </a:p>
            </p:txBody>
          </p:sp>
        </p:grpSp>
      </p:grpSp>
      <p:grpSp>
        <p:nvGrpSpPr>
          <p:cNvPr id="17" name="Group 88"/>
          <p:cNvGrpSpPr/>
          <p:nvPr/>
        </p:nvGrpSpPr>
        <p:grpSpPr>
          <a:xfrm>
            <a:off x="914400" y="4114800"/>
            <a:ext cx="2270760" cy="1143000"/>
            <a:chOff x="243840" y="5105400"/>
            <a:chExt cx="2270760" cy="1143000"/>
          </a:xfrm>
        </p:grpSpPr>
        <p:sp>
          <p:nvSpPr>
            <p:cNvPr id="90" name="TextBox 89"/>
            <p:cNvSpPr txBox="1"/>
            <p:nvPr/>
          </p:nvSpPr>
          <p:spPr>
            <a:xfrm>
              <a:off x="617862" y="5870103"/>
              <a:ext cx="1896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Accounts Credited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grpSp>
          <p:nvGrpSpPr>
            <p:cNvPr id="18" name="Group 48"/>
            <p:cNvGrpSpPr/>
            <p:nvPr/>
          </p:nvGrpSpPr>
          <p:grpSpPr>
            <a:xfrm>
              <a:off x="243840" y="5105400"/>
              <a:ext cx="899160" cy="1143000"/>
              <a:chOff x="5181600" y="2270760"/>
              <a:chExt cx="899160" cy="1143000"/>
            </a:xfrm>
          </p:grpSpPr>
          <p:sp>
            <p:nvSpPr>
              <p:cNvPr id="92" name="Line 20"/>
              <p:cNvSpPr>
                <a:spLocks noChangeShapeType="1"/>
              </p:cNvSpPr>
              <p:nvPr/>
            </p:nvSpPr>
            <p:spPr bwMode="auto">
              <a:xfrm flipH="1">
                <a:off x="5334000" y="2270760"/>
                <a:ext cx="746760" cy="929640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" name="Rectangle 11"/>
              <p:cNvSpPr>
                <a:spLocks noChangeArrowheads="1"/>
              </p:cNvSpPr>
              <p:nvPr/>
            </p:nvSpPr>
            <p:spPr bwMode="auto">
              <a:xfrm>
                <a:off x="5181600" y="30480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5</a:t>
                </a:r>
              </a:p>
            </p:txBody>
          </p:sp>
        </p:grpSp>
      </p:grpSp>
      <p:grpSp>
        <p:nvGrpSpPr>
          <p:cNvPr id="19" name="Group 103"/>
          <p:cNvGrpSpPr/>
          <p:nvPr/>
        </p:nvGrpSpPr>
        <p:grpSpPr>
          <a:xfrm>
            <a:off x="6518636" y="4114800"/>
            <a:ext cx="2261462" cy="1143000"/>
            <a:chOff x="243840" y="5105400"/>
            <a:chExt cx="2261462" cy="1143000"/>
          </a:xfrm>
        </p:grpSpPr>
        <p:sp>
          <p:nvSpPr>
            <p:cNvPr id="105" name="TextBox 104"/>
            <p:cNvSpPr txBox="1"/>
            <p:nvPr/>
          </p:nvSpPr>
          <p:spPr>
            <a:xfrm>
              <a:off x="617862" y="5870103"/>
              <a:ext cx="1887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Amounts Credited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grpSp>
          <p:nvGrpSpPr>
            <p:cNvPr id="20" name="Group 48"/>
            <p:cNvGrpSpPr/>
            <p:nvPr/>
          </p:nvGrpSpPr>
          <p:grpSpPr>
            <a:xfrm>
              <a:off x="243840" y="5105400"/>
              <a:ext cx="899160" cy="1143000"/>
              <a:chOff x="5181600" y="2270760"/>
              <a:chExt cx="899160" cy="1143000"/>
            </a:xfrm>
          </p:grpSpPr>
          <p:sp>
            <p:nvSpPr>
              <p:cNvPr id="107" name="Line 20"/>
              <p:cNvSpPr>
                <a:spLocks noChangeShapeType="1"/>
              </p:cNvSpPr>
              <p:nvPr/>
            </p:nvSpPr>
            <p:spPr bwMode="auto">
              <a:xfrm flipH="1">
                <a:off x="5334000" y="2270760"/>
                <a:ext cx="746760" cy="929640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8" name="Rectangle 11"/>
              <p:cNvSpPr>
                <a:spLocks noChangeArrowheads="1"/>
              </p:cNvSpPr>
              <p:nvPr/>
            </p:nvSpPr>
            <p:spPr bwMode="auto">
              <a:xfrm>
                <a:off x="5181600" y="30480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6</a:t>
                </a:r>
              </a:p>
            </p:txBody>
          </p:sp>
        </p:grpSp>
      </p:grpSp>
      <p:sp>
        <p:nvSpPr>
          <p:cNvPr id="109" name="Left Bracket 108"/>
          <p:cNvSpPr/>
          <p:nvPr/>
        </p:nvSpPr>
        <p:spPr>
          <a:xfrm>
            <a:off x="1806390" y="3523130"/>
            <a:ext cx="152400" cy="990600"/>
          </a:xfrm>
          <a:prstGeom prst="leftBracket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Left Bracket 109"/>
          <p:cNvSpPr/>
          <p:nvPr/>
        </p:nvSpPr>
        <p:spPr>
          <a:xfrm>
            <a:off x="7391400" y="3523130"/>
            <a:ext cx="152400" cy="990600"/>
          </a:xfrm>
          <a:prstGeom prst="leftBracket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Lesson 13-2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marR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FF0000"/>
                </a:solidFill>
                <a:ea typeface="Times New Roman"/>
                <a:cs typeface="MyriadPro-Regular"/>
              </a:rPr>
              <a:t>1.</a:t>
            </a:r>
            <a:r>
              <a:rPr lang="en-US" sz="2400" dirty="0" smtClean="0">
                <a:solidFill>
                  <a:srgbClr val="000000"/>
                </a:solidFill>
                <a:ea typeface="Times New Roman"/>
                <a:cs typeface="MyriadPro-Regular"/>
              </a:rPr>
              <a:t>	What is the tax rate </a:t>
            </a:r>
            <a:r>
              <a:rPr lang="en-US" sz="2400" dirty="0" err="1" smtClean="0">
                <a:solidFill>
                  <a:srgbClr val="000000"/>
                </a:solidFill>
                <a:ea typeface="Times New Roman"/>
                <a:cs typeface="MyriadPro-Regular"/>
              </a:rPr>
              <a:t>ThreeGreen</a:t>
            </a:r>
            <a:r>
              <a:rPr lang="en-US" sz="2400" dirty="0" smtClean="0">
                <a:solidFill>
                  <a:srgbClr val="000000"/>
                </a:solidFill>
                <a:ea typeface="Times New Roman"/>
                <a:cs typeface="MyriadPro-Regular"/>
              </a:rPr>
              <a:t> must pay on employees for each of the following taxes: social security, Medicare, federal unemployment, and state unemployment?</a:t>
            </a:r>
            <a:endParaRPr lang="en-US" sz="2400" dirty="0" smtClean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914400" y="2971800"/>
            <a:ext cx="7772400" cy="31543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en-US" sz="2400" dirty="0" smtClean="0">
                <a:ea typeface="Calibri"/>
                <a:cs typeface="Times New Roman"/>
              </a:rPr>
              <a:t>Social security: 6.2% of employee earnings up to a maximum of </a:t>
            </a:r>
            <a:r>
              <a:rPr lang="en-US" sz="2400" smtClean="0">
                <a:ea typeface="Calibri"/>
                <a:cs typeface="Times New Roman"/>
              </a:rPr>
              <a:t>$118,500.00 </a:t>
            </a:r>
            <a:r>
              <a:rPr lang="en-US" sz="2400" dirty="0" smtClean="0">
                <a:ea typeface="Calibri"/>
                <a:cs typeface="Times New Roman"/>
              </a:rPr>
              <a:t>in each calendar </a:t>
            </a:r>
            <a:r>
              <a:rPr lang="en-US" sz="2400" smtClean="0">
                <a:ea typeface="Calibri"/>
                <a:cs typeface="Times New Roman"/>
              </a:rPr>
              <a:t>year (2015 Tax Year)</a:t>
            </a:r>
            <a:endParaRPr lang="en-US" sz="2400" dirty="0" smtClean="0">
              <a:ea typeface="Calibri"/>
              <a:cs typeface="Times New Roman"/>
            </a:endParaRP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en-US" sz="2400" dirty="0" smtClean="0">
                <a:ea typeface="Calibri"/>
                <a:cs typeface="Times New Roman"/>
              </a:rPr>
              <a:t>Medicare: 1.45% of total employee earnings 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en-US" sz="2400" dirty="0" err="1" smtClean="0">
                <a:ea typeface="Calibri"/>
                <a:cs typeface="Times New Roman"/>
              </a:rPr>
              <a:t>FUTA</a:t>
            </a:r>
            <a:r>
              <a:rPr lang="en-US" sz="2400" dirty="0" smtClean="0">
                <a:ea typeface="Calibri"/>
                <a:cs typeface="Times New Roman"/>
              </a:rPr>
              <a:t>: 0.8% on the first $7,000.00 earned by each employee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en-US" sz="2400" dirty="0" err="1" smtClean="0">
                <a:ea typeface="Calibri"/>
                <a:cs typeface="Times New Roman"/>
              </a:rPr>
              <a:t>SUTA</a:t>
            </a:r>
            <a:r>
              <a:rPr lang="en-US" sz="2400" dirty="0" smtClean="0">
                <a:ea typeface="Calibri"/>
                <a:cs typeface="Times New Roman"/>
              </a:rPr>
              <a:t>: 5.4% on the first $7,000.00 earned by each employee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0" name="Flowchart: Delay 9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13-2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Lesson 13-2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marR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FF0000"/>
                </a:solidFill>
                <a:ea typeface="Times New Roman"/>
                <a:cs typeface="MyriadPro-Regular"/>
              </a:rPr>
              <a:t>2.</a:t>
            </a:r>
            <a:r>
              <a:rPr lang="en-US" sz="2800" dirty="0" smtClean="0">
                <a:solidFill>
                  <a:srgbClr val="000000"/>
                </a:solidFill>
                <a:ea typeface="Times New Roman"/>
                <a:cs typeface="MyriadPro-Regular"/>
              </a:rPr>
              <a:t>	What is the amount of each employee’s earnings that is subject to federal and state unemployment taxes at </a:t>
            </a:r>
            <a:r>
              <a:rPr lang="en-US" sz="2800" dirty="0" err="1" smtClean="0">
                <a:solidFill>
                  <a:srgbClr val="000000"/>
                </a:solidFill>
                <a:ea typeface="Times New Roman"/>
                <a:cs typeface="MyriadPro-Regular"/>
              </a:rPr>
              <a:t>ThreeGreen</a:t>
            </a:r>
            <a:r>
              <a:rPr lang="en-US" sz="2800" dirty="0" smtClean="0">
                <a:solidFill>
                  <a:srgbClr val="000000"/>
                </a:solidFill>
                <a:ea typeface="Times New Roman"/>
                <a:cs typeface="MyriadPro-Regular"/>
              </a:rPr>
              <a:t>?</a:t>
            </a:r>
            <a:endParaRPr lang="en-US" sz="2800" dirty="0" smtClean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914400" y="3429001"/>
            <a:ext cx="7315200" cy="18288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en-US" sz="2800" dirty="0" smtClean="0">
                <a:ea typeface="Calibri"/>
                <a:cs typeface="Times New Roman"/>
              </a:rPr>
              <a:t>The first $7,000.00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0" name="Flowchart: Delay 9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13-2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Together 13-2</a:t>
            </a:r>
            <a:br>
              <a:rPr lang="en-US" dirty="0" smtClean="0"/>
            </a:br>
            <a:r>
              <a:rPr lang="en-US" dirty="0" smtClean="0"/>
              <a:t>On You Own 13-2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 Together</a:t>
            </a:r>
          </a:p>
          <a:p>
            <a:pPr lvl="1"/>
            <a:r>
              <a:rPr lang="en-US" dirty="0" smtClean="0"/>
              <a:t>13-2 (Excel)</a:t>
            </a:r>
          </a:p>
          <a:p>
            <a:pPr lvl="1"/>
            <a:r>
              <a:rPr lang="en-US" dirty="0" smtClean="0"/>
              <a:t>Modeled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Page 386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 Your Own</a:t>
            </a:r>
          </a:p>
          <a:p>
            <a:pPr lvl="1"/>
            <a:r>
              <a:rPr lang="en-US" dirty="0" smtClean="0"/>
              <a:t>13-2 (Excel)</a:t>
            </a:r>
          </a:p>
          <a:p>
            <a:pPr lvl="1"/>
            <a:r>
              <a:rPr lang="en-US" dirty="0" smtClean="0"/>
              <a:t>Complete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Page 386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Different Forms of Payroll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total of gross earnings for all employees earning hourly wages, salaries, and commissions is called </a:t>
            </a:r>
            <a:r>
              <a:rPr lang="en-US" b="1" dirty="0" smtClean="0">
                <a:solidFill>
                  <a:srgbClr val="0070C0"/>
                </a:solidFill>
              </a:rPr>
              <a:t>salary expense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7" name="Flowchart: Delay 6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13-1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LO1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600200"/>
            <a:ext cx="914400" cy="5257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/>
              <a:t>Learning Objectives</a:t>
            </a:r>
            <a:endParaRPr lang="en-US" sz="2800" dirty="0"/>
          </a:p>
        </p:txBody>
      </p:sp>
      <p:sp>
        <p:nvSpPr>
          <p:cNvPr id="7" name="Wave 6"/>
          <p:cNvSpPr/>
          <p:nvPr/>
        </p:nvSpPr>
        <p:spPr>
          <a:xfrm>
            <a:off x="0" y="6400800"/>
            <a:ext cx="9144000" cy="457200"/>
          </a:xfrm>
          <a:prstGeom prst="wave">
            <a:avLst/>
          </a:prstGeom>
          <a:solidFill>
            <a:srgbClr val="0066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6600"/>
                </a:solidFill>
              </a:rPr>
              <a:t>© 2014 Cengage Learning. All Rights Reserved.</a:t>
            </a:r>
            <a:endParaRPr lang="en-US" sz="1000" dirty="0">
              <a:solidFill>
                <a:srgbClr val="00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801" y="25146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spcAft>
                <a:spcPts val="1200"/>
              </a:spcAft>
            </a:pPr>
            <a:r>
              <a:rPr lang="en-US" sz="2400" b="1" dirty="0" smtClean="0"/>
              <a:t>LO</a:t>
            </a:r>
            <a:r>
              <a:rPr lang="en-US" sz="2400" b="1" dirty="0" smtClean="0">
                <a:solidFill>
                  <a:srgbClr val="FF0000"/>
                </a:solidFill>
              </a:rPr>
              <a:t>4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	Prepare selected payroll tax reports.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197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Employer Annual Report to Employees of Taxes Withheld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LO4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8" name="Flowchart: Delay 7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13-3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Picture 9" descr="Chapter 13_Page 38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600200"/>
            <a:ext cx="6400800" cy="424976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 descr="Chapter 13_Page 388.jpg"/>
          <p:cNvPicPr>
            <a:picLocks noChangeAspect="1"/>
          </p:cNvPicPr>
          <p:nvPr/>
        </p:nvPicPr>
        <p:blipFill>
          <a:blip r:embed="rId2" cstate="print"/>
          <a:srcRect b="36682"/>
          <a:stretch>
            <a:fillRect/>
          </a:stretch>
        </p:blipFill>
        <p:spPr>
          <a:xfrm>
            <a:off x="420624" y="1466088"/>
            <a:ext cx="4572000" cy="37758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Employer’s Quarterly Federal Tax Return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LO4</a:t>
            </a:r>
            <a:endParaRPr lang="en-US" dirty="0"/>
          </a:p>
        </p:txBody>
      </p:sp>
      <p:grpSp>
        <p:nvGrpSpPr>
          <p:cNvPr id="4" name="Group 8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0" name="Flowchart: Delay 9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13-3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19"/>
          <p:cNvGrpSpPr/>
          <p:nvPr/>
        </p:nvGrpSpPr>
        <p:grpSpPr>
          <a:xfrm>
            <a:off x="2286000" y="1600200"/>
            <a:ext cx="4541919" cy="609600"/>
            <a:chOff x="3200400" y="3048000"/>
            <a:chExt cx="4541919" cy="609600"/>
          </a:xfrm>
        </p:grpSpPr>
        <p:sp>
          <p:nvSpPr>
            <p:cNvPr id="21" name="TextBox 20"/>
            <p:cNvSpPr txBox="1"/>
            <p:nvPr/>
          </p:nvSpPr>
          <p:spPr>
            <a:xfrm>
              <a:off x="6781800" y="3059668"/>
              <a:ext cx="960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Heading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grpSp>
          <p:nvGrpSpPr>
            <p:cNvPr id="6" name="Group 45"/>
            <p:cNvGrpSpPr/>
            <p:nvPr/>
          </p:nvGrpSpPr>
          <p:grpSpPr>
            <a:xfrm>
              <a:off x="3200400" y="3048000"/>
              <a:ext cx="3566161" cy="609600"/>
              <a:chOff x="914399" y="3352800"/>
              <a:chExt cx="3566161" cy="609600"/>
            </a:xfrm>
          </p:grpSpPr>
          <p:sp>
            <p:nvSpPr>
              <p:cNvPr id="23" name="Line 20"/>
              <p:cNvSpPr>
                <a:spLocks noChangeShapeType="1"/>
              </p:cNvSpPr>
              <p:nvPr/>
            </p:nvSpPr>
            <p:spPr bwMode="auto">
              <a:xfrm flipV="1">
                <a:off x="914399" y="3545536"/>
                <a:ext cx="3379695" cy="416864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4114800" y="33528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1</a:t>
                </a:r>
              </a:p>
            </p:txBody>
          </p:sp>
        </p:grpSp>
      </p:grpSp>
      <p:grpSp>
        <p:nvGrpSpPr>
          <p:cNvPr id="7" name="Group 24"/>
          <p:cNvGrpSpPr/>
          <p:nvPr/>
        </p:nvGrpSpPr>
        <p:grpSpPr>
          <a:xfrm>
            <a:off x="4231340" y="2287201"/>
            <a:ext cx="3905399" cy="944573"/>
            <a:chOff x="5145740" y="3048000"/>
            <a:chExt cx="3905399" cy="944573"/>
          </a:xfrm>
        </p:grpSpPr>
        <p:sp>
          <p:nvSpPr>
            <p:cNvPr id="26" name="TextBox 25"/>
            <p:cNvSpPr txBox="1"/>
            <p:nvPr/>
          </p:nvSpPr>
          <p:spPr>
            <a:xfrm>
              <a:off x="6781800" y="3059668"/>
              <a:ext cx="2269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dirty="0" smtClean="0">
                  <a:solidFill>
                    <a:srgbClr val="0070C0"/>
                  </a:solidFill>
                </a:rPr>
                <a:t>Number of Employees</a:t>
              </a:r>
            </a:p>
          </p:txBody>
        </p:sp>
        <p:grpSp>
          <p:nvGrpSpPr>
            <p:cNvPr id="9" name="Group 45"/>
            <p:cNvGrpSpPr/>
            <p:nvPr/>
          </p:nvGrpSpPr>
          <p:grpSpPr>
            <a:xfrm>
              <a:off x="5145740" y="3048000"/>
              <a:ext cx="1620821" cy="944573"/>
              <a:chOff x="2859739" y="3352800"/>
              <a:chExt cx="1620821" cy="944573"/>
            </a:xfrm>
          </p:grpSpPr>
          <p:sp>
            <p:nvSpPr>
              <p:cNvPr id="28" name="Line 20"/>
              <p:cNvSpPr>
                <a:spLocks noChangeShapeType="1"/>
              </p:cNvSpPr>
              <p:nvPr/>
            </p:nvSpPr>
            <p:spPr bwMode="auto">
              <a:xfrm flipV="1">
                <a:off x="2859739" y="3500710"/>
                <a:ext cx="1398495" cy="796663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" name="Rectangle 9"/>
              <p:cNvSpPr>
                <a:spLocks noChangeArrowheads="1"/>
              </p:cNvSpPr>
              <p:nvPr/>
            </p:nvSpPr>
            <p:spPr bwMode="auto">
              <a:xfrm>
                <a:off x="4114800" y="33528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2</a:t>
                </a:r>
              </a:p>
            </p:txBody>
          </p:sp>
        </p:grpSp>
      </p:grpSp>
      <p:grpSp>
        <p:nvGrpSpPr>
          <p:cNvPr id="12" name="Group 29"/>
          <p:cNvGrpSpPr/>
          <p:nvPr/>
        </p:nvGrpSpPr>
        <p:grpSpPr>
          <a:xfrm>
            <a:off x="4724400" y="2745602"/>
            <a:ext cx="3574243" cy="607198"/>
            <a:chOff x="5638800" y="3048000"/>
            <a:chExt cx="3574243" cy="607198"/>
          </a:xfrm>
        </p:grpSpPr>
        <p:sp>
          <p:nvSpPr>
            <p:cNvPr id="31" name="TextBox 30"/>
            <p:cNvSpPr txBox="1"/>
            <p:nvPr/>
          </p:nvSpPr>
          <p:spPr>
            <a:xfrm>
              <a:off x="6781800" y="3059668"/>
              <a:ext cx="24312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Total Quarterly Earnings</a:t>
              </a:r>
            </a:p>
          </p:txBody>
        </p:sp>
        <p:grpSp>
          <p:nvGrpSpPr>
            <p:cNvPr id="13" name="Group 45"/>
            <p:cNvGrpSpPr/>
            <p:nvPr/>
          </p:nvGrpSpPr>
          <p:grpSpPr>
            <a:xfrm>
              <a:off x="5638800" y="3048000"/>
              <a:ext cx="1127761" cy="607198"/>
              <a:chOff x="3352799" y="3352800"/>
              <a:chExt cx="1127761" cy="607198"/>
            </a:xfrm>
          </p:grpSpPr>
          <p:sp>
            <p:nvSpPr>
              <p:cNvPr id="33" name="Line 20"/>
              <p:cNvSpPr>
                <a:spLocks noChangeShapeType="1"/>
              </p:cNvSpPr>
              <p:nvPr/>
            </p:nvSpPr>
            <p:spPr bwMode="auto">
              <a:xfrm flipV="1">
                <a:off x="3352799" y="3545536"/>
                <a:ext cx="941295" cy="414462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" name="Rectangle 9"/>
              <p:cNvSpPr>
                <a:spLocks noChangeArrowheads="1"/>
              </p:cNvSpPr>
              <p:nvPr/>
            </p:nvSpPr>
            <p:spPr bwMode="auto">
              <a:xfrm>
                <a:off x="4114800" y="33528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3</a:t>
                </a:r>
              </a:p>
            </p:txBody>
          </p:sp>
        </p:grpSp>
      </p:grpSp>
      <p:grpSp>
        <p:nvGrpSpPr>
          <p:cNvPr id="14" name="Group 34"/>
          <p:cNvGrpSpPr/>
          <p:nvPr/>
        </p:nvGrpSpPr>
        <p:grpSpPr>
          <a:xfrm>
            <a:off x="4724400" y="3204003"/>
            <a:ext cx="3301348" cy="381000"/>
            <a:chOff x="5638800" y="3048000"/>
            <a:chExt cx="3301348" cy="381000"/>
          </a:xfrm>
        </p:grpSpPr>
        <p:sp>
          <p:nvSpPr>
            <p:cNvPr id="36" name="TextBox 35"/>
            <p:cNvSpPr txBox="1"/>
            <p:nvPr/>
          </p:nvSpPr>
          <p:spPr>
            <a:xfrm>
              <a:off x="6781800" y="3059668"/>
              <a:ext cx="2158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dirty="0" smtClean="0">
                  <a:solidFill>
                    <a:srgbClr val="0070C0"/>
                  </a:solidFill>
                </a:rPr>
                <a:t>Income Tax Withheld</a:t>
              </a:r>
            </a:p>
          </p:txBody>
        </p:sp>
        <p:grpSp>
          <p:nvGrpSpPr>
            <p:cNvPr id="15" name="Group 45"/>
            <p:cNvGrpSpPr/>
            <p:nvPr/>
          </p:nvGrpSpPr>
          <p:grpSpPr>
            <a:xfrm>
              <a:off x="5638800" y="3048000"/>
              <a:ext cx="1127761" cy="365760"/>
              <a:chOff x="3352799" y="3352800"/>
              <a:chExt cx="1127761" cy="365760"/>
            </a:xfrm>
          </p:grpSpPr>
          <p:sp>
            <p:nvSpPr>
              <p:cNvPr id="38" name="Line 20"/>
              <p:cNvSpPr>
                <a:spLocks noChangeShapeType="1"/>
              </p:cNvSpPr>
              <p:nvPr/>
            </p:nvSpPr>
            <p:spPr bwMode="auto">
              <a:xfrm flipV="1">
                <a:off x="3352799" y="3527603"/>
                <a:ext cx="941295" cy="126393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4114800" y="33528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4</a:t>
                </a:r>
              </a:p>
            </p:txBody>
          </p:sp>
        </p:grpSp>
      </p:grpSp>
      <p:grpSp>
        <p:nvGrpSpPr>
          <p:cNvPr id="16" name="Group 39"/>
          <p:cNvGrpSpPr/>
          <p:nvPr/>
        </p:nvGrpSpPr>
        <p:grpSpPr>
          <a:xfrm>
            <a:off x="3124200" y="3662403"/>
            <a:ext cx="5791200" cy="657999"/>
            <a:chOff x="4038600" y="3048000"/>
            <a:chExt cx="5791200" cy="657999"/>
          </a:xfrm>
        </p:grpSpPr>
        <p:sp>
          <p:nvSpPr>
            <p:cNvPr id="41" name="TextBox 40"/>
            <p:cNvSpPr txBox="1"/>
            <p:nvPr/>
          </p:nvSpPr>
          <p:spPr>
            <a:xfrm>
              <a:off x="6781800" y="3059668"/>
              <a:ext cx="3048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dirty="0" smtClean="0">
                  <a:solidFill>
                    <a:srgbClr val="0070C0"/>
                  </a:solidFill>
                </a:rPr>
                <a:t>Employee and Employer Social Security and Medicare Taxes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grpSp>
          <p:nvGrpSpPr>
            <p:cNvPr id="17" name="Group 45"/>
            <p:cNvGrpSpPr/>
            <p:nvPr/>
          </p:nvGrpSpPr>
          <p:grpSpPr>
            <a:xfrm>
              <a:off x="4038600" y="3048000"/>
              <a:ext cx="2727961" cy="376196"/>
              <a:chOff x="1752599" y="3352800"/>
              <a:chExt cx="2727961" cy="376196"/>
            </a:xfrm>
          </p:grpSpPr>
          <p:sp>
            <p:nvSpPr>
              <p:cNvPr id="43" name="Line 20"/>
              <p:cNvSpPr>
                <a:spLocks noChangeShapeType="1"/>
              </p:cNvSpPr>
              <p:nvPr/>
            </p:nvSpPr>
            <p:spPr bwMode="auto">
              <a:xfrm flipV="1">
                <a:off x="1752599" y="3545535"/>
                <a:ext cx="2541495" cy="183461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" name="Rectangle 9"/>
              <p:cNvSpPr>
                <a:spLocks noChangeArrowheads="1"/>
              </p:cNvSpPr>
              <p:nvPr/>
            </p:nvSpPr>
            <p:spPr bwMode="auto">
              <a:xfrm>
                <a:off x="4114800" y="33528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5</a:t>
                </a:r>
              </a:p>
            </p:txBody>
          </p:sp>
        </p:grpSp>
      </p:grpSp>
      <p:grpSp>
        <p:nvGrpSpPr>
          <p:cNvPr id="18" name="Group 44"/>
          <p:cNvGrpSpPr/>
          <p:nvPr/>
        </p:nvGrpSpPr>
        <p:grpSpPr>
          <a:xfrm>
            <a:off x="4724400" y="4343400"/>
            <a:ext cx="4267200" cy="989400"/>
            <a:chOff x="5638800" y="2993598"/>
            <a:chExt cx="4267200" cy="989400"/>
          </a:xfrm>
        </p:grpSpPr>
        <p:sp>
          <p:nvSpPr>
            <p:cNvPr id="46" name="TextBox 45"/>
            <p:cNvSpPr txBox="1"/>
            <p:nvPr/>
          </p:nvSpPr>
          <p:spPr>
            <a:xfrm>
              <a:off x="6781800" y="3059668"/>
              <a:ext cx="3124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Total Employee and Employer Social Security and Medicare Taxes</a:t>
              </a:r>
            </a:p>
          </p:txBody>
        </p:sp>
        <p:grpSp>
          <p:nvGrpSpPr>
            <p:cNvPr id="19" name="Group 45"/>
            <p:cNvGrpSpPr/>
            <p:nvPr/>
          </p:nvGrpSpPr>
          <p:grpSpPr>
            <a:xfrm>
              <a:off x="5638800" y="2993598"/>
              <a:ext cx="1127761" cy="420162"/>
              <a:chOff x="3352799" y="3298398"/>
              <a:chExt cx="1127761" cy="420162"/>
            </a:xfrm>
          </p:grpSpPr>
          <p:sp>
            <p:nvSpPr>
              <p:cNvPr id="48" name="Line 20"/>
              <p:cNvSpPr>
                <a:spLocks noChangeShapeType="1"/>
              </p:cNvSpPr>
              <p:nvPr/>
            </p:nvSpPr>
            <p:spPr bwMode="auto">
              <a:xfrm>
                <a:off x="3352799" y="3298398"/>
                <a:ext cx="941295" cy="247138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" name="Rectangle 9"/>
              <p:cNvSpPr>
                <a:spLocks noChangeArrowheads="1"/>
              </p:cNvSpPr>
              <p:nvPr/>
            </p:nvSpPr>
            <p:spPr bwMode="auto">
              <a:xfrm>
                <a:off x="4114800" y="33528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6</a:t>
                </a:r>
              </a:p>
            </p:txBody>
          </p:sp>
        </p:grpSp>
      </p:grpSp>
      <p:grpSp>
        <p:nvGrpSpPr>
          <p:cNvPr id="20" name="Group 49"/>
          <p:cNvGrpSpPr/>
          <p:nvPr/>
        </p:nvGrpSpPr>
        <p:grpSpPr>
          <a:xfrm>
            <a:off x="4724400" y="4941276"/>
            <a:ext cx="2332878" cy="914400"/>
            <a:chOff x="5638800" y="2514600"/>
            <a:chExt cx="2332878" cy="914400"/>
          </a:xfrm>
        </p:grpSpPr>
        <p:sp>
          <p:nvSpPr>
            <p:cNvPr id="51" name="TextBox 50"/>
            <p:cNvSpPr txBox="1"/>
            <p:nvPr/>
          </p:nvSpPr>
          <p:spPr>
            <a:xfrm>
              <a:off x="6781800" y="3059668"/>
              <a:ext cx="1189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dirty="0" smtClean="0">
                  <a:solidFill>
                    <a:srgbClr val="0070C0"/>
                  </a:solidFill>
                </a:rPr>
                <a:t>Total Taxes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grpSp>
          <p:nvGrpSpPr>
            <p:cNvPr id="22" name="Group 45"/>
            <p:cNvGrpSpPr/>
            <p:nvPr/>
          </p:nvGrpSpPr>
          <p:grpSpPr>
            <a:xfrm>
              <a:off x="5638800" y="2514600"/>
              <a:ext cx="1127761" cy="899160"/>
              <a:chOff x="3352799" y="2819400"/>
              <a:chExt cx="1127761" cy="899160"/>
            </a:xfrm>
          </p:grpSpPr>
          <p:sp>
            <p:nvSpPr>
              <p:cNvPr id="53" name="Line 20"/>
              <p:cNvSpPr>
                <a:spLocks noChangeShapeType="1"/>
              </p:cNvSpPr>
              <p:nvPr/>
            </p:nvSpPr>
            <p:spPr bwMode="auto">
              <a:xfrm>
                <a:off x="3352799" y="2819400"/>
                <a:ext cx="905435" cy="676835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" name="Rectangle 9"/>
              <p:cNvSpPr>
                <a:spLocks noChangeArrowheads="1"/>
              </p:cNvSpPr>
              <p:nvPr/>
            </p:nvSpPr>
            <p:spPr bwMode="auto">
              <a:xfrm>
                <a:off x="4114800" y="33528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7</a:t>
                </a:r>
              </a:p>
            </p:txBody>
          </p:sp>
        </p:grpSp>
      </p:grpSp>
      <p:pic>
        <p:nvPicPr>
          <p:cNvPr id="60" name="Picture 59" descr="Chapter 13_Page 388.jpg"/>
          <p:cNvPicPr>
            <a:picLocks noChangeAspect="1"/>
          </p:cNvPicPr>
          <p:nvPr/>
        </p:nvPicPr>
        <p:blipFill>
          <a:blip r:embed="rId2" cstate="print"/>
          <a:srcRect t="81187" b="539"/>
          <a:stretch>
            <a:fillRect/>
          </a:stretch>
        </p:blipFill>
        <p:spPr>
          <a:xfrm>
            <a:off x="420624" y="5298579"/>
            <a:ext cx="4572000" cy="108976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Chapter 13_Page 38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8615" y="2160815"/>
            <a:ext cx="4572000" cy="23841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Employer’s Quarterly Federal Tax Return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LO4</a:t>
            </a:r>
            <a:endParaRPr lang="en-US" dirty="0"/>
          </a:p>
        </p:txBody>
      </p:sp>
      <p:grpSp>
        <p:nvGrpSpPr>
          <p:cNvPr id="4" name="Group 8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0" name="Flowchart: Delay 9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13-3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76200" y="2438400"/>
            <a:ext cx="3962397" cy="533400"/>
            <a:chOff x="6324600" y="3048000"/>
            <a:chExt cx="3962397" cy="533400"/>
          </a:xfrm>
        </p:grpSpPr>
        <p:sp>
          <p:nvSpPr>
            <p:cNvPr id="16" name="TextBox 15"/>
            <p:cNvSpPr txBox="1"/>
            <p:nvPr/>
          </p:nvSpPr>
          <p:spPr>
            <a:xfrm>
              <a:off x="6324600" y="3059668"/>
              <a:ext cx="3017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0070C0"/>
                  </a:solidFill>
                </a:rPr>
                <a:t>State Abbreviation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grpSp>
          <p:nvGrpSpPr>
            <p:cNvPr id="6" name="Group 45"/>
            <p:cNvGrpSpPr/>
            <p:nvPr/>
          </p:nvGrpSpPr>
          <p:grpSpPr>
            <a:xfrm>
              <a:off x="9357360" y="3048000"/>
              <a:ext cx="929637" cy="533400"/>
              <a:chOff x="7071359" y="3352800"/>
              <a:chExt cx="929637" cy="533400"/>
            </a:xfrm>
          </p:grpSpPr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 flipH="1" flipV="1">
                <a:off x="7238998" y="3505200"/>
                <a:ext cx="761998" cy="381000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pPr algn="r"/>
                <a:endParaRPr lang="en-US" dirty="0"/>
              </a:p>
            </p:txBody>
          </p:sp>
          <p:sp>
            <p:nvSpPr>
              <p:cNvPr id="19" name="Rectangle 9"/>
              <p:cNvSpPr>
                <a:spLocks noChangeArrowheads="1"/>
              </p:cNvSpPr>
              <p:nvPr/>
            </p:nvSpPr>
            <p:spPr bwMode="auto">
              <a:xfrm>
                <a:off x="7071359" y="33528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r"/>
                <a:r>
                  <a:rPr lang="en-US" b="1" dirty="0" smtClean="0"/>
                  <a:t>8</a:t>
                </a:r>
              </a:p>
            </p:txBody>
          </p:sp>
        </p:grpSp>
      </p:grpSp>
      <p:grpSp>
        <p:nvGrpSpPr>
          <p:cNvPr id="7" name="Group 19"/>
          <p:cNvGrpSpPr/>
          <p:nvPr/>
        </p:nvGrpSpPr>
        <p:grpSpPr>
          <a:xfrm>
            <a:off x="76200" y="3048000"/>
            <a:ext cx="4343400" cy="381000"/>
            <a:chOff x="5849373" y="3048000"/>
            <a:chExt cx="4343400" cy="381000"/>
          </a:xfrm>
        </p:grpSpPr>
        <p:sp>
          <p:nvSpPr>
            <p:cNvPr id="21" name="TextBox 20"/>
            <p:cNvSpPr txBox="1"/>
            <p:nvPr/>
          </p:nvSpPr>
          <p:spPr>
            <a:xfrm>
              <a:off x="5849373" y="3059668"/>
              <a:ext cx="3017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0070C0"/>
                  </a:solidFill>
                </a:rPr>
                <a:t>Monthly Schedule Depositor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grpSp>
          <p:nvGrpSpPr>
            <p:cNvPr id="9" name="Group 45"/>
            <p:cNvGrpSpPr/>
            <p:nvPr/>
          </p:nvGrpSpPr>
          <p:grpSpPr>
            <a:xfrm>
              <a:off x="8897373" y="3048000"/>
              <a:ext cx="1295400" cy="365760"/>
              <a:chOff x="6611372" y="3352800"/>
              <a:chExt cx="1295400" cy="365760"/>
            </a:xfrm>
          </p:grpSpPr>
          <p:sp>
            <p:nvSpPr>
              <p:cNvPr id="23" name="Line 20"/>
              <p:cNvSpPr>
                <a:spLocks noChangeShapeType="1"/>
              </p:cNvSpPr>
              <p:nvPr/>
            </p:nvSpPr>
            <p:spPr bwMode="auto">
              <a:xfrm flipH="1" flipV="1">
                <a:off x="6763772" y="3505200"/>
                <a:ext cx="1143000" cy="152400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pPr algn="r"/>
                <a:endParaRPr lang="en-US" dirty="0"/>
              </a:p>
            </p:txBody>
          </p:sp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6611372" y="33528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r"/>
                <a:r>
                  <a:rPr lang="en-US" b="1" dirty="0" smtClean="0"/>
                  <a:t>9</a:t>
                </a:r>
              </a:p>
            </p:txBody>
          </p:sp>
        </p:grpSp>
      </p:grpSp>
      <p:grpSp>
        <p:nvGrpSpPr>
          <p:cNvPr id="12" name="Group 29"/>
          <p:cNvGrpSpPr/>
          <p:nvPr/>
        </p:nvGrpSpPr>
        <p:grpSpPr>
          <a:xfrm>
            <a:off x="3505200" y="4114800"/>
            <a:ext cx="2286000" cy="990600"/>
            <a:chOff x="7068573" y="2438400"/>
            <a:chExt cx="2286000" cy="990600"/>
          </a:xfrm>
        </p:grpSpPr>
        <p:sp>
          <p:nvSpPr>
            <p:cNvPr id="31" name="TextBox 30"/>
            <p:cNvSpPr txBox="1"/>
            <p:nvPr/>
          </p:nvSpPr>
          <p:spPr>
            <a:xfrm>
              <a:off x="7068573" y="3059668"/>
              <a:ext cx="1499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Total Deposits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grpSp>
          <p:nvGrpSpPr>
            <p:cNvPr id="13" name="Group 45"/>
            <p:cNvGrpSpPr/>
            <p:nvPr/>
          </p:nvGrpSpPr>
          <p:grpSpPr>
            <a:xfrm>
              <a:off x="8625840" y="2438400"/>
              <a:ext cx="728733" cy="975360"/>
              <a:chOff x="6339839" y="2743200"/>
              <a:chExt cx="728733" cy="975360"/>
            </a:xfrm>
          </p:grpSpPr>
          <p:sp>
            <p:nvSpPr>
              <p:cNvPr id="33" name="Line 20"/>
              <p:cNvSpPr>
                <a:spLocks noChangeShapeType="1"/>
              </p:cNvSpPr>
              <p:nvPr/>
            </p:nvSpPr>
            <p:spPr bwMode="auto">
              <a:xfrm flipH="1">
                <a:off x="6553198" y="2743200"/>
                <a:ext cx="515374" cy="762000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" name="Rectangle 9"/>
              <p:cNvSpPr>
                <a:spLocks noChangeArrowheads="1"/>
              </p:cNvSpPr>
              <p:nvPr/>
            </p:nvSpPr>
            <p:spPr bwMode="auto">
              <a:xfrm>
                <a:off x="6339839" y="33528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11</a:t>
                </a:r>
              </a:p>
            </p:txBody>
          </p:sp>
        </p:grpSp>
      </p:grpSp>
      <p:grpSp>
        <p:nvGrpSpPr>
          <p:cNvPr id="14" name="Group 35"/>
          <p:cNvGrpSpPr/>
          <p:nvPr/>
        </p:nvGrpSpPr>
        <p:grpSpPr>
          <a:xfrm>
            <a:off x="76200" y="3550025"/>
            <a:ext cx="4998719" cy="533400"/>
            <a:chOff x="76200" y="3550025"/>
            <a:chExt cx="4998719" cy="533400"/>
          </a:xfrm>
        </p:grpSpPr>
        <p:grpSp>
          <p:nvGrpSpPr>
            <p:cNvPr id="15" name="Group 24"/>
            <p:cNvGrpSpPr/>
            <p:nvPr/>
          </p:nvGrpSpPr>
          <p:grpSpPr>
            <a:xfrm>
              <a:off x="76200" y="3657600"/>
              <a:ext cx="4876799" cy="381000"/>
              <a:chOff x="5544573" y="3048000"/>
              <a:chExt cx="4876799" cy="381000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5544573" y="3059668"/>
                <a:ext cx="30175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rgbClr val="0070C0"/>
                    </a:solidFill>
                  </a:rPr>
                  <a:t>Monthly Deposits</a:t>
                </a:r>
                <a:endParaRPr lang="en-US" sz="4000" dirty="0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17" name="Group 45"/>
              <p:cNvGrpSpPr/>
              <p:nvPr/>
            </p:nvGrpSpPr>
            <p:grpSpPr>
              <a:xfrm>
                <a:off x="8577333" y="3048000"/>
                <a:ext cx="1844039" cy="365760"/>
                <a:chOff x="6291332" y="3352800"/>
                <a:chExt cx="1844039" cy="365760"/>
              </a:xfrm>
            </p:grpSpPr>
            <p:sp>
              <p:nvSpPr>
                <p:cNvPr id="28" name="Line 20"/>
                <p:cNvSpPr>
                  <a:spLocks noChangeShapeType="1"/>
                </p:cNvSpPr>
                <p:nvPr/>
              </p:nvSpPr>
              <p:spPr bwMode="auto">
                <a:xfrm flipH="1" flipV="1">
                  <a:off x="6553197" y="3505200"/>
                  <a:ext cx="1582174" cy="0"/>
                </a:xfrm>
                <a:prstGeom prst="line">
                  <a:avLst/>
                </a:prstGeom>
                <a:noFill/>
                <a:ln w="38100">
                  <a:solidFill>
                    <a:srgbClr val="00B0F0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/>
                <a:lstStyle/>
                <a:p>
                  <a:pPr algn="r"/>
                  <a:endParaRPr lang="en-US" dirty="0"/>
                </a:p>
              </p:txBody>
            </p:sp>
            <p:sp>
              <p:nvSpPr>
                <p:cNvPr id="29" name="Rectangle 9"/>
                <p:cNvSpPr>
                  <a:spLocks noChangeArrowheads="1"/>
                </p:cNvSpPr>
                <p:nvPr/>
              </p:nvSpPr>
              <p:spPr bwMode="auto">
                <a:xfrm>
                  <a:off x="6291332" y="3352800"/>
                  <a:ext cx="365760" cy="365760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80000">
                      <a:schemeClr val="accent2">
                        <a:shade val="93000"/>
                        <a:satMod val="130000"/>
                      </a:schemeClr>
                    </a:gs>
                    <a:gs pos="100000">
                      <a:schemeClr val="accent2">
                        <a:shade val="94000"/>
                        <a:satMod val="135000"/>
                      </a:schemeClr>
                    </a:gs>
                  </a:gsLst>
                </a:gra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r"/>
                  <a:r>
                    <a:rPr lang="en-US" b="1" dirty="0" smtClean="0"/>
                    <a:t>10</a:t>
                  </a:r>
                </a:p>
              </p:txBody>
            </p:sp>
          </p:grpSp>
        </p:grpSp>
        <p:sp>
          <p:nvSpPr>
            <p:cNvPr id="35" name="Left Bracket 34"/>
            <p:cNvSpPr/>
            <p:nvPr/>
          </p:nvSpPr>
          <p:spPr>
            <a:xfrm>
              <a:off x="4953000" y="3550025"/>
              <a:ext cx="121919" cy="533400"/>
            </a:xfrm>
            <a:prstGeom prst="leftBracket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Employer Annual Reporting of Payroll Taxes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LO4</a:t>
            </a:r>
            <a:endParaRPr lang="en-US" dirty="0"/>
          </a:p>
        </p:txBody>
      </p:sp>
      <p:grpSp>
        <p:nvGrpSpPr>
          <p:cNvPr id="4" name="Group 7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9" name="Flowchart: Delay 8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13-3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" name="Picture 10" descr="Chapter 13_Page 3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1737360"/>
            <a:ext cx="5486400" cy="43576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Lesson 13-3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marR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FF0000"/>
                </a:solidFill>
                <a:ea typeface="Times New Roman"/>
                <a:cs typeface="MyriadPro-Regular"/>
              </a:rPr>
              <a:t>1.</a:t>
            </a:r>
            <a:r>
              <a:rPr lang="en-US" sz="2800" dirty="0" smtClean="0">
                <a:solidFill>
                  <a:srgbClr val="000000"/>
                </a:solidFill>
                <a:ea typeface="Times New Roman"/>
                <a:cs typeface="MyriadPro-Regular"/>
              </a:rPr>
              <a:t>	When must employers furnish a W-2 statement to their employees?</a:t>
            </a:r>
            <a:endParaRPr lang="en-US" sz="2800" dirty="0" smtClean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914400" y="3429001"/>
            <a:ext cx="7315200" cy="18288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en-US" sz="2800" dirty="0" smtClean="0">
                <a:ea typeface="Calibri"/>
                <a:cs typeface="Times New Roman"/>
              </a:rPr>
              <a:t>By January 31 of the following year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0" name="Flowchart: Delay 9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13-3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Lesson 13-3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marR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FF0000"/>
                </a:solidFill>
                <a:ea typeface="Times New Roman"/>
                <a:cs typeface="MyriadPro-Regular"/>
              </a:rPr>
              <a:t>2.</a:t>
            </a:r>
            <a:r>
              <a:rPr lang="en-US" sz="2800" dirty="0" smtClean="0">
                <a:solidFill>
                  <a:srgbClr val="000000"/>
                </a:solidFill>
                <a:ea typeface="Times New Roman"/>
                <a:cs typeface="MyriadPro-Regular"/>
              </a:rPr>
              <a:t>	What taxes are included in the quarterly federal tax return filed by the employer?</a:t>
            </a:r>
            <a:endParaRPr lang="en-US" sz="2800" dirty="0" smtClean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914400" y="2895600"/>
            <a:ext cx="7315200" cy="236220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en-US" sz="2800" dirty="0" smtClean="0">
                <a:ea typeface="Calibri"/>
                <a:cs typeface="Times New Roman"/>
              </a:rPr>
              <a:t>Federal income tax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en-US" sz="2800" dirty="0" smtClean="0">
                <a:ea typeface="Calibri"/>
                <a:cs typeface="Times New Roman"/>
              </a:rPr>
              <a:t>Social security tax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en-US" sz="2800" dirty="0" smtClean="0">
                <a:ea typeface="Calibri"/>
                <a:cs typeface="Times New Roman"/>
              </a:rPr>
              <a:t>Medicare tax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0" name="Flowchart: Delay 9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13-3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Together 13-3</a:t>
            </a:r>
            <a:br>
              <a:rPr lang="en-US" dirty="0" smtClean="0"/>
            </a:br>
            <a:r>
              <a:rPr lang="en-US" dirty="0" smtClean="0"/>
              <a:t>On You Own 13-3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 Together</a:t>
            </a:r>
          </a:p>
          <a:p>
            <a:pPr lvl="1"/>
            <a:r>
              <a:rPr lang="en-US" dirty="0" smtClean="0"/>
              <a:t>13-3 (Worksheet)</a:t>
            </a:r>
          </a:p>
          <a:p>
            <a:pPr lvl="2"/>
            <a:r>
              <a:rPr lang="en-US" dirty="0" smtClean="0"/>
              <a:t>Print Form 941</a:t>
            </a:r>
          </a:p>
          <a:p>
            <a:pPr lvl="1"/>
            <a:r>
              <a:rPr lang="en-US" dirty="0" smtClean="0"/>
              <a:t>Modeled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Page 391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 Your Own</a:t>
            </a:r>
          </a:p>
          <a:p>
            <a:pPr lvl="1"/>
            <a:r>
              <a:rPr lang="en-US" dirty="0" smtClean="0"/>
              <a:t>13-3 (Worksheet)</a:t>
            </a:r>
          </a:p>
          <a:p>
            <a:pPr lvl="2"/>
            <a:r>
              <a:rPr lang="en-US" dirty="0" smtClean="0"/>
              <a:t>Print Form 941</a:t>
            </a:r>
          </a:p>
          <a:p>
            <a:pPr lvl="1"/>
            <a:r>
              <a:rPr lang="en-US" dirty="0" smtClean="0"/>
              <a:t>Complete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Page 391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600200"/>
            <a:ext cx="914400" cy="5257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/>
              <a:t>Learning Objectives</a:t>
            </a:r>
            <a:endParaRPr lang="en-US" sz="2800" dirty="0"/>
          </a:p>
        </p:txBody>
      </p:sp>
      <p:sp>
        <p:nvSpPr>
          <p:cNvPr id="7" name="Wave 6"/>
          <p:cNvSpPr/>
          <p:nvPr/>
        </p:nvSpPr>
        <p:spPr>
          <a:xfrm>
            <a:off x="0" y="6400800"/>
            <a:ext cx="9144000" cy="457200"/>
          </a:xfrm>
          <a:prstGeom prst="wave">
            <a:avLst/>
          </a:prstGeom>
          <a:solidFill>
            <a:srgbClr val="0066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6600"/>
                </a:solidFill>
              </a:rPr>
              <a:t>© 2014 Cengage Learning. All Rights Reserved.</a:t>
            </a:r>
            <a:endParaRPr lang="en-US" sz="1000" dirty="0">
              <a:solidFill>
                <a:srgbClr val="00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801" y="25146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spcAft>
                <a:spcPts val="1200"/>
              </a:spcAft>
            </a:pPr>
            <a:r>
              <a:rPr lang="en-US" sz="2400" b="1" dirty="0" smtClean="0"/>
              <a:t>LO</a:t>
            </a:r>
            <a:r>
              <a:rPr lang="en-US" sz="2400" b="1" dirty="0" smtClean="0">
                <a:solidFill>
                  <a:srgbClr val="FF0000"/>
                </a:solidFill>
              </a:rPr>
              <a:t>5</a:t>
            </a:r>
            <a:r>
              <a:rPr lang="en-US" sz="2400" dirty="0" smtClean="0"/>
              <a:t> 	Pay and record withholding and payroll taxes.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2204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Paying the Liability for Employee Income Tax, Social Security Tax, and Medicare Tax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Employers must pay to the federal, state, and local governments all payroll taxes withheld from employee earnings as well as the employer payroll taxes. </a:t>
            </a:r>
          </a:p>
          <a:p>
            <a:r>
              <a:rPr lang="en-US" sz="2800" dirty="0" smtClean="0"/>
              <a:t>The payment of payroll taxes to the government is referred to as a </a:t>
            </a:r>
            <a:r>
              <a:rPr lang="en-US" sz="2800" b="1" dirty="0" smtClean="0">
                <a:solidFill>
                  <a:srgbClr val="0070C0"/>
                </a:solidFill>
              </a:rPr>
              <a:t>deposit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 12-month period that ends on June 30 of the prior year that is used to determine how frequently a business must deposit payroll taxes is called the </a:t>
            </a:r>
            <a:r>
              <a:rPr lang="en-US" sz="2800" b="1" dirty="0" err="1" smtClean="0">
                <a:solidFill>
                  <a:srgbClr val="0070C0"/>
                </a:solidFill>
              </a:rPr>
              <a:t>lookback</a:t>
            </a:r>
            <a:r>
              <a:rPr lang="en-US" sz="2800" b="1" dirty="0" smtClean="0">
                <a:solidFill>
                  <a:srgbClr val="0070C0"/>
                </a:solidFill>
              </a:rPr>
              <a:t> period</a:t>
            </a:r>
            <a:r>
              <a:rPr lang="en-US" sz="2800" dirty="0" smtClean="0"/>
              <a:t>.</a:t>
            </a:r>
          </a:p>
          <a:p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LO5</a:t>
            </a:r>
            <a:endParaRPr lang="en-US" dirty="0"/>
          </a:p>
        </p:txBody>
      </p:sp>
      <p:grpSp>
        <p:nvGrpSpPr>
          <p:cNvPr id="3" name="Group 13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5" name="Flowchart: Delay 14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13-4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Payment of Payroll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Chapter 13_Page 37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600200"/>
            <a:ext cx="7315200" cy="26379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LO1</a:t>
            </a:r>
            <a:endParaRPr lang="en-US" dirty="0"/>
          </a:p>
        </p:txBody>
      </p:sp>
      <p:grpSp>
        <p:nvGrpSpPr>
          <p:cNvPr id="2" name="Group 6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9" name="Flowchart: Delay 8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13-1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Lookback Period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30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" y="3962400"/>
            <a:ext cx="87325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57600" y="1981200"/>
            <a:ext cx="1676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June 30</a:t>
            </a:r>
            <a:r>
              <a:rPr lang="en-US" baseline="30000" dirty="0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 2015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981200"/>
            <a:ext cx="1676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June 30</a:t>
            </a:r>
            <a:r>
              <a:rPr lang="en-US" baseline="30000" dirty="0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 2014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>
            <a:off x="1295400" y="2362200"/>
            <a:ext cx="0" cy="1600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95800" y="2362200"/>
            <a:ext cx="0" cy="1600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32320" y="1979054"/>
            <a:ext cx="1676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April 24</a:t>
            </a:r>
            <a:r>
              <a:rPr lang="en-US" baseline="30000" dirty="0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 2016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2800" y="1447800"/>
            <a:ext cx="164592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Jan </a:t>
            </a:r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baseline="30000" dirty="0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 2016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2800" y="2514600"/>
            <a:ext cx="164592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July 4</a:t>
            </a:r>
            <a:r>
              <a:rPr lang="en-US" baseline="30000" dirty="0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 2016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219200" y="4343400"/>
            <a:ext cx="3200400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71600" y="47244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Lookback Period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12</a:t>
            </a:r>
            <a:r>
              <a:rPr lang="en-US" baseline="30000" dirty="0" smtClean="0"/>
              <a:t>th</a:t>
            </a:r>
            <a:r>
              <a:rPr lang="en-US" dirty="0" smtClean="0"/>
              <a:t> Month Period that Ends June 30</a:t>
            </a:r>
            <a:r>
              <a:rPr lang="en-US" baseline="30000" dirty="0" smtClean="0"/>
              <a:t>th</a:t>
            </a:r>
            <a:r>
              <a:rPr lang="en-US" dirty="0" smtClean="0"/>
              <a:t> of the Prior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to Determine How Frequently a Business Must Deposit Payroll Taxes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32320" y="3200400"/>
            <a:ext cx="16764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Current Date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678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Paying the Liability for Employee Income Tax, Social Security Tax, and Medicare Tax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LO5</a:t>
            </a:r>
            <a:endParaRPr lang="en-US" dirty="0"/>
          </a:p>
        </p:txBody>
      </p:sp>
      <p:grpSp>
        <p:nvGrpSpPr>
          <p:cNvPr id="3" name="Group 9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1" name="Flowchart: Delay 10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13-4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76200" y="1569720"/>
            <a:ext cx="4800600" cy="1097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 anchorCtr="0">
            <a:noAutofit/>
          </a:bodyPr>
          <a:lstStyle/>
          <a:p>
            <a:r>
              <a:rPr lang="en-US" sz="1600" dirty="0" smtClean="0"/>
              <a:t>Are the total taxes for the prior quarter less than $2,500 and all of the current quarter tax liabilities within a deposit period less than S100,000? If unsure, answer NO.</a:t>
            </a:r>
            <a:endParaRPr 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5257800" y="1569720"/>
            <a:ext cx="3779520" cy="1097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 anchorCtr="0">
            <a:noAutofit/>
          </a:bodyPr>
          <a:lstStyle/>
          <a:p>
            <a:r>
              <a:rPr lang="en-US" sz="1600" dirty="0" smtClean="0"/>
              <a:t>Deposit taxes by the end of the month after the end of the quarter, or mail taxes with Form 941.</a:t>
            </a:r>
            <a:endParaRPr lang="en-US" sz="3600" dirty="0"/>
          </a:p>
        </p:txBody>
      </p:sp>
      <p:sp>
        <p:nvSpPr>
          <p:cNvPr id="15" name="Rectangle 14"/>
          <p:cNvSpPr/>
          <p:nvPr/>
        </p:nvSpPr>
        <p:spPr>
          <a:xfrm>
            <a:off x="76200" y="2861310"/>
            <a:ext cx="4800600" cy="685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 anchorCtr="0">
            <a:noAutofit/>
          </a:bodyPr>
          <a:lstStyle/>
          <a:p>
            <a:r>
              <a:rPr lang="en-US" sz="1600" dirty="0" smtClean="0"/>
              <a:t>Have you accumulated a tax liability of $100,000 or more within a deposit period?</a:t>
            </a:r>
            <a:endParaRPr lang="en-US" sz="3600" dirty="0"/>
          </a:p>
        </p:txBody>
      </p:sp>
      <p:sp>
        <p:nvSpPr>
          <p:cNvPr id="16" name="Rectangle 15"/>
          <p:cNvSpPr/>
          <p:nvPr/>
        </p:nvSpPr>
        <p:spPr>
          <a:xfrm>
            <a:off x="5257800" y="2861310"/>
            <a:ext cx="3779520" cy="685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 anchorCtr="0">
            <a:noAutofit/>
          </a:bodyPr>
          <a:lstStyle/>
          <a:p>
            <a:r>
              <a:rPr lang="en-US" sz="1600" dirty="0" smtClean="0"/>
              <a:t>Deposit taxes by the next banking day.</a:t>
            </a:r>
            <a:endParaRPr lang="en-US" sz="3600" dirty="0"/>
          </a:p>
        </p:txBody>
      </p:sp>
      <p:sp>
        <p:nvSpPr>
          <p:cNvPr id="17" name="Rectangle 16"/>
          <p:cNvSpPr/>
          <p:nvPr/>
        </p:nvSpPr>
        <p:spPr>
          <a:xfrm>
            <a:off x="76200" y="3741420"/>
            <a:ext cx="4800600" cy="685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 anchorCtr="0">
            <a:noAutofit/>
          </a:bodyPr>
          <a:lstStyle/>
          <a:p>
            <a:r>
              <a:rPr lang="en-US" sz="1600" dirty="0" smtClean="0"/>
              <a:t>Did you fall under the $100,000 rule at any time during this year or last year?</a:t>
            </a:r>
            <a:endParaRPr lang="en-US" sz="3600" dirty="0"/>
          </a:p>
        </p:txBody>
      </p:sp>
      <p:sp>
        <p:nvSpPr>
          <p:cNvPr id="18" name="Rectangle 17"/>
          <p:cNvSpPr/>
          <p:nvPr/>
        </p:nvSpPr>
        <p:spPr>
          <a:xfrm>
            <a:off x="5257800" y="3741420"/>
            <a:ext cx="3779520" cy="15544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 anchorCtr="0">
            <a:noAutofit/>
          </a:bodyPr>
          <a:lstStyle/>
          <a:p>
            <a:r>
              <a:rPr lang="en-US" sz="1600" dirty="0" smtClean="0"/>
              <a:t>You are a </a:t>
            </a:r>
            <a:r>
              <a:rPr lang="en-US" sz="1600" b="1" dirty="0" smtClean="0"/>
              <a:t>Semiweekly Schedule Depositor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Deposit taxes from paydays paid on: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600" dirty="0" smtClean="0"/>
              <a:t>Wednesday, Thursday and Friday by the following Wednesday.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600" dirty="0" smtClean="0"/>
              <a:t>Saturday, Sunday, Monday and Tuesday by the following Friday.</a:t>
            </a:r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76200" y="5501640"/>
            <a:ext cx="4800600" cy="8229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 anchorCtr="0">
            <a:noAutofit/>
          </a:bodyPr>
          <a:lstStyle/>
          <a:p>
            <a:r>
              <a:rPr lang="en-US" sz="1600" dirty="0" smtClean="0"/>
              <a:t>You are a </a:t>
            </a:r>
            <a:r>
              <a:rPr lang="en-US" sz="1600" b="1" dirty="0" smtClean="0"/>
              <a:t>Monthly Schedule Depositor</a:t>
            </a:r>
            <a:r>
              <a:rPr lang="en-US" sz="1600" dirty="0" smtClean="0"/>
              <a:t>. Deposit taxes for the month by the 15th of the following month.</a:t>
            </a:r>
            <a:endParaRPr lang="en-US" sz="3600" dirty="0"/>
          </a:p>
        </p:txBody>
      </p:sp>
      <p:sp>
        <p:nvSpPr>
          <p:cNvPr id="20" name="Rectangle 19"/>
          <p:cNvSpPr/>
          <p:nvPr/>
        </p:nvSpPr>
        <p:spPr>
          <a:xfrm>
            <a:off x="76200" y="4621530"/>
            <a:ext cx="4800600" cy="685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 anchorCtr="0">
            <a:noAutofit/>
          </a:bodyPr>
          <a:lstStyle/>
          <a:p>
            <a:r>
              <a:rPr lang="en-US" sz="1600" dirty="0" smtClean="0"/>
              <a:t>Are the total taxes for the </a:t>
            </a:r>
            <a:r>
              <a:rPr lang="en-US" sz="1600" dirty="0" err="1" smtClean="0"/>
              <a:t>Lookback</a:t>
            </a:r>
            <a:r>
              <a:rPr lang="en-US" sz="1600" dirty="0" smtClean="0"/>
              <a:t> Period more than $50,000?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4785360" y="1775460"/>
            <a:ext cx="548640" cy="68580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4785360" y="2861310"/>
            <a:ext cx="548640" cy="68580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4785360" y="3733800"/>
            <a:ext cx="548640" cy="68580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4785360" y="4621530"/>
            <a:ext cx="548640" cy="68580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>
            <a:off x="2743200" y="2405230"/>
            <a:ext cx="685800" cy="548640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/>
            <a:r>
              <a:rPr lang="en-US" dirty="0" smtClean="0"/>
              <a:t>NO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2743200" y="3279887"/>
            <a:ext cx="685800" cy="548640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/>
            <a:r>
              <a:rPr lang="en-US" dirty="0" smtClean="0"/>
              <a:t>NO</a:t>
            </a:r>
          </a:p>
        </p:txBody>
      </p:sp>
      <p:sp>
        <p:nvSpPr>
          <p:cNvPr id="30" name="Down Arrow 29"/>
          <p:cNvSpPr/>
          <p:nvPr/>
        </p:nvSpPr>
        <p:spPr>
          <a:xfrm>
            <a:off x="2743200" y="4154544"/>
            <a:ext cx="685800" cy="548640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/>
            <a:r>
              <a:rPr lang="en-US" dirty="0" smtClean="0"/>
              <a:t>NO</a:t>
            </a:r>
          </a:p>
        </p:txBody>
      </p:sp>
      <p:sp>
        <p:nvSpPr>
          <p:cNvPr id="31" name="Down Arrow 30"/>
          <p:cNvSpPr/>
          <p:nvPr/>
        </p:nvSpPr>
        <p:spPr>
          <a:xfrm>
            <a:off x="2743200" y="5029200"/>
            <a:ext cx="685800" cy="548640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/>
            <a:r>
              <a:rPr lang="en-US" dirty="0" smtClean="0"/>
              <a:t>NO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9" grpId="0" animBg="1"/>
      <p:bldP spid="30" grpId="0" animBg="1"/>
      <p:bldP spid="3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Federal Tax Deposits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New employers are monthly schedule depositors for the first calendar year of business. </a:t>
            </a:r>
          </a:p>
          <a:p>
            <a:r>
              <a:rPr lang="en-US" sz="2800" dirty="0" smtClean="0"/>
              <a:t>After a </a:t>
            </a:r>
            <a:r>
              <a:rPr lang="en-US" sz="2800" dirty="0" err="1" smtClean="0"/>
              <a:t>lookback</a:t>
            </a:r>
            <a:r>
              <a:rPr lang="en-US" sz="2800" dirty="0" smtClean="0"/>
              <a:t> period is established, the business must evaluate whether a change in its deposit period is required.</a:t>
            </a:r>
          </a:p>
          <a:p>
            <a:r>
              <a:rPr lang="en-US" sz="2800" dirty="0" smtClean="0"/>
              <a:t>Federal tax deposits must be paid using electronic fund transfers. </a:t>
            </a:r>
          </a:p>
          <a:p>
            <a:r>
              <a:rPr lang="en-US" sz="2800" dirty="0" smtClean="0"/>
              <a:t>Deposits can also be made using the Electronic Federal Tax Payment System (</a:t>
            </a:r>
            <a:r>
              <a:rPr lang="en-US" sz="2800" dirty="0" err="1" smtClean="0"/>
              <a:t>EFTPS</a:t>
            </a:r>
            <a:r>
              <a:rPr lang="en-US" sz="2800" dirty="0" smtClean="0"/>
              <a:t>).</a:t>
            </a:r>
          </a:p>
          <a:p>
            <a:r>
              <a:rPr lang="en-US" sz="2800" dirty="0" smtClean="0"/>
              <a:t>Tax rules change periodically.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LO5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6" name="Flowchart: Delay 5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13-4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8"/>
          <p:cNvGrpSpPr/>
          <p:nvPr/>
        </p:nvGrpSpPr>
        <p:grpSpPr>
          <a:xfrm>
            <a:off x="5105400" y="1541930"/>
            <a:ext cx="3429000" cy="1051847"/>
            <a:chOff x="5486400" y="1541930"/>
            <a:chExt cx="3429000" cy="1051847"/>
          </a:xfrm>
        </p:grpSpPr>
        <p:cxnSp>
          <p:nvCxnSpPr>
            <p:cNvPr id="90" name="Straight Connector 89"/>
            <p:cNvCxnSpPr/>
            <p:nvPr/>
          </p:nvCxnSpPr>
          <p:spPr>
            <a:xfrm>
              <a:off x="5486400" y="2286000"/>
              <a:ext cx="33832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95"/>
            <p:cNvGrpSpPr/>
            <p:nvPr/>
          </p:nvGrpSpPr>
          <p:grpSpPr>
            <a:xfrm>
              <a:off x="5486400" y="1541930"/>
              <a:ext cx="3429000" cy="1051847"/>
              <a:chOff x="5486400" y="1541930"/>
              <a:chExt cx="3429000" cy="105184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7162800" y="2286000"/>
                <a:ext cx="17526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tabLst>
                    <a:tab pos="1371600" algn="dec"/>
                  </a:tabLst>
                </a:pPr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</a:rPr>
                  <a:t>Jan. 15 Bal	998.00</a:t>
                </a: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162800" y="1828800"/>
                <a:ext cx="17526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tabLst>
                    <a:tab pos="1371600" algn="dec"/>
                  </a:tabLst>
                </a:pPr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</a:rPr>
                  <a:t>Dec. 15	494.00</a:t>
                </a:r>
              </a:p>
              <a:p>
                <a:pPr lvl="0">
                  <a:tabLst>
                    <a:tab pos="1371600" algn="dec"/>
                  </a:tabLst>
                </a:pPr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</a:rPr>
                  <a:t>Dec. 31 	504.00</a:t>
                </a: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5486400" y="2286000"/>
                <a:ext cx="1676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tabLst>
                    <a:tab pos="1371600" algn="dec"/>
                  </a:tabLst>
                </a:pPr>
                <a:r>
                  <a:rPr lang="en-US" sz="1400" dirty="0" smtClean="0"/>
                  <a:t>Jan. 15 Bal	998.00</a:t>
                </a:r>
              </a:p>
            </p:txBody>
          </p:sp>
          <p:grpSp>
            <p:nvGrpSpPr>
              <p:cNvPr id="7" name="Group 14"/>
              <p:cNvGrpSpPr/>
              <p:nvPr/>
            </p:nvGrpSpPr>
            <p:grpSpPr>
              <a:xfrm>
                <a:off x="5486400" y="1541930"/>
                <a:ext cx="3383280" cy="1015413"/>
                <a:chOff x="4724400" y="2687907"/>
                <a:chExt cx="3383280" cy="1015413"/>
              </a:xfrm>
            </p:grpSpPr>
            <p:cxnSp>
              <p:nvCxnSpPr>
                <p:cNvPr id="19" name="Straight Connector 18"/>
                <p:cNvCxnSpPr/>
                <p:nvPr/>
              </p:nvCxnSpPr>
              <p:spPr>
                <a:xfrm>
                  <a:off x="6400800" y="2971800"/>
                  <a:ext cx="0" cy="7315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" name="Group 30"/>
                <p:cNvGrpSpPr/>
                <p:nvPr/>
              </p:nvGrpSpPr>
              <p:grpSpPr>
                <a:xfrm>
                  <a:off x="4724400" y="2687907"/>
                  <a:ext cx="3383280" cy="307777"/>
                  <a:chOff x="4572000" y="2687907"/>
                  <a:chExt cx="3383280" cy="307777"/>
                </a:xfrm>
              </p:grpSpPr>
              <p:sp>
                <p:nvSpPr>
                  <p:cNvPr id="20" name="Rectangle 19"/>
                  <p:cNvSpPr/>
                  <p:nvPr/>
                </p:nvSpPr>
                <p:spPr>
                  <a:xfrm>
                    <a:off x="4648200" y="2687907"/>
                    <a:ext cx="3200400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Employee Income Tax Payable</a:t>
                    </a:r>
                    <a:endParaRPr lang="en-US" sz="1400" dirty="0"/>
                  </a:p>
                </p:txBody>
              </p:sp>
              <p:cxnSp>
                <p:nvCxnSpPr>
                  <p:cNvPr id="21" name="Straight Connector 20"/>
                  <p:cNvCxnSpPr/>
                  <p:nvPr/>
                </p:nvCxnSpPr>
                <p:spPr>
                  <a:xfrm>
                    <a:off x="4572000" y="2974777"/>
                    <a:ext cx="338328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Journalizing Payment of Liability for Employee Income Tax, Social Security Tax, and Medicare Tax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600200"/>
            <a:ext cx="4114800" cy="163121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CCECFF"/>
              </a:gs>
              <a:gs pos="100000">
                <a:schemeClr val="bg1"/>
              </a:gs>
            </a:gsLst>
            <a:lin ang="10800000" scaled="1"/>
            <a:tileRect/>
          </a:gradFill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 sz="2000" dirty="0" smtClean="0"/>
              <a:t>January 15. Paid cash for liability for employee income tax, $998.00; social security tax, $2,023.06; and Medicare tax, $473.14; total, $3,494.20. Check No. 748.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LO5</a:t>
            </a:r>
            <a:endParaRPr lang="en-US" dirty="0"/>
          </a:p>
        </p:txBody>
      </p:sp>
      <p:grpSp>
        <p:nvGrpSpPr>
          <p:cNvPr id="10" name="Group 11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3" name="Flowchart: Delay 12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13-4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42"/>
          <p:cNvGrpSpPr/>
          <p:nvPr/>
        </p:nvGrpSpPr>
        <p:grpSpPr>
          <a:xfrm>
            <a:off x="5105400" y="5833048"/>
            <a:ext cx="3505201" cy="567752"/>
            <a:chOff x="4724400" y="5150225"/>
            <a:chExt cx="3505201" cy="567752"/>
          </a:xfrm>
        </p:grpSpPr>
        <p:grpSp>
          <p:nvGrpSpPr>
            <p:cNvPr id="12" name="Group 34"/>
            <p:cNvGrpSpPr/>
            <p:nvPr/>
          </p:nvGrpSpPr>
          <p:grpSpPr>
            <a:xfrm>
              <a:off x="4724400" y="5150225"/>
              <a:ext cx="3383280" cy="307777"/>
              <a:chOff x="4572000" y="5150225"/>
              <a:chExt cx="3383280" cy="307777"/>
            </a:xfrm>
          </p:grpSpPr>
          <p:sp>
            <p:nvSpPr>
              <p:cNvPr id="48" name="Rectangle 16"/>
              <p:cNvSpPr/>
              <p:nvPr/>
            </p:nvSpPr>
            <p:spPr>
              <a:xfrm>
                <a:off x="4648200" y="5150225"/>
                <a:ext cx="3200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 smtClean="0">
                    <a:ea typeface="MingLiU_HKSCS" pitchFamily="18" charset="-120"/>
                  </a:rPr>
                  <a:t>Cash</a:t>
                </a:r>
              </a:p>
            </p:txBody>
          </p:sp>
          <p:cxnSp>
            <p:nvCxnSpPr>
              <p:cNvPr id="49" name="Straight Connector 27"/>
              <p:cNvCxnSpPr/>
              <p:nvPr/>
            </p:nvCxnSpPr>
            <p:spPr>
              <a:xfrm>
                <a:off x="4572000" y="5413177"/>
                <a:ext cx="33832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55"/>
            <p:cNvGrpSpPr/>
            <p:nvPr/>
          </p:nvGrpSpPr>
          <p:grpSpPr>
            <a:xfrm>
              <a:off x="6400800" y="5410200"/>
              <a:ext cx="1828801" cy="307777"/>
              <a:chOff x="6400800" y="5410200"/>
              <a:chExt cx="1828801" cy="307777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6400801" y="5410200"/>
                <a:ext cx="18288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tabLst>
                    <a:tab pos="1371600" algn="dec"/>
                  </a:tabLst>
                </a:pPr>
                <a:r>
                  <a:rPr lang="en-US" sz="1400" dirty="0" smtClean="0"/>
                  <a:t>Jan. 15	3,494.20</a:t>
                </a:r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6400800" y="5422236"/>
                <a:ext cx="0" cy="274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96"/>
          <p:cNvGrpSpPr/>
          <p:nvPr/>
        </p:nvGrpSpPr>
        <p:grpSpPr>
          <a:xfrm>
            <a:off x="5105400" y="2685614"/>
            <a:ext cx="3429000" cy="1479280"/>
            <a:chOff x="5486400" y="2541495"/>
            <a:chExt cx="3429000" cy="1479280"/>
          </a:xfrm>
        </p:grpSpPr>
        <p:grpSp>
          <p:nvGrpSpPr>
            <p:cNvPr id="17" name="Group 88"/>
            <p:cNvGrpSpPr/>
            <p:nvPr/>
          </p:nvGrpSpPr>
          <p:grpSpPr>
            <a:xfrm>
              <a:off x="5486400" y="2541495"/>
              <a:ext cx="3429000" cy="1479280"/>
              <a:chOff x="5486400" y="2374037"/>
              <a:chExt cx="3429000" cy="1479280"/>
            </a:xfrm>
          </p:grpSpPr>
          <p:grpSp>
            <p:nvGrpSpPr>
              <p:cNvPr id="18" name="Group 87"/>
              <p:cNvGrpSpPr/>
              <p:nvPr/>
            </p:nvGrpSpPr>
            <p:grpSpPr>
              <a:xfrm>
                <a:off x="5486400" y="2374037"/>
                <a:ext cx="3429000" cy="1478599"/>
                <a:chOff x="5486400" y="2374037"/>
                <a:chExt cx="3429000" cy="1478599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5486400" y="2374037"/>
                  <a:ext cx="3429000" cy="1478599"/>
                  <a:chOff x="4724400" y="3303495"/>
                  <a:chExt cx="3429000" cy="1478599"/>
                </a:xfrm>
              </p:grpSpPr>
              <p:grpSp>
                <p:nvGrpSpPr>
                  <p:cNvPr id="23" name="Group 31"/>
                  <p:cNvGrpSpPr/>
                  <p:nvPr/>
                </p:nvGrpSpPr>
                <p:grpSpPr>
                  <a:xfrm>
                    <a:off x="4724400" y="3303495"/>
                    <a:ext cx="3383280" cy="307777"/>
                    <a:chOff x="4572000" y="3303495"/>
                    <a:chExt cx="3383280" cy="307777"/>
                  </a:xfrm>
                </p:grpSpPr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4648200" y="3303495"/>
                      <a:ext cx="3200400" cy="307777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1400" dirty="0" smtClean="0">
                          <a:ea typeface="MingLiU_HKSCS" pitchFamily="18" charset="-120"/>
                        </a:rPr>
                        <a:t>Social Security Tax Payable</a:t>
                      </a:r>
                    </a:p>
                  </p:txBody>
                </p:sp>
                <p:cxnSp>
                  <p:nvCxnSpPr>
                    <p:cNvPr id="28" name="Straight Connector 27"/>
                    <p:cNvCxnSpPr/>
                    <p:nvPr/>
                  </p:nvCxnSpPr>
                  <p:spPr>
                    <a:xfrm>
                      <a:off x="4572000" y="3584377"/>
                      <a:ext cx="338328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" name="Group 53"/>
                  <p:cNvGrpSpPr/>
                  <p:nvPr/>
                </p:nvGrpSpPr>
                <p:grpSpPr>
                  <a:xfrm>
                    <a:off x="6400800" y="3590666"/>
                    <a:ext cx="1752600" cy="1191428"/>
                    <a:chOff x="6400800" y="3590666"/>
                    <a:chExt cx="1752600" cy="1191428"/>
                  </a:xfrm>
                </p:grpSpPr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6400800" y="3590666"/>
                      <a:ext cx="1752600" cy="954107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tabLst>
                          <a:tab pos="1371600" algn="dec"/>
                        </a:tabLst>
                      </a:pPr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Dec. 15	500.76</a:t>
                      </a:r>
                    </a:p>
                    <a:p>
                      <a:pPr>
                        <a:tabLst>
                          <a:tab pos="1371600" algn="dec"/>
                        </a:tabLst>
                      </a:pPr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Dec. 15	500.76</a:t>
                      </a:r>
                    </a:p>
                    <a:p>
                      <a:pPr>
                        <a:tabLst>
                          <a:tab pos="1371600" algn="dec"/>
                        </a:tabLst>
                      </a:pPr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Dec. 31 	510.77</a:t>
                      </a:r>
                    </a:p>
                    <a:p>
                      <a:pPr>
                        <a:tabLst>
                          <a:tab pos="1371600" algn="dec"/>
                        </a:tabLst>
                      </a:pPr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Dec. 31 	510.77</a:t>
                      </a:r>
                    </a:p>
                  </p:txBody>
                </p:sp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>
                      <a:off x="6400800" y="3593374"/>
                      <a:ext cx="0" cy="118872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5486400" y="3557377"/>
                  <a:ext cx="338328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Rectangle 85"/>
              <p:cNvSpPr/>
              <p:nvPr/>
            </p:nvSpPr>
            <p:spPr>
              <a:xfrm>
                <a:off x="7162800" y="3545540"/>
                <a:ext cx="17526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tabLst>
                    <a:tab pos="1371600" algn="dec"/>
                  </a:tabLst>
                </a:pPr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</a:rPr>
                  <a:t>Jan. 15 Bal	2,023.06</a:t>
                </a:r>
              </a:p>
            </p:txBody>
          </p:sp>
        </p:grpSp>
        <p:sp>
          <p:nvSpPr>
            <p:cNvPr id="94" name="Rectangle 93"/>
            <p:cNvSpPr/>
            <p:nvPr/>
          </p:nvSpPr>
          <p:spPr>
            <a:xfrm>
              <a:off x="5486400" y="3710706"/>
              <a:ext cx="16764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tabLst>
                  <a:tab pos="1371600" algn="dec"/>
                </a:tabLst>
              </a:pPr>
              <a:r>
                <a:rPr lang="en-US" sz="1400" dirty="0" smtClean="0"/>
                <a:t>Jan. 15 Bal	2,023.06</a:t>
              </a:r>
            </a:p>
          </p:txBody>
        </p:sp>
      </p:grpSp>
      <p:grpSp>
        <p:nvGrpSpPr>
          <p:cNvPr id="29" name="Group 99"/>
          <p:cNvGrpSpPr/>
          <p:nvPr/>
        </p:nvGrpSpPr>
        <p:grpSpPr>
          <a:xfrm>
            <a:off x="5105400" y="4259603"/>
            <a:ext cx="3505200" cy="1481608"/>
            <a:chOff x="5486400" y="4259603"/>
            <a:chExt cx="3505200" cy="1481608"/>
          </a:xfrm>
        </p:grpSpPr>
        <p:sp>
          <p:nvSpPr>
            <p:cNvPr id="92" name="Rectangle 91"/>
            <p:cNvSpPr/>
            <p:nvPr/>
          </p:nvSpPr>
          <p:spPr>
            <a:xfrm>
              <a:off x="7162800" y="5410200"/>
              <a:ext cx="18288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tabLst>
                  <a:tab pos="1371600" algn="dec"/>
                </a:tabLst>
              </a:pP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Jan. 15 Bal	473.14</a:t>
              </a:r>
            </a:p>
          </p:txBody>
        </p:sp>
        <p:grpSp>
          <p:nvGrpSpPr>
            <p:cNvPr id="30" name="Group 97"/>
            <p:cNvGrpSpPr/>
            <p:nvPr/>
          </p:nvGrpSpPr>
          <p:grpSpPr>
            <a:xfrm>
              <a:off x="5486400" y="4259603"/>
              <a:ext cx="3505200" cy="1481608"/>
              <a:chOff x="5486400" y="4260531"/>
              <a:chExt cx="3505200" cy="1481608"/>
            </a:xfrm>
          </p:grpSpPr>
          <p:grpSp>
            <p:nvGrpSpPr>
              <p:cNvPr id="31" name="Group 86"/>
              <p:cNvGrpSpPr/>
              <p:nvPr/>
            </p:nvGrpSpPr>
            <p:grpSpPr>
              <a:xfrm>
                <a:off x="5486400" y="4260531"/>
                <a:ext cx="3505200" cy="1481608"/>
                <a:chOff x="5486400" y="4093073"/>
                <a:chExt cx="3505200" cy="1481608"/>
              </a:xfrm>
            </p:grpSpPr>
            <p:grpSp>
              <p:nvGrpSpPr>
                <p:cNvPr id="36" name="Group 28"/>
                <p:cNvGrpSpPr/>
                <p:nvPr/>
              </p:nvGrpSpPr>
              <p:grpSpPr>
                <a:xfrm>
                  <a:off x="5486400" y="4093073"/>
                  <a:ext cx="3505200" cy="1481608"/>
                  <a:chOff x="4724400" y="3913095"/>
                  <a:chExt cx="3505200" cy="1481608"/>
                </a:xfrm>
              </p:grpSpPr>
              <p:grpSp>
                <p:nvGrpSpPr>
                  <p:cNvPr id="37" name="Group 32"/>
                  <p:cNvGrpSpPr/>
                  <p:nvPr/>
                </p:nvGrpSpPr>
                <p:grpSpPr>
                  <a:xfrm>
                    <a:off x="4724400" y="3913095"/>
                    <a:ext cx="3383280" cy="307777"/>
                    <a:chOff x="4572000" y="3913095"/>
                    <a:chExt cx="3383280" cy="307777"/>
                  </a:xfrm>
                </p:grpSpPr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4648200" y="3913095"/>
                      <a:ext cx="3200400" cy="307777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lvl="0" algn="ctr"/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Medicare Tax Payable</a:t>
                      </a:r>
                    </a:p>
                  </p:txBody>
                </p:sp>
                <p:cxnSp>
                  <p:nvCxnSpPr>
                    <p:cNvPr id="35" name="Straight Connector 34"/>
                    <p:cNvCxnSpPr/>
                    <p:nvPr/>
                  </p:nvCxnSpPr>
                  <p:spPr>
                    <a:xfrm>
                      <a:off x="4572000" y="4193977"/>
                      <a:ext cx="338328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8" name="Group 54"/>
                  <p:cNvGrpSpPr/>
                  <p:nvPr/>
                </p:nvGrpSpPr>
                <p:grpSpPr>
                  <a:xfrm>
                    <a:off x="6400800" y="4191000"/>
                    <a:ext cx="1828800" cy="1203703"/>
                    <a:chOff x="6400800" y="4191000"/>
                    <a:chExt cx="1828800" cy="1203703"/>
                  </a:xfrm>
                </p:grpSpPr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6400800" y="4191000"/>
                      <a:ext cx="1828800" cy="954107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tabLst>
                          <a:tab pos="1371600" algn="dec"/>
                        </a:tabLst>
                      </a:pPr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Dec. 15	117.11</a:t>
                      </a:r>
                    </a:p>
                    <a:p>
                      <a:pPr>
                        <a:tabLst>
                          <a:tab pos="1371600" algn="dec"/>
                        </a:tabLst>
                      </a:pPr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Dec. 15 	117.11</a:t>
                      </a:r>
                    </a:p>
                    <a:p>
                      <a:pPr>
                        <a:tabLst>
                          <a:tab pos="1371600" algn="dec"/>
                        </a:tabLst>
                      </a:pPr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Dec. 31	119.46</a:t>
                      </a:r>
                    </a:p>
                    <a:p>
                      <a:pPr>
                        <a:tabLst>
                          <a:tab pos="1371600" algn="dec"/>
                        </a:tabLst>
                      </a:pPr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Dec. 31	119.46</a:t>
                      </a:r>
                    </a:p>
                  </p:txBody>
                </p:sp>
                <p:cxnSp>
                  <p:nvCxnSpPr>
                    <p:cNvPr id="33" name="Straight Connector 32"/>
                    <p:cNvCxnSpPr/>
                    <p:nvPr/>
                  </p:nvCxnSpPr>
                  <p:spPr>
                    <a:xfrm>
                      <a:off x="6400800" y="4205983"/>
                      <a:ext cx="0" cy="118872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5486400" y="5257800"/>
                  <a:ext cx="338328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Rectangle 94"/>
              <p:cNvSpPr/>
              <p:nvPr/>
            </p:nvSpPr>
            <p:spPr>
              <a:xfrm>
                <a:off x="5486400" y="5411128"/>
                <a:ext cx="1676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tabLst>
                    <a:tab pos="1371600" algn="dec"/>
                  </a:tabLst>
                </a:pPr>
                <a:r>
                  <a:rPr lang="en-US" sz="1400" dirty="0" smtClean="0"/>
                  <a:t>Jan. 15 Bal	473.14</a:t>
                </a: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Journalizing Payment of Liability for Employee Income Tax, Social Security Tax, and Medicare Tax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7" descr="Chapter 13_Page 39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286000"/>
            <a:ext cx="7772400" cy="20938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LO5</a:t>
            </a:r>
            <a:endParaRPr lang="en-US" dirty="0"/>
          </a:p>
        </p:txBody>
      </p:sp>
      <p:grpSp>
        <p:nvGrpSpPr>
          <p:cNvPr id="4" name="Group 11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3" name="Flowchart: Delay 12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13-4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9"/>
          <p:cNvGrpSpPr/>
          <p:nvPr/>
        </p:nvGrpSpPr>
        <p:grpSpPr>
          <a:xfrm>
            <a:off x="243840" y="1752600"/>
            <a:ext cx="975360" cy="1600200"/>
            <a:chOff x="243840" y="3048000"/>
            <a:chExt cx="975360" cy="1600200"/>
          </a:xfrm>
        </p:grpSpPr>
        <p:grpSp>
          <p:nvGrpSpPr>
            <p:cNvPr id="6" name="Group 26"/>
            <p:cNvGrpSpPr/>
            <p:nvPr/>
          </p:nvGrpSpPr>
          <p:grpSpPr>
            <a:xfrm>
              <a:off x="243840" y="3048000"/>
              <a:ext cx="899160" cy="1600200"/>
              <a:chOff x="1066800" y="3048000"/>
              <a:chExt cx="899160" cy="1600200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>
                <a:off x="1249680" y="3200400"/>
                <a:ext cx="716280" cy="14478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 7"/>
              <p:cNvSpPr>
                <a:spLocks noChangeArrowheads="1"/>
              </p:cNvSpPr>
              <p:nvPr/>
            </p:nvSpPr>
            <p:spPr bwMode="auto">
              <a:xfrm>
                <a:off x="1066800" y="30480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1</a:t>
                </a: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593516" y="3048000"/>
              <a:ext cx="62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Date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" name="Group 54"/>
          <p:cNvGrpSpPr/>
          <p:nvPr/>
        </p:nvGrpSpPr>
        <p:grpSpPr>
          <a:xfrm>
            <a:off x="4114800" y="1752600"/>
            <a:ext cx="2256051" cy="1523999"/>
            <a:chOff x="3687549" y="3048000"/>
            <a:chExt cx="2256051" cy="1523999"/>
          </a:xfrm>
        </p:grpSpPr>
        <p:grpSp>
          <p:nvGrpSpPr>
            <p:cNvPr id="10" name="Group 29"/>
            <p:cNvGrpSpPr/>
            <p:nvPr/>
          </p:nvGrpSpPr>
          <p:grpSpPr>
            <a:xfrm>
              <a:off x="3687549" y="3048000"/>
              <a:ext cx="716811" cy="1523999"/>
              <a:chOff x="3763749" y="3352800"/>
              <a:chExt cx="716811" cy="1523999"/>
            </a:xfrm>
          </p:grpSpPr>
          <p:sp>
            <p:nvSpPr>
              <p:cNvPr id="58" name="Line 20"/>
              <p:cNvSpPr>
                <a:spLocks noChangeShapeType="1"/>
              </p:cNvSpPr>
              <p:nvPr/>
            </p:nvSpPr>
            <p:spPr bwMode="auto">
              <a:xfrm flipV="1">
                <a:off x="3763749" y="3532094"/>
                <a:ext cx="530345" cy="1344705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" name="Rectangle 9"/>
              <p:cNvSpPr>
                <a:spLocks noChangeArrowheads="1"/>
              </p:cNvSpPr>
              <p:nvPr/>
            </p:nvSpPr>
            <p:spPr bwMode="auto">
              <a:xfrm>
                <a:off x="4114800" y="33528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3</a:t>
                </a: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4370734" y="3059668"/>
              <a:ext cx="1572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Check Number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59"/>
          <p:cNvGrpSpPr/>
          <p:nvPr/>
        </p:nvGrpSpPr>
        <p:grpSpPr>
          <a:xfrm>
            <a:off x="1463040" y="1752600"/>
            <a:ext cx="2208128" cy="1600200"/>
            <a:chOff x="1463040" y="3048000"/>
            <a:chExt cx="2208128" cy="1600200"/>
          </a:xfrm>
        </p:grpSpPr>
        <p:sp>
          <p:nvSpPr>
            <p:cNvPr id="61" name="TextBox 60"/>
            <p:cNvSpPr txBox="1"/>
            <p:nvPr/>
          </p:nvSpPr>
          <p:spPr>
            <a:xfrm>
              <a:off x="1832331" y="3059668"/>
              <a:ext cx="1838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Accounts Debited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grpSp>
          <p:nvGrpSpPr>
            <p:cNvPr id="12" name="Group 41"/>
            <p:cNvGrpSpPr/>
            <p:nvPr/>
          </p:nvGrpSpPr>
          <p:grpSpPr>
            <a:xfrm>
              <a:off x="1463040" y="3048000"/>
              <a:ext cx="594360" cy="1600200"/>
              <a:chOff x="4114800" y="3352800"/>
              <a:chExt cx="594360" cy="1600200"/>
            </a:xfrm>
          </p:grpSpPr>
          <p:sp>
            <p:nvSpPr>
              <p:cNvPr id="63" name="Line 20"/>
              <p:cNvSpPr>
                <a:spLocks noChangeShapeType="1"/>
              </p:cNvSpPr>
              <p:nvPr/>
            </p:nvSpPr>
            <p:spPr bwMode="auto">
              <a:xfrm flipH="1" flipV="1">
                <a:off x="4328160" y="3505200"/>
                <a:ext cx="381000" cy="1447800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" name="Rectangle 9"/>
              <p:cNvSpPr>
                <a:spLocks noChangeArrowheads="1"/>
              </p:cNvSpPr>
              <p:nvPr/>
            </p:nvSpPr>
            <p:spPr bwMode="auto">
              <a:xfrm>
                <a:off x="4114800" y="33528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2</a:t>
                </a:r>
              </a:p>
            </p:txBody>
          </p:sp>
        </p:grpSp>
      </p:grpSp>
      <p:grpSp>
        <p:nvGrpSpPr>
          <p:cNvPr id="15" name="Group 64"/>
          <p:cNvGrpSpPr/>
          <p:nvPr/>
        </p:nvGrpSpPr>
        <p:grpSpPr>
          <a:xfrm>
            <a:off x="4038601" y="3886200"/>
            <a:ext cx="1975795" cy="1362635"/>
            <a:chOff x="6400801" y="2057400"/>
            <a:chExt cx="1975795" cy="1362635"/>
          </a:xfrm>
        </p:grpSpPr>
        <p:sp>
          <p:nvSpPr>
            <p:cNvPr id="66" name="TextBox 65"/>
            <p:cNvSpPr txBox="1"/>
            <p:nvPr/>
          </p:nvSpPr>
          <p:spPr>
            <a:xfrm>
              <a:off x="6781800" y="3050703"/>
              <a:ext cx="1594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Debit Amounts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grpSp>
          <p:nvGrpSpPr>
            <p:cNvPr id="16" name="Group 45"/>
            <p:cNvGrpSpPr/>
            <p:nvPr/>
          </p:nvGrpSpPr>
          <p:grpSpPr>
            <a:xfrm>
              <a:off x="6400801" y="2057400"/>
              <a:ext cx="761998" cy="1356360"/>
              <a:chOff x="4114800" y="2362200"/>
              <a:chExt cx="761998" cy="1356360"/>
            </a:xfrm>
          </p:grpSpPr>
          <p:sp>
            <p:nvSpPr>
              <p:cNvPr id="68" name="Line 20"/>
              <p:cNvSpPr>
                <a:spLocks noChangeShapeType="1"/>
              </p:cNvSpPr>
              <p:nvPr/>
            </p:nvSpPr>
            <p:spPr bwMode="auto">
              <a:xfrm flipH="1">
                <a:off x="4294093" y="2362200"/>
                <a:ext cx="582705" cy="1169892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" name="Rectangle 9"/>
              <p:cNvSpPr>
                <a:spLocks noChangeArrowheads="1"/>
              </p:cNvSpPr>
              <p:nvPr/>
            </p:nvSpPr>
            <p:spPr bwMode="auto">
              <a:xfrm>
                <a:off x="4114800" y="33528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4</a:t>
                </a:r>
              </a:p>
            </p:txBody>
          </p:sp>
        </p:grpSp>
      </p:grpSp>
      <p:grpSp>
        <p:nvGrpSpPr>
          <p:cNvPr id="17" name="Group 74"/>
          <p:cNvGrpSpPr/>
          <p:nvPr/>
        </p:nvGrpSpPr>
        <p:grpSpPr>
          <a:xfrm>
            <a:off x="6518636" y="3429000"/>
            <a:ext cx="1931949" cy="1828800"/>
            <a:chOff x="243840" y="4419600"/>
            <a:chExt cx="1931949" cy="1828800"/>
          </a:xfrm>
        </p:grpSpPr>
        <p:sp>
          <p:nvSpPr>
            <p:cNvPr id="76" name="TextBox 75"/>
            <p:cNvSpPr txBox="1"/>
            <p:nvPr/>
          </p:nvSpPr>
          <p:spPr>
            <a:xfrm>
              <a:off x="617862" y="5870103"/>
              <a:ext cx="15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Check Amount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grpSp>
          <p:nvGrpSpPr>
            <p:cNvPr id="18" name="Group 48"/>
            <p:cNvGrpSpPr/>
            <p:nvPr/>
          </p:nvGrpSpPr>
          <p:grpSpPr>
            <a:xfrm>
              <a:off x="243840" y="4419600"/>
              <a:ext cx="1025164" cy="1828800"/>
              <a:chOff x="5181600" y="1584960"/>
              <a:chExt cx="1025164" cy="1828800"/>
            </a:xfrm>
          </p:grpSpPr>
          <p:sp>
            <p:nvSpPr>
              <p:cNvPr id="78" name="Line 20"/>
              <p:cNvSpPr>
                <a:spLocks noChangeShapeType="1"/>
              </p:cNvSpPr>
              <p:nvPr/>
            </p:nvSpPr>
            <p:spPr bwMode="auto">
              <a:xfrm flipH="1">
                <a:off x="5334000" y="1584960"/>
                <a:ext cx="872764" cy="1615440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9" name="Rectangle 11"/>
              <p:cNvSpPr>
                <a:spLocks noChangeArrowheads="1"/>
              </p:cNvSpPr>
              <p:nvPr/>
            </p:nvSpPr>
            <p:spPr bwMode="auto">
              <a:xfrm>
                <a:off x="5181600" y="30480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5</a:t>
                </a: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Paying the Liability for Federal Unemployment Tax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FUTA</a:t>
            </a:r>
            <a:r>
              <a:rPr lang="en-US" sz="2400" dirty="0" smtClean="0"/>
              <a:t> taxes are paid by the end of the month following each quarter if the liability amount is more than $500.00.</a:t>
            </a:r>
          </a:p>
          <a:p>
            <a:r>
              <a:rPr lang="en-US" sz="2400" dirty="0" smtClean="0"/>
              <a:t>However, all unemployment tax liabilities outstanding at the end of a calendar year must be paid. </a:t>
            </a:r>
          </a:p>
          <a:p>
            <a:r>
              <a:rPr lang="en-US" sz="2400" dirty="0" err="1" smtClean="0"/>
              <a:t>FUTA</a:t>
            </a:r>
            <a:r>
              <a:rPr lang="en-US" sz="2400" dirty="0" smtClean="0"/>
              <a:t> tax is paid to the federal government using electronic funds transfer or the Electronic Federal Tax Payment System. </a:t>
            </a:r>
          </a:p>
          <a:p>
            <a:r>
              <a:rPr lang="en-US" sz="2400" dirty="0" smtClean="0"/>
              <a:t>The deposit for </a:t>
            </a:r>
            <a:r>
              <a:rPr lang="en-US" sz="2400" dirty="0" err="1" smtClean="0"/>
              <a:t>FUTA</a:t>
            </a:r>
            <a:r>
              <a:rPr lang="en-US" sz="2400" dirty="0" smtClean="0"/>
              <a:t> tax is similar to the deposit required for income tax, social security tax, and Medicare tax.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LO5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6" name="Flowchart: Delay 5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13-4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Journalizing Payment of Liability for Federal Unemployment Tax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600200"/>
            <a:ext cx="5029200" cy="10156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CCECFF"/>
              </a:gs>
              <a:gs pos="100000">
                <a:schemeClr val="bg1"/>
              </a:gs>
            </a:gsLst>
            <a:lin ang="10800000" scaled="1"/>
            <a:tileRect/>
          </a:gradFill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 sz="2000" dirty="0" smtClean="0"/>
              <a:t>January 31. Paid cash for federal unemployment (</a:t>
            </a:r>
            <a:r>
              <a:rPr lang="en-US" sz="2000" dirty="0" err="1" smtClean="0"/>
              <a:t>FUTA</a:t>
            </a:r>
            <a:r>
              <a:rPr lang="en-US" sz="2000" dirty="0" smtClean="0"/>
              <a:t>) tax liability for quarter ended December 31, $297.02. Check No. 749.</a:t>
            </a:r>
            <a:endParaRPr lang="en-US" sz="2000" dirty="0"/>
          </a:p>
        </p:txBody>
      </p:sp>
      <p:pic>
        <p:nvPicPr>
          <p:cNvPr id="8" name="Picture 7" descr="Chapter 13_Page 396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4038600"/>
            <a:ext cx="7772400" cy="17041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LO5</a:t>
            </a:r>
            <a:endParaRPr lang="en-US" dirty="0"/>
          </a:p>
        </p:txBody>
      </p:sp>
      <p:grpSp>
        <p:nvGrpSpPr>
          <p:cNvPr id="4" name="Group 9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1" name="Flowchart: Delay 10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13-4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12"/>
          <p:cNvGrpSpPr/>
          <p:nvPr/>
        </p:nvGrpSpPr>
        <p:grpSpPr>
          <a:xfrm>
            <a:off x="5562600" y="3166048"/>
            <a:ext cx="3352799" cy="567752"/>
            <a:chOff x="4800600" y="5150225"/>
            <a:chExt cx="3352799" cy="567752"/>
          </a:xfrm>
        </p:grpSpPr>
        <p:grpSp>
          <p:nvGrpSpPr>
            <p:cNvPr id="7" name="Group 34"/>
            <p:cNvGrpSpPr/>
            <p:nvPr/>
          </p:nvGrpSpPr>
          <p:grpSpPr>
            <a:xfrm>
              <a:off x="4800600" y="5150225"/>
              <a:ext cx="3200400" cy="307777"/>
              <a:chOff x="4648200" y="5150225"/>
              <a:chExt cx="3200400" cy="307777"/>
            </a:xfrm>
          </p:grpSpPr>
          <p:sp>
            <p:nvSpPr>
              <p:cNvPr id="18" name="Rectangle 16"/>
              <p:cNvSpPr/>
              <p:nvPr/>
            </p:nvSpPr>
            <p:spPr>
              <a:xfrm>
                <a:off x="4648200" y="5150225"/>
                <a:ext cx="3200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 smtClean="0">
                    <a:ea typeface="MingLiU_HKSCS" pitchFamily="18" charset="-120"/>
                  </a:rPr>
                  <a:t>Cash</a:t>
                </a:r>
              </a:p>
            </p:txBody>
          </p:sp>
          <p:cxnSp>
            <p:nvCxnSpPr>
              <p:cNvPr id="19" name="Straight Connector 27"/>
              <p:cNvCxnSpPr/>
              <p:nvPr/>
            </p:nvCxnSpPr>
            <p:spPr>
              <a:xfrm>
                <a:off x="4648200" y="5413177"/>
                <a:ext cx="3200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55"/>
            <p:cNvGrpSpPr/>
            <p:nvPr/>
          </p:nvGrpSpPr>
          <p:grpSpPr>
            <a:xfrm>
              <a:off x="6400800" y="5410200"/>
              <a:ext cx="1752599" cy="307777"/>
              <a:chOff x="6400800" y="5410200"/>
              <a:chExt cx="1752599" cy="307777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00800" y="5410200"/>
                <a:ext cx="175259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tabLst>
                    <a:tab pos="1280160" algn="dec"/>
                  </a:tabLst>
                </a:pPr>
                <a:r>
                  <a:rPr lang="en-US" sz="1400" dirty="0" smtClean="0"/>
                  <a:t>Jan. 31	 297.02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6400800" y="5422236"/>
                <a:ext cx="0" cy="274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81"/>
          <p:cNvGrpSpPr/>
          <p:nvPr/>
        </p:nvGrpSpPr>
        <p:grpSpPr>
          <a:xfrm>
            <a:off x="5486400" y="1592603"/>
            <a:ext cx="3505200" cy="1481608"/>
            <a:chOff x="5486400" y="1592603"/>
            <a:chExt cx="3505200" cy="1481608"/>
          </a:xfrm>
        </p:grpSpPr>
        <p:grpSp>
          <p:nvGrpSpPr>
            <p:cNvPr id="14" name="Group 19"/>
            <p:cNvGrpSpPr/>
            <p:nvPr/>
          </p:nvGrpSpPr>
          <p:grpSpPr>
            <a:xfrm>
              <a:off x="5486400" y="1592603"/>
              <a:ext cx="3505200" cy="1481608"/>
              <a:chOff x="5486400" y="4260531"/>
              <a:chExt cx="3505200" cy="1481608"/>
            </a:xfrm>
          </p:grpSpPr>
          <p:grpSp>
            <p:nvGrpSpPr>
              <p:cNvPr id="15" name="Group 86"/>
              <p:cNvGrpSpPr/>
              <p:nvPr/>
            </p:nvGrpSpPr>
            <p:grpSpPr>
              <a:xfrm>
                <a:off x="5562600" y="4260531"/>
                <a:ext cx="3429000" cy="1481608"/>
                <a:chOff x="5562600" y="4093073"/>
                <a:chExt cx="3429000" cy="1481608"/>
              </a:xfrm>
            </p:grpSpPr>
            <p:grpSp>
              <p:nvGrpSpPr>
                <p:cNvPr id="20" name="Group 28"/>
                <p:cNvGrpSpPr/>
                <p:nvPr/>
              </p:nvGrpSpPr>
              <p:grpSpPr>
                <a:xfrm>
                  <a:off x="5562600" y="4093073"/>
                  <a:ext cx="3429000" cy="1481608"/>
                  <a:chOff x="4800600" y="3913095"/>
                  <a:chExt cx="3429000" cy="1481608"/>
                </a:xfrm>
              </p:grpSpPr>
              <p:grpSp>
                <p:nvGrpSpPr>
                  <p:cNvPr id="21" name="Group 32"/>
                  <p:cNvGrpSpPr/>
                  <p:nvPr/>
                </p:nvGrpSpPr>
                <p:grpSpPr>
                  <a:xfrm>
                    <a:off x="4800600" y="3913095"/>
                    <a:ext cx="3200400" cy="307777"/>
                    <a:chOff x="4648200" y="3913095"/>
                    <a:chExt cx="3200400" cy="307777"/>
                  </a:xfrm>
                </p:grpSpPr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4648200" y="3913095"/>
                      <a:ext cx="3200400" cy="307777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lvl="0" algn="ctr"/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Unemployment Tax Payable—Federal</a:t>
                      </a:r>
                    </a:p>
                  </p:txBody>
                </p:sp>
                <p:cxnSp>
                  <p:nvCxnSpPr>
                    <p:cNvPr id="30" name="Straight Connector 29"/>
                    <p:cNvCxnSpPr/>
                    <p:nvPr/>
                  </p:nvCxnSpPr>
                  <p:spPr>
                    <a:xfrm>
                      <a:off x="4648200" y="4193977"/>
                      <a:ext cx="320040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" name="Group 54"/>
                  <p:cNvGrpSpPr/>
                  <p:nvPr/>
                </p:nvGrpSpPr>
                <p:grpSpPr>
                  <a:xfrm>
                    <a:off x="6400800" y="4191000"/>
                    <a:ext cx="1828800" cy="1203703"/>
                    <a:chOff x="6400800" y="4191000"/>
                    <a:chExt cx="1828800" cy="1203703"/>
                  </a:xfrm>
                </p:grpSpPr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6400800" y="4191000"/>
                      <a:ext cx="1828800" cy="73866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tabLst>
                          <a:tab pos="1280160" algn="dec"/>
                        </a:tabLst>
                      </a:pPr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Nov. 30 Bal	290.84</a:t>
                      </a:r>
                    </a:p>
                    <a:p>
                      <a:pPr>
                        <a:tabLst>
                          <a:tab pos="1280160" algn="dec"/>
                        </a:tabLst>
                      </a:pPr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Dec. 15 	3.89</a:t>
                      </a:r>
                    </a:p>
                    <a:p>
                      <a:pPr>
                        <a:tabLst>
                          <a:tab pos="1280160" algn="dec"/>
                        </a:tabLst>
                      </a:pPr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Dec. 31	2.29</a:t>
                      </a:r>
                    </a:p>
                  </p:txBody>
                </p:sp>
                <p:cxnSp>
                  <p:nvCxnSpPr>
                    <p:cNvPr id="28" name="Straight Connector 27"/>
                    <p:cNvCxnSpPr/>
                    <p:nvPr/>
                  </p:nvCxnSpPr>
                  <p:spPr>
                    <a:xfrm>
                      <a:off x="6400800" y="4205983"/>
                      <a:ext cx="0" cy="118872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5562600" y="5091270"/>
                  <a:ext cx="32004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Rectangle 21"/>
              <p:cNvSpPr/>
              <p:nvPr/>
            </p:nvSpPr>
            <p:spPr>
              <a:xfrm>
                <a:off x="5486400" y="5258728"/>
                <a:ext cx="1676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tabLst>
                    <a:tab pos="1280160" algn="dec"/>
                  </a:tabLst>
                </a:pPr>
                <a:r>
                  <a:rPr lang="en-US" sz="1400" dirty="0" smtClean="0"/>
                  <a:t>Jan. 31 Bal	297.02</a:t>
                </a:r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7162800" y="2590800"/>
              <a:ext cx="18288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tabLst>
                  <a:tab pos="1280160" algn="dec"/>
                </a:tabLst>
              </a:pPr>
              <a:r>
                <a:rPr lang="en-US" sz="1400" dirty="0" smtClean="0"/>
                <a:t>Dec. 31 Bal	297.02</a:t>
              </a:r>
            </a:p>
          </p:txBody>
        </p:sp>
      </p:grpSp>
      <p:grpSp>
        <p:nvGrpSpPr>
          <p:cNvPr id="25" name="Group 49"/>
          <p:cNvGrpSpPr/>
          <p:nvPr/>
        </p:nvGrpSpPr>
        <p:grpSpPr>
          <a:xfrm>
            <a:off x="152400" y="3505200"/>
            <a:ext cx="975360" cy="1600200"/>
            <a:chOff x="243840" y="3048000"/>
            <a:chExt cx="975360" cy="1600200"/>
          </a:xfrm>
        </p:grpSpPr>
        <p:grpSp>
          <p:nvGrpSpPr>
            <p:cNvPr id="26" name="Group 26"/>
            <p:cNvGrpSpPr/>
            <p:nvPr/>
          </p:nvGrpSpPr>
          <p:grpSpPr>
            <a:xfrm>
              <a:off x="243840" y="3048000"/>
              <a:ext cx="899160" cy="1600200"/>
              <a:chOff x="1066800" y="3048000"/>
              <a:chExt cx="899160" cy="1600200"/>
            </a:xfrm>
          </p:grpSpPr>
          <p:cxnSp>
            <p:nvCxnSpPr>
              <p:cNvPr id="60" name="Straight Arrow Connector 59"/>
              <p:cNvCxnSpPr/>
              <p:nvPr/>
            </p:nvCxnSpPr>
            <p:spPr>
              <a:xfrm>
                <a:off x="1249680" y="3200400"/>
                <a:ext cx="716280" cy="14478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ctangle 7"/>
              <p:cNvSpPr>
                <a:spLocks noChangeArrowheads="1"/>
              </p:cNvSpPr>
              <p:nvPr/>
            </p:nvSpPr>
            <p:spPr bwMode="auto">
              <a:xfrm>
                <a:off x="1066800" y="30480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1</a:t>
                </a: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593516" y="3048000"/>
              <a:ext cx="62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Date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2" name="Group 54"/>
          <p:cNvGrpSpPr/>
          <p:nvPr/>
        </p:nvGrpSpPr>
        <p:grpSpPr>
          <a:xfrm>
            <a:off x="3886200" y="3505200"/>
            <a:ext cx="2393211" cy="1600199"/>
            <a:chOff x="3550389" y="3048000"/>
            <a:chExt cx="2393211" cy="1600199"/>
          </a:xfrm>
        </p:grpSpPr>
        <p:grpSp>
          <p:nvGrpSpPr>
            <p:cNvPr id="33" name="Group 29"/>
            <p:cNvGrpSpPr/>
            <p:nvPr/>
          </p:nvGrpSpPr>
          <p:grpSpPr>
            <a:xfrm>
              <a:off x="3550389" y="3048000"/>
              <a:ext cx="853971" cy="1600199"/>
              <a:chOff x="3626589" y="3352800"/>
              <a:chExt cx="853971" cy="1600199"/>
            </a:xfrm>
          </p:grpSpPr>
          <p:sp>
            <p:nvSpPr>
              <p:cNvPr id="65" name="Line 20"/>
              <p:cNvSpPr>
                <a:spLocks noChangeShapeType="1"/>
              </p:cNvSpPr>
              <p:nvPr/>
            </p:nvSpPr>
            <p:spPr bwMode="auto">
              <a:xfrm flipV="1">
                <a:off x="3626589" y="3532093"/>
                <a:ext cx="667505" cy="1420906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" name="Rectangle 9"/>
              <p:cNvSpPr>
                <a:spLocks noChangeArrowheads="1"/>
              </p:cNvSpPr>
              <p:nvPr/>
            </p:nvSpPr>
            <p:spPr bwMode="auto">
              <a:xfrm>
                <a:off x="4114800" y="33528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3</a:t>
                </a: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4370734" y="3059668"/>
              <a:ext cx="1572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Check Number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4" name="Group 59"/>
          <p:cNvGrpSpPr/>
          <p:nvPr/>
        </p:nvGrpSpPr>
        <p:grpSpPr>
          <a:xfrm>
            <a:off x="1371600" y="3505200"/>
            <a:ext cx="2118360" cy="1600200"/>
            <a:chOff x="1463040" y="3048000"/>
            <a:chExt cx="2118360" cy="1600200"/>
          </a:xfrm>
        </p:grpSpPr>
        <p:sp>
          <p:nvSpPr>
            <p:cNvPr id="68" name="TextBox 67"/>
            <p:cNvSpPr txBox="1"/>
            <p:nvPr/>
          </p:nvSpPr>
          <p:spPr>
            <a:xfrm>
              <a:off x="1832331" y="3059668"/>
              <a:ext cx="1749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Account Debited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grpSp>
          <p:nvGrpSpPr>
            <p:cNvPr id="35" name="Group 41"/>
            <p:cNvGrpSpPr/>
            <p:nvPr/>
          </p:nvGrpSpPr>
          <p:grpSpPr>
            <a:xfrm>
              <a:off x="1463040" y="3048000"/>
              <a:ext cx="594360" cy="1600200"/>
              <a:chOff x="4114800" y="3352800"/>
              <a:chExt cx="594360" cy="1600200"/>
            </a:xfrm>
          </p:grpSpPr>
          <p:sp>
            <p:nvSpPr>
              <p:cNvPr id="70" name="Line 20"/>
              <p:cNvSpPr>
                <a:spLocks noChangeShapeType="1"/>
              </p:cNvSpPr>
              <p:nvPr/>
            </p:nvSpPr>
            <p:spPr bwMode="auto">
              <a:xfrm flipH="1" flipV="1">
                <a:off x="4328160" y="3505200"/>
                <a:ext cx="381000" cy="1447800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" name="Rectangle 9"/>
              <p:cNvSpPr>
                <a:spLocks noChangeArrowheads="1"/>
              </p:cNvSpPr>
              <p:nvPr/>
            </p:nvSpPr>
            <p:spPr bwMode="auto">
              <a:xfrm>
                <a:off x="4114800" y="33528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2</a:t>
                </a:r>
              </a:p>
            </p:txBody>
          </p:sp>
        </p:grpSp>
      </p:grpSp>
      <p:grpSp>
        <p:nvGrpSpPr>
          <p:cNvPr id="36" name="Group 64"/>
          <p:cNvGrpSpPr/>
          <p:nvPr/>
        </p:nvGrpSpPr>
        <p:grpSpPr>
          <a:xfrm>
            <a:off x="3891605" y="5257800"/>
            <a:ext cx="1886026" cy="1134035"/>
            <a:chOff x="6400801" y="2286000"/>
            <a:chExt cx="1886026" cy="1134035"/>
          </a:xfrm>
        </p:grpSpPr>
        <p:sp>
          <p:nvSpPr>
            <p:cNvPr id="73" name="TextBox 72"/>
            <p:cNvSpPr txBox="1"/>
            <p:nvPr/>
          </p:nvSpPr>
          <p:spPr>
            <a:xfrm>
              <a:off x="6781800" y="3050703"/>
              <a:ext cx="1505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Debit Amount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grpSp>
          <p:nvGrpSpPr>
            <p:cNvPr id="37" name="Group 45"/>
            <p:cNvGrpSpPr/>
            <p:nvPr/>
          </p:nvGrpSpPr>
          <p:grpSpPr>
            <a:xfrm>
              <a:off x="6400801" y="2286000"/>
              <a:ext cx="756594" cy="1127760"/>
              <a:chOff x="4114800" y="2590800"/>
              <a:chExt cx="756594" cy="1127760"/>
            </a:xfrm>
          </p:grpSpPr>
          <p:sp>
            <p:nvSpPr>
              <p:cNvPr id="75" name="Line 20"/>
              <p:cNvSpPr>
                <a:spLocks noChangeShapeType="1"/>
              </p:cNvSpPr>
              <p:nvPr/>
            </p:nvSpPr>
            <p:spPr bwMode="auto">
              <a:xfrm flipH="1">
                <a:off x="4294091" y="2590800"/>
                <a:ext cx="577303" cy="941292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6" name="Rectangle 9"/>
              <p:cNvSpPr>
                <a:spLocks noChangeArrowheads="1"/>
              </p:cNvSpPr>
              <p:nvPr/>
            </p:nvSpPr>
            <p:spPr bwMode="auto">
              <a:xfrm>
                <a:off x="4114800" y="33528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4</a:t>
                </a:r>
              </a:p>
            </p:txBody>
          </p:sp>
        </p:grpSp>
      </p:grpSp>
      <p:grpSp>
        <p:nvGrpSpPr>
          <p:cNvPr id="38" name="Group 74"/>
          <p:cNvGrpSpPr/>
          <p:nvPr/>
        </p:nvGrpSpPr>
        <p:grpSpPr>
          <a:xfrm>
            <a:off x="6754851" y="5257800"/>
            <a:ext cx="1931949" cy="1143000"/>
            <a:chOff x="243840" y="5105400"/>
            <a:chExt cx="1931949" cy="1143000"/>
          </a:xfrm>
        </p:grpSpPr>
        <p:sp>
          <p:nvSpPr>
            <p:cNvPr id="78" name="TextBox 77"/>
            <p:cNvSpPr txBox="1"/>
            <p:nvPr/>
          </p:nvSpPr>
          <p:spPr>
            <a:xfrm>
              <a:off x="617862" y="5870103"/>
              <a:ext cx="15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Check Amount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grpSp>
          <p:nvGrpSpPr>
            <p:cNvPr id="39" name="Group 48"/>
            <p:cNvGrpSpPr/>
            <p:nvPr/>
          </p:nvGrpSpPr>
          <p:grpSpPr>
            <a:xfrm>
              <a:off x="243840" y="5105400"/>
              <a:ext cx="1017549" cy="1143000"/>
              <a:chOff x="5181600" y="2270760"/>
              <a:chExt cx="1017549" cy="1143000"/>
            </a:xfrm>
          </p:grpSpPr>
          <p:sp>
            <p:nvSpPr>
              <p:cNvPr id="80" name="Line 20"/>
              <p:cNvSpPr>
                <a:spLocks noChangeShapeType="1"/>
              </p:cNvSpPr>
              <p:nvPr/>
            </p:nvSpPr>
            <p:spPr bwMode="auto">
              <a:xfrm flipH="1">
                <a:off x="5334000" y="2270760"/>
                <a:ext cx="865149" cy="929640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1" name="Rectangle 11"/>
              <p:cNvSpPr>
                <a:spLocks noChangeArrowheads="1"/>
              </p:cNvSpPr>
              <p:nvPr/>
            </p:nvSpPr>
            <p:spPr bwMode="auto">
              <a:xfrm>
                <a:off x="5181600" y="30480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5</a:t>
                </a: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Journalizing Payment of Liability for State Unemployment Tax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600200"/>
            <a:ext cx="5029200" cy="10156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CCECFF"/>
              </a:gs>
              <a:gs pos="100000">
                <a:schemeClr val="bg1"/>
              </a:gs>
            </a:gsLst>
            <a:lin ang="10800000" scaled="1"/>
            <a:tileRect/>
          </a:gradFill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 sz="2000" dirty="0" smtClean="0"/>
              <a:t>January 31. Paid cash for state unemployment (</a:t>
            </a:r>
            <a:r>
              <a:rPr lang="en-US" sz="2000" dirty="0" err="1" smtClean="0"/>
              <a:t>SUTA</a:t>
            </a:r>
            <a:r>
              <a:rPr lang="en-US" sz="2000" dirty="0" smtClean="0"/>
              <a:t>) tax liability for quarter ended December 31, $147.42. Check No. 750.</a:t>
            </a:r>
            <a:endParaRPr lang="en-US" sz="2000" dirty="0"/>
          </a:p>
        </p:txBody>
      </p:sp>
      <p:pic>
        <p:nvPicPr>
          <p:cNvPr id="7" name="Picture 6" descr="Chapter 13_Page 396_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4114800"/>
            <a:ext cx="7772400" cy="15117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LO5</a:t>
            </a:r>
            <a:endParaRPr lang="en-US" dirty="0"/>
          </a:p>
        </p:txBody>
      </p:sp>
      <p:grpSp>
        <p:nvGrpSpPr>
          <p:cNvPr id="4" name="Group 8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0" name="Flowchart: Delay 9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13-4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29"/>
          <p:cNvGrpSpPr/>
          <p:nvPr/>
        </p:nvGrpSpPr>
        <p:grpSpPr>
          <a:xfrm>
            <a:off x="5562600" y="3166048"/>
            <a:ext cx="3352799" cy="567752"/>
            <a:chOff x="4800600" y="5150225"/>
            <a:chExt cx="3352799" cy="567752"/>
          </a:xfrm>
        </p:grpSpPr>
        <p:grpSp>
          <p:nvGrpSpPr>
            <p:cNvPr id="9" name="Group 34"/>
            <p:cNvGrpSpPr/>
            <p:nvPr/>
          </p:nvGrpSpPr>
          <p:grpSpPr>
            <a:xfrm>
              <a:off x="4800600" y="5150225"/>
              <a:ext cx="3200400" cy="307777"/>
              <a:chOff x="4648200" y="5150225"/>
              <a:chExt cx="3200400" cy="307777"/>
            </a:xfrm>
          </p:grpSpPr>
          <p:sp>
            <p:nvSpPr>
              <p:cNvPr id="35" name="Rectangle 16"/>
              <p:cNvSpPr/>
              <p:nvPr/>
            </p:nvSpPr>
            <p:spPr>
              <a:xfrm>
                <a:off x="4648200" y="5150225"/>
                <a:ext cx="3200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 smtClean="0">
                    <a:ea typeface="MingLiU_HKSCS" pitchFamily="18" charset="-120"/>
                  </a:rPr>
                  <a:t>Cash</a:t>
                </a:r>
              </a:p>
            </p:txBody>
          </p:sp>
          <p:cxnSp>
            <p:nvCxnSpPr>
              <p:cNvPr id="36" name="Straight Connector 27"/>
              <p:cNvCxnSpPr/>
              <p:nvPr/>
            </p:nvCxnSpPr>
            <p:spPr>
              <a:xfrm>
                <a:off x="4648200" y="5413177"/>
                <a:ext cx="3200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55"/>
            <p:cNvGrpSpPr/>
            <p:nvPr/>
          </p:nvGrpSpPr>
          <p:grpSpPr>
            <a:xfrm>
              <a:off x="6400800" y="5410200"/>
              <a:ext cx="1752599" cy="307777"/>
              <a:chOff x="6400800" y="5410200"/>
              <a:chExt cx="1752599" cy="30777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6400800" y="5410200"/>
                <a:ext cx="175259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tabLst>
                    <a:tab pos="1280160" algn="dec"/>
                  </a:tabLst>
                </a:pPr>
                <a:r>
                  <a:rPr lang="en-US" sz="1400" dirty="0" smtClean="0"/>
                  <a:t>Jan. 31	 147.42</a:t>
                </a: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6400800" y="5422236"/>
                <a:ext cx="0" cy="274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74"/>
          <p:cNvGrpSpPr/>
          <p:nvPr/>
        </p:nvGrpSpPr>
        <p:grpSpPr>
          <a:xfrm>
            <a:off x="5486400" y="1592603"/>
            <a:ext cx="3505200" cy="1481608"/>
            <a:chOff x="5486400" y="1592603"/>
            <a:chExt cx="3505200" cy="1481608"/>
          </a:xfrm>
        </p:grpSpPr>
        <p:grpSp>
          <p:nvGrpSpPr>
            <p:cNvPr id="14" name="Group 36"/>
            <p:cNvGrpSpPr/>
            <p:nvPr/>
          </p:nvGrpSpPr>
          <p:grpSpPr>
            <a:xfrm>
              <a:off x="5486400" y="1592603"/>
              <a:ext cx="3505200" cy="1481608"/>
              <a:chOff x="5486400" y="4260531"/>
              <a:chExt cx="3505200" cy="1481608"/>
            </a:xfrm>
          </p:grpSpPr>
          <p:grpSp>
            <p:nvGrpSpPr>
              <p:cNvPr id="15" name="Group 86"/>
              <p:cNvGrpSpPr/>
              <p:nvPr/>
            </p:nvGrpSpPr>
            <p:grpSpPr>
              <a:xfrm>
                <a:off x="5562600" y="4260531"/>
                <a:ext cx="3429000" cy="1481608"/>
                <a:chOff x="5562600" y="4093073"/>
                <a:chExt cx="3429000" cy="1481608"/>
              </a:xfrm>
            </p:grpSpPr>
            <p:grpSp>
              <p:nvGrpSpPr>
                <p:cNvPr id="16" name="Group 28"/>
                <p:cNvGrpSpPr/>
                <p:nvPr/>
              </p:nvGrpSpPr>
              <p:grpSpPr>
                <a:xfrm>
                  <a:off x="5562600" y="4093073"/>
                  <a:ext cx="3429000" cy="1481608"/>
                  <a:chOff x="4800600" y="3913095"/>
                  <a:chExt cx="3429000" cy="1481608"/>
                </a:xfrm>
              </p:grpSpPr>
              <p:grpSp>
                <p:nvGrpSpPr>
                  <p:cNvPr id="17" name="Group 32"/>
                  <p:cNvGrpSpPr/>
                  <p:nvPr/>
                </p:nvGrpSpPr>
                <p:grpSpPr>
                  <a:xfrm>
                    <a:off x="4800600" y="3913095"/>
                    <a:ext cx="3200400" cy="307777"/>
                    <a:chOff x="4648200" y="3913095"/>
                    <a:chExt cx="3200400" cy="307777"/>
                  </a:xfrm>
                </p:grpSpPr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4648200" y="3913095"/>
                      <a:ext cx="3200400" cy="307777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lvl="0" algn="ctr"/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Unemployment Tax Payable—State</a:t>
                      </a:r>
                    </a:p>
                  </p:txBody>
                </p: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>
                      <a:off x="4648200" y="4193977"/>
                      <a:ext cx="320040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8" name="Group 54"/>
                  <p:cNvGrpSpPr/>
                  <p:nvPr/>
                </p:nvGrpSpPr>
                <p:grpSpPr>
                  <a:xfrm>
                    <a:off x="6400800" y="4191000"/>
                    <a:ext cx="1828800" cy="1203703"/>
                    <a:chOff x="6400800" y="4191000"/>
                    <a:chExt cx="1828800" cy="1203703"/>
                  </a:xfrm>
                </p:grpSpPr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6400800" y="4191000"/>
                      <a:ext cx="1828800" cy="73866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tabLst>
                          <a:tab pos="1280160" algn="dec"/>
                        </a:tabLst>
                      </a:pPr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Nov. 30 Bal	105.74</a:t>
                      </a:r>
                    </a:p>
                    <a:p>
                      <a:pPr>
                        <a:tabLst>
                          <a:tab pos="1280160" algn="dec"/>
                        </a:tabLst>
                      </a:pPr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Dec. 15 	26.24</a:t>
                      </a:r>
                    </a:p>
                    <a:p>
                      <a:pPr>
                        <a:tabLst>
                          <a:tab pos="1280160" algn="dec"/>
                        </a:tabLst>
                      </a:pPr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Dec. 31	15.44</a:t>
                      </a:r>
                    </a:p>
                  </p:txBody>
                </p:sp>
                <p:cxnSp>
                  <p:nvCxnSpPr>
                    <p:cNvPr id="45" name="Straight Connector 44"/>
                    <p:cNvCxnSpPr/>
                    <p:nvPr/>
                  </p:nvCxnSpPr>
                  <p:spPr>
                    <a:xfrm>
                      <a:off x="6400800" y="4205983"/>
                      <a:ext cx="0" cy="118872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5562600" y="5091270"/>
                  <a:ext cx="32004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Rectangle 38"/>
              <p:cNvSpPr/>
              <p:nvPr/>
            </p:nvSpPr>
            <p:spPr>
              <a:xfrm>
                <a:off x="5486400" y="5258728"/>
                <a:ext cx="1676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tabLst>
                    <a:tab pos="1280160" algn="dec"/>
                  </a:tabLst>
                </a:pPr>
                <a:r>
                  <a:rPr lang="en-US" sz="1400" dirty="0" smtClean="0"/>
                  <a:t>Jan. 31 Bal	147.42</a:t>
                </a:r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7162800" y="2590800"/>
              <a:ext cx="18288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tabLst>
                  <a:tab pos="1280160" algn="dec"/>
                </a:tabLst>
              </a:pPr>
              <a:r>
                <a:rPr lang="en-US" sz="1400" dirty="0" smtClean="0"/>
                <a:t>Dec. 31 Bal	147.42</a:t>
              </a:r>
            </a:p>
          </p:txBody>
        </p:sp>
      </p:grpSp>
      <p:grpSp>
        <p:nvGrpSpPr>
          <p:cNvPr id="19" name="Group 49"/>
          <p:cNvGrpSpPr/>
          <p:nvPr/>
        </p:nvGrpSpPr>
        <p:grpSpPr>
          <a:xfrm>
            <a:off x="152400" y="3505200"/>
            <a:ext cx="1143000" cy="1676400"/>
            <a:chOff x="243840" y="3048000"/>
            <a:chExt cx="1143000" cy="1676400"/>
          </a:xfrm>
        </p:grpSpPr>
        <p:grpSp>
          <p:nvGrpSpPr>
            <p:cNvPr id="20" name="Group 26"/>
            <p:cNvGrpSpPr/>
            <p:nvPr/>
          </p:nvGrpSpPr>
          <p:grpSpPr>
            <a:xfrm>
              <a:off x="243840" y="3048000"/>
              <a:ext cx="1143000" cy="1676400"/>
              <a:chOff x="1066800" y="3048000"/>
              <a:chExt cx="1143000" cy="1676400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1249680" y="3200400"/>
                <a:ext cx="960120" cy="15240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 7"/>
              <p:cNvSpPr>
                <a:spLocks noChangeArrowheads="1"/>
              </p:cNvSpPr>
              <p:nvPr/>
            </p:nvSpPr>
            <p:spPr bwMode="auto">
              <a:xfrm>
                <a:off x="1066800" y="30480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1</a:t>
                </a: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593516" y="3048000"/>
              <a:ext cx="62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Date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1" name="Group 54"/>
          <p:cNvGrpSpPr/>
          <p:nvPr/>
        </p:nvGrpSpPr>
        <p:grpSpPr>
          <a:xfrm>
            <a:off x="4114800" y="3505200"/>
            <a:ext cx="2164611" cy="1600199"/>
            <a:chOff x="3778989" y="3048000"/>
            <a:chExt cx="2164611" cy="1600199"/>
          </a:xfrm>
        </p:grpSpPr>
        <p:grpSp>
          <p:nvGrpSpPr>
            <p:cNvPr id="22" name="Group 29"/>
            <p:cNvGrpSpPr/>
            <p:nvPr/>
          </p:nvGrpSpPr>
          <p:grpSpPr>
            <a:xfrm>
              <a:off x="3778989" y="3048000"/>
              <a:ext cx="625371" cy="1600199"/>
              <a:chOff x="3855189" y="3352800"/>
              <a:chExt cx="625371" cy="1600199"/>
            </a:xfrm>
          </p:grpSpPr>
          <p:sp>
            <p:nvSpPr>
              <p:cNvPr id="57" name="Line 20"/>
              <p:cNvSpPr>
                <a:spLocks noChangeShapeType="1"/>
              </p:cNvSpPr>
              <p:nvPr/>
            </p:nvSpPr>
            <p:spPr bwMode="auto">
              <a:xfrm flipV="1">
                <a:off x="3855189" y="3532092"/>
                <a:ext cx="438905" cy="1420907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" name="Rectangle 9"/>
              <p:cNvSpPr>
                <a:spLocks noChangeArrowheads="1"/>
              </p:cNvSpPr>
              <p:nvPr/>
            </p:nvSpPr>
            <p:spPr bwMode="auto">
              <a:xfrm>
                <a:off x="4114800" y="33528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3</a:t>
                </a: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4370734" y="3059668"/>
              <a:ext cx="1572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Check Number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3" name="Group 59"/>
          <p:cNvGrpSpPr/>
          <p:nvPr/>
        </p:nvGrpSpPr>
        <p:grpSpPr>
          <a:xfrm>
            <a:off x="1371600" y="3505200"/>
            <a:ext cx="2118360" cy="1676400"/>
            <a:chOff x="1463040" y="3048000"/>
            <a:chExt cx="2118360" cy="1676400"/>
          </a:xfrm>
        </p:grpSpPr>
        <p:sp>
          <p:nvSpPr>
            <p:cNvPr id="60" name="TextBox 59"/>
            <p:cNvSpPr txBox="1"/>
            <p:nvPr/>
          </p:nvSpPr>
          <p:spPr>
            <a:xfrm>
              <a:off x="1832331" y="3059668"/>
              <a:ext cx="1749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Account Debited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grpSp>
          <p:nvGrpSpPr>
            <p:cNvPr id="24" name="Group 41"/>
            <p:cNvGrpSpPr/>
            <p:nvPr/>
          </p:nvGrpSpPr>
          <p:grpSpPr>
            <a:xfrm>
              <a:off x="1463040" y="3048000"/>
              <a:ext cx="762000" cy="1676400"/>
              <a:chOff x="4114800" y="3352800"/>
              <a:chExt cx="762000" cy="1676400"/>
            </a:xfrm>
          </p:grpSpPr>
          <p:sp>
            <p:nvSpPr>
              <p:cNvPr id="62" name="Line 20"/>
              <p:cNvSpPr>
                <a:spLocks noChangeShapeType="1"/>
              </p:cNvSpPr>
              <p:nvPr/>
            </p:nvSpPr>
            <p:spPr bwMode="auto">
              <a:xfrm flipH="1" flipV="1">
                <a:off x="4328160" y="3505200"/>
                <a:ext cx="548640" cy="1524000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" name="Rectangle 9"/>
              <p:cNvSpPr>
                <a:spLocks noChangeArrowheads="1"/>
              </p:cNvSpPr>
              <p:nvPr/>
            </p:nvSpPr>
            <p:spPr bwMode="auto">
              <a:xfrm>
                <a:off x="4114800" y="33528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2</a:t>
                </a:r>
              </a:p>
            </p:txBody>
          </p:sp>
        </p:grpSp>
      </p:grpSp>
      <p:grpSp>
        <p:nvGrpSpPr>
          <p:cNvPr id="25" name="Group 64"/>
          <p:cNvGrpSpPr/>
          <p:nvPr/>
        </p:nvGrpSpPr>
        <p:grpSpPr>
          <a:xfrm>
            <a:off x="3891605" y="5257800"/>
            <a:ext cx="1886026" cy="1134035"/>
            <a:chOff x="6400801" y="2286000"/>
            <a:chExt cx="1886026" cy="1134035"/>
          </a:xfrm>
        </p:grpSpPr>
        <p:sp>
          <p:nvSpPr>
            <p:cNvPr id="65" name="TextBox 64"/>
            <p:cNvSpPr txBox="1"/>
            <p:nvPr/>
          </p:nvSpPr>
          <p:spPr>
            <a:xfrm>
              <a:off x="6781800" y="3050703"/>
              <a:ext cx="1505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Debit Amount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grpSp>
          <p:nvGrpSpPr>
            <p:cNvPr id="26" name="Group 45"/>
            <p:cNvGrpSpPr/>
            <p:nvPr/>
          </p:nvGrpSpPr>
          <p:grpSpPr>
            <a:xfrm>
              <a:off x="6400801" y="2286000"/>
              <a:ext cx="756594" cy="1127760"/>
              <a:chOff x="4114800" y="2590800"/>
              <a:chExt cx="756594" cy="1127760"/>
            </a:xfrm>
          </p:grpSpPr>
          <p:sp>
            <p:nvSpPr>
              <p:cNvPr id="67" name="Line 20"/>
              <p:cNvSpPr>
                <a:spLocks noChangeShapeType="1"/>
              </p:cNvSpPr>
              <p:nvPr/>
            </p:nvSpPr>
            <p:spPr bwMode="auto">
              <a:xfrm flipH="1">
                <a:off x="4294091" y="2590800"/>
                <a:ext cx="577303" cy="941292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" name="Rectangle 9"/>
              <p:cNvSpPr>
                <a:spLocks noChangeArrowheads="1"/>
              </p:cNvSpPr>
              <p:nvPr/>
            </p:nvSpPr>
            <p:spPr bwMode="auto">
              <a:xfrm>
                <a:off x="4114800" y="33528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4</a:t>
                </a:r>
              </a:p>
            </p:txBody>
          </p:sp>
        </p:grpSp>
      </p:grpSp>
      <p:grpSp>
        <p:nvGrpSpPr>
          <p:cNvPr id="27" name="Group 74"/>
          <p:cNvGrpSpPr/>
          <p:nvPr/>
        </p:nvGrpSpPr>
        <p:grpSpPr>
          <a:xfrm>
            <a:off x="6754851" y="5257800"/>
            <a:ext cx="1931949" cy="1143000"/>
            <a:chOff x="243840" y="5105400"/>
            <a:chExt cx="1931949" cy="1143000"/>
          </a:xfrm>
        </p:grpSpPr>
        <p:sp>
          <p:nvSpPr>
            <p:cNvPr id="70" name="TextBox 69"/>
            <p:cNvSpPr txBox="1"/>
            <p:nvPr/>
          </p:nvSpPr>
          <p:spPr>
            <a:xfrm>
              <a:off x="617862" y="5870103"/>
              <a:ext cx="15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Check Amount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grpSp>
          <p:nvGrpSpPr>
            <p:cNvPr id="28" name="Group 48"/>
            <p:cNvGrpSpPr/>
            <p:nvPr/>
          </p:nvGrpSpPr>
          <p:grpSpPr>
            <a:xfrm>
              <a:off x="243840" y="5105400"/>
              <a:ext cx="1017549" cy="1143000"/>
              <a:chOff x="5181600" y="2270760"/>
              <a:chExt cx="1017549" cy="1143000"/>
            </a:xfrm>
          </p:grpSpPr>
          <p:sp>
            <p:nvSpPr>
              <p:cNvPr id="72" name="Line 20"/>
              <p:cNvSpPr>
                <a:spLocks noChangeShapeType="1"/>
              </p:cNvSpPr>
              <p:nvPr/>
            </p:nvSpPr>
            <p:spPr bwMode="auto">
              <a:xfrm flipH="1">
                <a:off x="5334000" y="2270760"/>
                <a:ext cx="865149" cy="929640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" name="Rectangle 11"/>
              <p:cNvSpPr>
                <a:spLocks noChangeArrowheads="1"/>
              </p:cNvSpPr>
              <p:nvPr/>
            </p:nvSpPr>
            <p:spPr bwMode="auto">
              <a:xfrm>
                <a:off x="5181600" y="30480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5</a:t>
                </a: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Lesson 13-4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FF0000"/>
                </a:solidFill>
                <a:ea typeface="Times New Roman"/>
                <a:cs typeface="MyriadPro-Regular"/>
              </a:rPr>
              <a:t>1.</a:t>
            </a:r>
            <a:r>
              <a:rPr lang="en-US" sz="2800" dirty="0" smtClean="0">
                <a:solidFill>
                  <a:srgbClr val="000000"/>
                </a:solidFill>
                <a:ea typeface="Times New Roman"/>
                <a:cs typeface="MyriadPro-Regular"/>
              </a:rPr>
              <a:t>	For a monthly schedule depositor, when are payroll taxes paid to the federal government?</a:t>
            </a:r>
            <a:endParaRPr lang="en-US" sz="2800" dirty="0" smtClean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914400" y="3429001"/>
            <a:ext cx="7315200" cy="18288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en-US" sz="2800" dirty="0" smtClean="0">
                <a:ea typeface="Calibri"/>
                <a:cs typeface="Times New Roman"/>
              </a:rPr>
              <a:t>By the 15th day of the following month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0" name="Flowchart: Delay 9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13-4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Lesson 13-4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FF0000"/>
                </a:solidFill>
                <a:ea typeface="Times New Roman"/>
                <a:cs typeface="MyriadPro-Regular"/>
              </a:rPr>
              <a:t>2.</a:t>
            </a:r>
            <a:r>
              <a:rPr lang="en-US" sz="2800" dirty="0" smtClean="0">
                <a:solidFill>
                  <a:srgbClr val="000000"/>
                </a:solidFill>
                <a:ea typeface="Times New Roman"/>
                <a:cs typeface="MyriadPro-Regular"/>
              </a:rPr>
              <a:t>	By </a:t>
            </a:r>
            <a:r>
              <a:rPr lang="en-US" sz="2800" dirty="0">
                <a:solidFill>
                  <a:srgbClr val="000000"/>
                </a:solidFill>
                <a:ea typeface="Times New Roman"/>
                <a:cs typeface="MyriadPro-Regular"/>
              </a:rPr>
              <a:t>what method are businesses encouraged to deposit federal payroll taxes?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914400" y="3429000"/>
            <a:ext cx="7315200" cy="18288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 lvl="0">
              <a:spcBef>
                <a:spcPct val="20000"/>
              </a:spcBef>
              <a:buClr>
                <a:srgbClr val="FF0000"/>
              </a:buClr>
            </a:pPr>
            <a:r>
              <a:rPr lang="en-US" sz="2800" dirty="0" smtClean="0"/>
              <a:t>Using the Electronic Federal Tax Payment System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0" name="Flowchart: Delay 9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13-4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533400" y="4184142"/>
            <a:ext cx="3200400" cy="623316"/>
            <a:chOff x="533400" y="4244340"/>
            <a:chExt cx="3200400" cy="623316"/>
          </a:xfrm>
        </p:grpSpPr>
        <p:grpSp>
          <p:nvGrpSpPr>
            <p:cNvPr id="65" name="Group 64"/>
            <p:cNvGrpSpPr/>
            <p:nvPr/>
          </p:nvGrpSpPr>
          <p:grpSpPr>
            <a:xfrm>
              <a:off x="533400" y="4244340"/>
              <a:ext cx="3200400" cy="579120"/>
              <a:chOff x="914400" y="4191000"/>
              <a:chExt cx="3200400" cy="57912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914400" y="4191000"/>
                <a:ext cx="3200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sz="1400" dirty="0" smtClean="0">
                    <a:solidFill>
                      <a:prstClr val="black"/>
                    </a:solidFill>
                  </a:rPr>
                  <a:t>Salary Expense</a:t>
                </a: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914400" y="4498777"/>
                <a:ext cx="3200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514600" y="4495800"/>
                <a:ext cx="0" cy="274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 67"/>
            <p:cNvSpPr/>
            <p:nvPr/>
          </p:nvSpPr>
          <p:spPr>
            <a:xfrm>
              <a:off x="609600" y="4559879"/>
              <a:ext cx="1520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>
                <a:tabLst>
                  <a:tab pos="1097280" algn="dec"/>
                </a:tabLst>
              </a:pPr>
              <a:r>
                <a:rPr lang="en-US" sz="1400" dirty="0" smtClean="0">
                  <a:solidFill>
                    <a:prstClr val="black"/>
                  </a:solidFill>
                </a:rPr>
                <a:t>Dec. 15	8,076.75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800600" y="2667000"/>
            <a:ext cx="3200400" cy="612577"/>
            <a:chOff x="4800600" y="2667000"/>
            <a:chExt cx="3200400" cy="612577"/>
          </a:xfrm>
        </p:grpSpPr>
        <p:grpSp>
          <p:nvGrpSpPr>
            <p:cNvPr id="31" name="Group 30"/>
            <p:cNvGrpSpPr/>
            <p:nvPr/>
          </p:nvGrpSpPr>
          <p:grpSpPr>
            <a:xfrm>
              <a:off x="4800600" y="2667000"/>
              <a:ext cx="3200400" cy="307777"/>
              <a:chOff x="4648200" y="2667000"/>
              <a:chExt cx="3200400" cy="307777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4648200" y="2667000"/>
                <a:ext cx="3200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sz="1400" dirty="0" smtClean="0">
                    <a:solidFill>
                      <a:prstClr val="black"/>
                    </a:solidFill>
                  </a:rPr>
                  <a:t>Employee Income Tax Payable</a:t>
                </a: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4648200" y="2974777"/>
                <a:ext cx="3200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6400800" y="2971800"/>
              <a:ext cx="1520288" cy="307777"/>
              <a:chOff x="6400800" y="2971800"/>
              <a:chExt cx="1520288" cy="307777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6400800" y="2971800"/>
                <a:ext cx="15202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tabLst>
                    <a:tab pos="1097280" algn="dec"/>
                    <a:tab pos="1371600" algn="dec"/>
                  </a:tabLst>
                </a:pPr>
                <a:r>
                  <a:rPr lang="en-US" sz="1400" dirty="0" smtClean="0">
                    <a:solidFill>
                      <a:prstClr val="black"/>
                    </a:solidFill>
                  </a:rPr>
                  <a:t>Dec. 15	494.00</a:t>
                </a: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6400800" y="2971800"/>
                <a:ext cx="0" cy="274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Group 58"/>
          <p:cNvGrpSpPr/>
          <p:nvPr/>
        </p:nvGrpSpPr>
        <p:grpSpPr>
          <a:xfrm>
            <a:off x="4800600" y="3257533"/>
            <a:ext cx="3200400" cy="621843"/>
            <a:chOff x="4800600" y="3276600"/>
            <a:chExt cx="3200400" cy="621843"/>
          </a:xfrm>
        </p:grpSpPr>
        <p:grpSp>
          <p:nvGrpSpPr>
            <p:cNvPr id="32" name="Group 31"/>
            <p:cNvGrpSpPr/>
            <p:nvPr/>
          </p:nvGrpSpPr>
          <p:grpSpPr>
            <a:xfrm>
              <a:off x="4800600" y="3276600"/>
              <a:ext cx="3200400" cy="307777"/>
              <a:chOff x="4648200" y="3276600"/>
              <a:chExt cx="3200400" cy="307777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4648200" y="3276600"/>
                <a:ext cx="3200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sz="1400" dirty="0" smtClean="0">
                    <a:solidFill>
                      <a:prstClr val="black"/>
                    </a:solidFill>
                  </a:rPr>
                  <a:t>Social Security Tax Payable</a:t>
                </a:r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4648200" y="3584377"/>
                <a:ext cx="3200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6400800" y="3590666"/>
              <a:ext cx="1520288" cy="307777"/>
              <a:chOff x="6400800" y="3590666"/>
              <a:chExt cx="1520288" cy="307777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6400800" y="3590666"/>
                <a:ext cx="15202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tabLst>
                    <a:tab pos="1097280" algn="dec"/>
                    <a:tab pos="1371600" algn="dec"/>
                  </a:tabLst>
                </a:pPr>
                <a:r>
                  <a:rPr lang="en-US" sz="1400" dirty="0" smtClean="0">
                    <a:solidFill>
                      <a:prstClr val="black"/>
                    </a:solidFill>
                  </a:rPr>
                  <a:t>Dec. 15	500.77</a:t>
                </a: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6400800" y="3593374"/>
                <a:ext cx="0" cy="274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oup 59"/>
          <p:cNvGrpSpPr/>
          <p:nvPr/>
        </p:nvGrpSpPr>
        <p:grpSpPr>
          <a:xfrm>
            <a:off x="4800600" y="3857332"/>
            <a:ext cx="3200400" cy="612577"/>
            <a:chOff x="4800600" y="3886200"/>
            <a:chExt cx="3200400" cy="612577"/>
          </a:xfrm>
        </p:grpSpPr>
        <p:grpSp>
          <p:nvGrpSpPr>
            <p:cNvPr id="33" name="Group 32"/>
            <p:cNvGrpSpPr/>
            <p:nvPr/>
          </p:nvGrpSpPr>
          <p:grpSpPr>
            <a:xfrm>
              <a:off x="4800600" y="3886200"/>
              <a:ext cx="3200400" cy="307777"/>
              <a:chOff x="4648200" y="3886200"/>
              <a:chExt cx="3200400" cy="30777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648200" y="3886200"/>
                <a:ext cx="3200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sz="1400" dirty="0" smtClean="0">
                    <a:solidFill>
                      <a:prstClr val="black"/>
                    </a:solidFill>
                  </a:rPr>
                  <a:t>Medicare Tax Payable</a:t>
                </a: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4648200" y="4193977"/>
                <a:ext cx="3200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6400800" y="4191000"/>
              <a:ext cx="1520288" cy="307777"/>
              <a:chOff x="6400800" y="4191000"/>
              <a:chExt cx="1520288" cy="307777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400800" y="4191000"/>
                <a:ext cx="15202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tabLst>
                    <a:tab pos="1097280" algn="dec"/>
                    <a:tab pos="1371600" algn="dec"/>
                  </a:tabLst>
                </a:pPr>
                <a:r>
                  <a:rPr lang="en-US" sz="1400" dirty="0" smtClean="0">
                    <a:solidFill>
                      <a:prstClr val="black"/>
                    </a:solidFill>
                  </a:rPr>
                  <a:t>Dec. 15	</a:t>
                </a:r>
                <a:r>
                  <a:rPr lang="en-US" sz="1400" dirty="0" smtClean="0"/>
                  <a:t>117.11</a:t>
                </a:r>
                <a:endParaRPr lang="en-US" sz="1400" dirty="0" smtClean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6400800" y="4205983"/>
                <a:ext cx="0" cy="274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Group 60"/>
          <p:cNvGrpSpPr/>
          <p:nvPr/>
        </p:nvGrpSpPr>
        <p:grpSpPr>
          <a:xfrm>
            <a:off x="4800600" y="4447865"/>
            <a:ext cx="3200400" cy="622445"/>
            <a:chOff x="4800600" y="4495800"/>
            <a:chExt cx="3200400" cy="622445"/>
          </a:xfrm>
        </p:grpSpPr>
        <p:grpSp>
          <p:nvGrpSpPr>
            <p:cNvPr id="34" name="Group 33"/>
            <p:cNvGrpSpPr/>
            <p:nvPr/>
          </p:nvGrpSpPr>
          <p:grpSpPr>
            <a:xfrm>
              <a:off x="4800600" y="4495800"/>
              <a:ext cx="3200400" cy="307777"/>
              <a:chOff x="4648200" y="4495800"/>
              <a:chExt cx="3200400" cy="307777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648200" y="4495800"/>
                <a:ext cx="3200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sz="1400" dirty="0" smtClean="0">
                    <a:solidFill>
                      <a:prstClr val="black"/>
                    </a:solidFill>
                  </a:rPr>
                  <a:t>Health Insurance Premiums Payable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4648200" y="4803577"/>
                <a:ext cx="3200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6400800" y="4809627"/>
              <a:ext cx="1520288" cy="308618"/>
              <a:chOff x="6400800" y="4809627"/>
              <a:chExt cx="1520288" cy="308618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6400800" y="4810468"/>
                <a:ext cx="15202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tabLst>
                    <a:tab pos="1097280" algn="dec"/>
                    <a:tab pos="1371600" algn="dec"/>
                  </a:tabLst>
                </a:pPr>
                <a:r>
                  <a:rPr lang="en-US" sz="1400" dirty="0" smtClean="0">
                    <a:solidFill>
                      <a:prstClr val="black"/>
                    </a:solidFill>
                  </a:rPr>
                  <a:t>Dec. 15	</a:t>
                </a:r>
                <a:r>
                  <a:rPr lang="en-US" sz="1400" dirty="0" smtClean="0"/>
                  <a:t>230.00</a:t>
                </a:r>
                <a:endParaRPr lang="en-US" sz="1400" dirty="0" smtClean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6400800" y="4809627"/>
                <a:ext cx="0" cy="274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oup 61"/>
          <p:cNvGrpSpPr/>
          <p:nvPr/>
        </p:nvGrpSpPr>
        <p:grpSpPr>
          <a:xfrm>
            <a:off x="4800600" y="5048266"/>
            <a:ext cx="3200400" cy="612577"/>
            <a:chOff x="4800600" y="5105400"/>
            <a:chExt cx="3200400" cy="612577"/>
          </a:xfrm>
        </p:grpSpPr>
        <p:grpSp>
          <p:nvGrpSpPr>
            <p:cNvPr id="35" name="Group 34"/>
            <p:cNvGrpSpPr/>
            <p:nvPr/>
          </p:nvGrpSpPr>
          <p:grpSpPr>
            <a:xfrm>
              <a:off x="4800600" y="5105400"/>
              <a:ext cx="3200400" cy="307777"/>
              <a:chOff x="4648200" y="5105400"/>
              <a:chExt cx="3200400" cy="307777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648200" y="5105400"/>
                <a:ext cx="320040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sz="1400" dirty="0" smtClean="0">
                    <a:solidFill>
                      <a:prstClr val="black"/>
                    </a:solidFill>
                  </a:rPr>
                  <a:t>Retirement Contributions Payable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4648200" y="5413177"/>
                <a:ext cx="3200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>
              <a:off x="6400800" y="5410200"/>
              <a:ext cx="1520288" cy="307777"/>
              <a:chOff x="6400800" y="5410200"/>
              <a:chExt cx="1520288" cy="307777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6400800" y="5410200"/>
                <a:ext cx="15202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tabLst>
                    <a:tab pos="1097280" algn="dec"/>
                    <a:tab pos="1371600" algn="dec"/>
                  </a:tabLst>
                </a:pPr>
                <a:r>
                  <a:rPr lang="en-US" sz="1400" dirty="0" smtClean="0">
                    <a:solidFill>
                      <a:prstClr val="black"/>
                    </a:solidFill>
                  </a:rPr>
                  <a:t>Dec. 15	</a:t>
                </a:r>
                <a:r>
                  <a:rPr lang="en-US" sz="1400" dirty="0" smtClean="0"/>
                  <a:t>465.00</a:t>
                </a:r>
                <a:endParaRPr lang="en-US" sz="1400" dirty="0" smtClean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6400800" y="5422236"/>
                <a:ext cx="0" cy="274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oup 63"/>
          <p:cNvGrpSpPr/>
          <p:nvPr/>
        </p:nvGrpSpPr>
        <p:grpSpPr>
          <a:xfrm>
            <a:off x="4800600" y="5638800"/>
            <a:ext cx="3200400" cy="612577"/>
            <a:chOff x="4800600" y="5769935"/>
            <a:chExt cx="3200400" cy="612577"/>
          </a:xfrm>
        </p:grpSpPr>
        <p:grpSp>
          <p:nvGrpSpPr>
            <p:cNvPr id="63" name="Group 62"/>
            <p:cNvGrpSpPr/>
            <p:nvPr/>
          </p:nvGrpSpPr>
          <p:grpSpPr>
            <a:xfrm>
              <a:off x="4800600" y="5769935"/>
              <a:ext cx="3200400" cy="612577"/>
              <a:chOff x="4800600" y="5761328"/>
              <a:chExt cx="3200400" cy="612577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6400800" y="6066128"/>
                <a:ext cx="15202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tabLst>
                    <a:tab pos="1097280" algn="dec"/>
                    <a:tab pos="1371600" algn="dec"/>
                  </a:tabLst>
                </a:pPr>
                <a:r>
                  <a:rPr lang="en-US" sz="1400" dirty="0" smtClean="0">
                    <a:solidFill>
                      <a:prstClr val="black"/>
                    </a:solidFill>
                  </a:rPr>
                  <a:t>Dec. 15	</a:t>
                </a:r>
                <a:r>
                  <a:rPr lang="en-US" sz="1400" dirty="0" smtClean="0"/>
                  <a:t>6,269.87</a:t>
                </a:r>
                <a:endParaRPr lang="en-US" sz="1400" dirty="0" smtClean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4800600" y="5761328"/>
                <a:ext cx="3200400" cy="307777"/>
                <a:chOff x="4648200" y="5761328"/>
                <a:chExt cx="3200400" cy="307777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4648200" y="5761328"/>
                  <a:ext cx="3200400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/>
                  <a:r>
                    <a:rPr lang="en-US" sz="1400" dirty="0" smtClean="0">
                      <a:solidFill>
                        <a:prstClr val="black"/>
                      </a:solidFill>
                    </a:rPr>
                    <a:t>Cash</a:t>
                  </a:r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648200" y="6069105"/>
                  <a:ext cx="32004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4" name="Straight Connector 43"/>
            <p:cNvCxnSpPr/>
            <p:nvPr/>
          </p:nvCxnSpPr>
          <p:spPr>
            <a:xfrm>
              <a:off x="6400800" y="6077712"/>
              <a:ext cx="0" cy="274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Payment of Payroll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LO1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9" name="Flowchart: Delay 8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13-1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1" name="Picture 20" descr="Chapter 13_Page 379.jpg"/>
          <p:cNvPicPr>
            <a:picLocks noChangeAspect="1"/>
          </p:cNvPicPr>
          <p:nvPr/>
        </p:nvPicPr>
        <p:blipFill>
          <a:blip r:embed="rId2" cstate="print"/>
          <a:srcRect t="30769" b="50000"/>
          <a:stretch>
            <a:fillRect/>
          </a:stretch>
        </p:blipFill>
        <p:spPr>
          <a:xfrm>
            <a:off x="533400" y="1591056"/>
            <a:ext cx="7315200" cy="507307"/>
          </a:xfrm>
          <a:prstGeom prst="rect">
            <a:avLst/>
          </a:prstGeom>
        </p:spPr>
      </p:pic>
      <p:pic>
        <p:nvPicPr>
          <p:cNvPr id="22" name="Picture 21" descr="Chapter 13_Page 379.jpg"/>
          <p:cNvPicPr>
            <a:picLocks noChangeAspect="1"/>
          </p:cNvPicPr>
          <p:nvPr/>
        </p:nvPicPr>
        <p:blipFill>
          <a:blip r:embed="rId2" cstate="print"/>
          <a:srcRect t="84615"/>
          <a:stretch>
            <a:fillRect/>
          </a:stretch>
        </p:blipFill>
        <p:spPr>
          <a:xfrm>
            <a:off x="533400" y="2209800"/>
            <a:ext cx="7315200" cy="40583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6371686" y="6677025"/>
            <a:ext cx="1520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tabLst>
                <a:tab pos="1097280" algn="dec"/>
                <a:tab pos="1371600" algn="dec"/>
              </a:tabLst>
            </a:pPr>
            <a:r>
              <a:rPr lang="en-US" sz="1400" dirty="0" smtClean="0">
                <a:solidFill>
                  <a:prstClr val="black"/>
                </a:solidFill>
              </a:rPr>
              <a:t>Dec. 15	6,269.87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6" name="Left Brace 65"/>
          <p:cNvSpPr/>
          <p:nvPr/>
        </p:nvSpPr>
        <p:spPr>
          <a:xfrm>
            <a:off x="4114800" y="2743200"/>
            <a:ext cx="762000" cy="35052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774259" y="43111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Together 13-4</a:t>
            </a:r>
            <a:br>
              <a:rPr lang="en-US" dirty="0" smtClean="0"/>
            </a:br>
            <a:r>
              <a:rPr lang="en-US" dirty="0" smtClean="0"/>
              <a:t>On You Own 13-4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 Together</a:t>
            </a:r>
          </a:p>
          <a:p>
            <a:pPr lvl="1"/>
            <a:r>
              <a:rPr lang="en-US" dirty="0" smtClean="0"/>
              <a:t>13-4 (Excel)</a:t>
            </a:r>
          </a:p>
          <a:p>
            <a:pPr lvl="1"/>
            <a:r>
              <a:rPr lang="en-US" dirty="0" smtClean="0"/>
              <a:t>Modeled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Page 397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 Your Own</a:t>
            </a:r>
          </a:p>
          <a:p>
            <a:pPr lvl="1"/>
            <a:r>
              <a:rPr lang="en-US" dirty="0" smtClean="0"/>
              <a:t>13-4 (Excel)</a:t>
            </a:r>
          </a:p>
          <a:p>
            <a:pPr lvl="1"/>
            <a:r>
              <a:rPr lang="en-US" dirty="0" smtClean="0"/>
              <a:t>Complete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Page 397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13-1 Application Problem</a:t>
            </a:r>
          </a:p>
          <a:p>
            <a:pPr lvl="1"/>
            <a:r>
              <a:rPr lang="en-US" dirty="0" smtClean="0"/>
              <a:t>Excel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13-2 </a:t>
            </a:r>
            <a:r>
              <a:rPr lang="en-US" dirty="0"/>
              <a:t>Application Problem</a:t>
            </a:r>
          </a:p>
          <a:p>
            <a:pPr lvl="1"/>
            <a:r>
              <a:rPr lang="en-US" dirty="0" smtClean="0"/>
              <a:t>Excel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13-3 </a:t>
            </a:r>
            <a:r>
              <a:rPr lang="en-US" dirty="0"/>
              <a:t>Application Problem</a:t>
            </a:r>
          </a:p>
          <a:p>
            <a:pPr lvl="1"/>
            <a:r>
              <a:rPr lang="en-US" dirty="0" smtClean="0"/>
              <a:t>Print Form 941 Worksheet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13-4 </a:t>
            </a:r>
            <a:r>
              <a:rPr lang="en-US" dirty="0"/>
              <a:t>Application Problem</a:t>
            </a:r>
          </a:p>
          <a:p>
            <a:pPr lvl="1"/>
            <a:r>
              <a:rPr lang="en-US" dirty="0" smtClean="0"/>
              <a:t>Excel</a:t>
            </a:r>
          </a:p>
          <a:p>
            <a:endParaRPr lang="en-US" dirty="0"/>
          </a:p>
          <a:p>
            <a:r>
              <a:rPr lang="en-US" dirty="0" smtClean="0"/>
              <a:t>13 Mastery Problem</a:t>
            </a:r>
            <a:endParaRPr lang="en-US" dirty="0"/>
          </a:p>
          <a:p>
            <a:pPr lvl="1"/>
            <a:r>
              <a:rPr lang="en-US" dirty="0" smtClean="0"/>
              <a:t>Peachtree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13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en-US" dirty="0" smtClean="0"/>
              <a:t>13 </a:t>
            </a:r>
            <a:r>
              <a:rPr lang="en-US" dirty="0"/>
              <a:t>Review (</a:t>
            </a:r>
            <a:r>
              <a:rPr lang="en-US" dirty="0" err="1"/>
              <a:t>ExamView</a:t>
            </a:r>
            <a:r>
              <a:rPr lang="en-US" dirty="0"/>
              <a:t>)	</a:t>
            </a:r>
          </a:p>
          <a:p>
            <a:pPr lvl="1"/>
            <a:r>
              <a:rPr lang="en-US" dirty="0" smtClean="0"/>
              <a:t>90 % or Greater </a:t>
            </a:r>
          </a:p>
          <a:p>
            <a:pPr lvl="2"/>
            <a:r>
              <a:rPr lang="en-US" dirty="0" smtClean="0"/>
              <a:t>5 Point Bonus on Unit 1 Concept Quiz (20% Bonus)</a:t>
            </a:r>
          </a:p>
          <a:p>
            <a:r>
              <a:rPr lang="en-US" dirty="0"/>
              <a:t>Unit </a:t>
            </a:r>
            <a:r>
              <a:rPr lang="en-US" dirty="0" smtClean="0"/>
              <a:t>13 </a:t>
            </a:r>
            <a:r>
              <a:rPr lang="en-US" dirty="0"/>
              <a:t>Part 1 Quiz (</a:t>
            </a:r>
            <a:r>
              <a:rPr lang="en-US" dirty="0" err="1"/>
              <a:t>ExamView</a:t>
            </a:r>
            <a:r>
              <a:rPr lang="en-US" dirty="0"/>
              <a:t>)</a:t>
            </a:r>
          </a:p>
          <a:p>
            <a:pPr lvl="2"/>
            <a:r>
              <a:rPr lang="en-US" dirty="0" smtClean="0"/>
              <a:t>Concepts – 25 Questions (25 Points)</a:t>
            </a:r>
          </a:p>
          <a:p>
            <a:r>
              <a:rPr lang="en-US"/>
              <a:t>Unit </a:t>
            </a:r>
            <a:r>
              <a:rPr lang="en-US" smtClean="0"/>
              <a:t>13 </a:t>
            </a:r>
            <a:r>
              <a:rPr lang="en-US" dirty="0"/>
              <a:t>Part 2 Quiz (Excel)</a:t>
            </a:r>
          </a:p>
          <a:p>
            <a:pPr lvl="2"/>
            <a:r>
              <a:rPr lang="en-US" dirty="0" smtClean="0"/>
              <a:t>Skills (30 Points)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pter 13_Page 380.jpg"/>
          <p:cNvPicPr>
            <a:picLocks noChangeAspect="1"/>
          </p:cNvPicPr>
          <p:nvPr/>
        </p:nvPicPr>
        <p:blipFill>
          <a:blip r:embed="rId2" cstate="print"/>
          <a:srcRect b="7722"/>
          <a:stretch>
            <a:fillRect/>
          </a:stretch>
        </p:blipFill>
        <p:spPr>
          <a:xfrm>
            <a:off x="533400" y="3429000"/>
            <a:ext cx="7772400" cy="22905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Journalizing Payment of a Payroll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CD2455E-EC1D-45EA-B6B2-90AB88848CF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600200"/>
            <a:ext cx="7772400" cy="120032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CCECFF"/>
              </a:gs>
              <a:gs pos="100000">
                <a:schemeClr val="bg1"/>
              </a:gs>
            </a:gsLst>
            <a:lin ang="10800000" scaled="1"/>
            <a:tileRect/>
          </a:gradFill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 dirty="0" smtClean="0"/>
              <a:t>December 15. Paid cash for semimonthly payroll, $6,269.87 (total payroll, $8,076.75, less deductions: employee income tax, $494.00; social security tax, $500.77; Medicare tax, $117.11; health insurance premiums, $230.00; retirement contributions, $465.00). Check No. 732.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29600" y="1115568"/>
            <a:ext cx="588216" cy="40862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LO2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1" name="Flowchart: Delay 10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13-1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43840" y="3048000"/>
            <a:ext cx="975360" cy="1447800"/>
            <a:chOff x="243840" y="3048000"/>
            <a:chExt cx="975360" cy="1447800"/>
          </a:xfrm>
        </p:grpSpPr>
        <p:grpSp>
          <p:nvGrpSpPr>
            <p:cNvPr id="27" name="Group 26"/>
            <p:cNvGrpSpPr/>
            <p:nvPr/>
          </p:nvGrpSpPr>
          <p:grpSpPr>
            <a:xfrm>
              <a:off x="243840" y="3048000"/>
              <a:ext cx="822960" cy="1447800"/>
              <a:chOff x="1066800" y="3048000"/>
              <a:chExt cx="822960" cy="144780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>
                <a:off x="1249680" y="3200400"/>
                <a:ext cx="640080" cy="12954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7"/>
              <p:cNvSpPr>
                <a:spLocks noChangeArrowheads="1"/>
              </p:cNvSpPr>
              <p:nvPr/>
            </p:nvSpPr>
            <p:spPr bwMode="auto">
              <a:xfrm>
                <a:off x="1066800" y="30480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1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93516" y="3048000"/>
              <a:ext cx="62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Date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886199" y="3048000"/>
            <a:ext cx="2057401" cy="1447800"/>
            <a:chOff x="3886199" y="3048000"/>
            <a:chExt cx="2057401" cy="1447800"/>
          </a:xfrm>
        </p:grpSpPr>
        <p:grpSp>
          <p:nvGrpSpPr>
            <p:cNvPr id="30" name="Group 29"/>
            <p:cNvGrpSpPr/>
            <p:nvPr/>
          </p:nvGrpSpPr>
          <p:grpSpPr>
            <a:xfrm>
              <a:off x="3886199" y="3048000"/>
              <a:ext cx="518161" cy="1447800"/>
              <a:chOff x="3962399" y="3352800"/>
              <a:chExt cx="518161" cy="1447800"/>
            </a:xfrm>
          </p:grpSpPr>
          <p:sp>
            <p:nvSpPr>
              <p:cNvPr id="31" name="Line 20"/>
              <p:cNvSpPr>
                <a:spLocks noChangeShapeType="1"/>
              </p:cNvSpPr>
              <p:nvPr/>
            </p:nvSpPr>
            <p:spPr bwMode="auto">
              <a:xfrm flipV="1">
                <a:off x="3962399" y="3532095"/>
                <a:ext cx="331695" cy="1268505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" name="Rectangle 9"/>
              <p:cNvSpPr>
                <a:spLocks noChangeArrowheads="1"/>
              </p:cNvSpPr>
              <p:nvPr/>
            </p:nvSpPr>
            <p:spPr bwMode="auto">
              <a:xfrm>
                <a:off x="4114800" y="33528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3</a:t>
                </a: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4370734" y="3059668"/>
              <a:ext cx="1572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Check Number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63040" y="3048000"/>
            <a:ext cx="2118360" cy="1447800"/>
            <a:chOff x="1463040" y="3048000"/>
            <a:chExt cx="2118360" cy="1447800"/>
          </a:xfrm>
        </p:grpSpPr>
        <p:sp>
          <p:nvSpPr>
            <p:cNvPr id="34" name="TextBox 33"/>
            <p:cNvSpPr txBox="1"/>
            <p:nvPr/>
          </p:nvSpPr>
          <p:spPr>
            <a:xfrm>
              <a:off x="1832331" y="3059668"/>
              <a:ext cx="1749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Account Debited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1463040" y="3048000"/>
              <a:ext cx="365760" cy="1447800"/>
              <a:chOff x="4114800" y="3352800"/>
              <a:chExt cx="365760" cy="1447800"/>
            </a:xfrm>
          </p:grpSpPr>
          <p:sp>
            <p:nvSpPr>
              <p:cNvPr id="43" name="Line 20"/>
              <p:cNvSpPr>
                <a:spLocks noChangeShapeType="1"/>
              </p:cNvSpPr>
              <p:nvPr/>
            </p:nvSpPr>
            <p:spPr bwMode="auto">
              <a:xfrm flipH="1" flipV="1">
                <a:off x="4328160" y="3505200"/>
                <a:ext cx="76200" cy="1295400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" name="Rectangle 9"/>
              <p:cNvSpPr>
                <a:spLocks noChangeArrowheads="1"/>
              </p:cNvSpPr>
              <p:nvPr/>
            </p:nvSpPr>
            <p:spPr bwMode="auto">
              <a:xfrm>
                <a:off x="4114800" y="33528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2</a:t>
                </a: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5105400" y="3048000"/>
            <a:ext cx="3159563" cy="1447800"/>
            <a:chOff x="5105400" y="3048000"/>
            <a:chExt cx="3159563" cy="1447800"/>
          </a:xfrm>
        </p:grpSpPr>
        <p:sp>
          <p:nvSpPr>
            <p:cNvPr id="37" name="TextBox 36"/>
            <p:cNvSpPr txBox="1"/>
            <p:nvPr/>
          </p:nvSpPr>
          <p:spPr>
            <a:xfrm>
              <a:off x="6781800" y="3059668"/>
              <a:ext cx="1483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Total Earnings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5105400" y="3048000"/>
              <a:ext cx="1661161" cy="1447800"/>
              <a:chOff x="2819399" y="3352800"/>
              <a:chExt cx="1661161" cy="1447800"/>
            </a:xfrm>
          </p:grpSpPr>
          <p:sp>
            <p:nvSpPr>
              <p:cNvPr id="47" name="Line 20"/>
              <p:cNvSpPr>
                <a:spLocks noChangeShapeType="1"/>
              </p:cNvSpPr>
              <p:nvPr/>
            </p:nvSpPr>
            <p:spPr bwMode="auto">
              <a:xfrm flipV="1">
                <a:off x="2819399" y="3532093"/>
                <a:ext cx="1474695" cy="1268507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" name="Rectangle 9"/>
              <p:cNvSpPr>
                <a:spLocks noChangeArrowheads="1"/>
              </p:cNvSpPr>
              <p:nvPr/>
            </p:nvSpPr>
            <p:spPr bwMode="auto">
              <a:xfrm>
                <a:off x="4114800" y="33528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4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243840" y="5105400"/>
            <a:ext cx="1415461" cy="1255931"/>
            <a:chOff x="243840" y="5105400"/>
            <a:chExt cx="1415461" cy="1255931"/>
          </a:xfrm>
        </p:grpSpPr>
        <p:sp>
          <p:nvSpPr>
            <p:cNvPr id="36" name="TextBox 35"/>
            <p:cNvSpPr txBox="1"/>
            <p:nvPr/>
          </p:nvSpPr>
          <p:spPr>
            <a:xfrm>
              <a:off x="617862" y="5715000"/>
              <a:ext cx="10414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Accounts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Credited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43840" y="5105400"/>
              <a:ext cx="899160" cy="1143000"/>
              <a:chOff x="5181600" y="2270760"/>
              <a:chExt cx="899160" cy="1143000"/>
            </a:xfrm>
          </p:grpSpPr>
          <p:sp>
            <p:nvSpPr>
              <p:cNvPr id="50" name="Line 20"/>
              <p:cNvSpPr>
                <a:spLocks noChangeShapeType="1"/>
              </p:cNvSpPr>
              <p:nvPr/>
            </p:nvSpPr>
            <p:spPr bwMode="auto">
              <a:xfrm flipH="1">
                <a:off x="5334000" y="2270760"/>
                <a:ext cx="746760" cy="929640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" name="Rectangle 11"/>
              <p:cNvSpPr>
                <a:spLocks noChangeArrowheads="1"/>
              </p:cNvSpPr>
              <p:nvPr/>
            </p:nvSpPr>
            <p:spPr bwMode="auto">
              <a:xfrm>
                <a:off x="5181600" y="30480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6</a:t>
                </a: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3276600" y="5105400"/>
            <a:ext cx="1828800" cy="1255931"/>
            <a:chOff x="3276600" y="5105400"/>
            <a:chExt cx="1828800" cy="1255931"/>
          </a:xfrm>
        </p:grpSpPr>
        <p:sp>
          <p:nvSpPr>
            <p:cNvPr id="38" name="TextBox 37"/>
            <p:cNvSpPr txBox="1"/>
            <p:nvPr/>
          </p:nvSpPr>
          <p:spPr>
            <a:xfrm>
              <a:off x="3276600" y="5715000"/>
              <a:ext cx="12474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Payroll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Deductions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495800" y="5105400"/>
              <a:ext cx="609600" cy="1143000"/>
              <a:chOff x="5181600" y="2270760"/>
              <a:chExt cx="609600" cy="1143000"/>
            </a:xfrm>
          </p:grpSpPr>
          <p:sp>
            <p:nvSpPr>
              <p:cNvPr id="53" name="Line 20"/>
              <p:cNvSpPr>
                <a:spLocks noChangeShapeType="1"/>
              </p:cNvSpPr>
              <p:nvPr/>
            </p:nvSpPr>
            <p:spPr bwMode="auto">
              <a:xfrm flipH="1">
                <a:off x="5334000" y="2270760"/>
                <a:ext cx="457200" cy="1005840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/>
            </p:nvSpPr>
            <p:spPr bwMode="auto">
              <a:xfrm>
                <a:off x="5181600" y="30480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7</a:t>
                </a: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6629400" y="4648200"/>
            <a:ext cx="1828960" cy="1713131"/>
            <a:chOff x="6629400" y="4648200"/>
            <a:chExt cx="1828960" cy="1713131"/>
          </a:xfrm>
        </p:grpSpPr>
        <p:sp>
          <p:nvSpPr>
            <p:cNvPr id="39" name="TextBox 38"/>
            <p:cNvSpPr txBox="1"/>
            <p:nvPr/>
          </p:nvSpPr>
          <p:spPr>
            <a:xfrm>
              <a:off x="7010400" y="5715000"/>
              <a:ext cx="14479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Amount Paid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to Employees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6629400" y="4648200"/>
              <a:ext cx="914400" cy="1600200"/>
              <a:chOff x="5181600" y="1813560"/>
              <a:chExt cx="914400" cy="1600200"/>
            </a:xfrm>
          </p:grpSpPr>
          <p:sp>
            <p:nvSpPr>
              <p:cNvPr id="56" name="Line 20"/>
              <p:cNvSpPr>
                <a:spLocks noChangeShapeType="1"/>
              </p:cNvSpPr>
              <p:nvPr/>
            </p:nvSpPr>
            <p:spPr bwMode="auto">
              <a:xfrm flipH="1">
                <a:off x="5334000" y="1813560"/>
                <a:ext cx="762000" cy="1463040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" name="Rectangle 11"/>
              <p:cNvSpPr>
                <a:spLocks noChangeArrowheads="1"/>
              </p:cNvSpPr>
              <p:nvPr/>
            </p:nvSpPr>
            <p:spPr bwMode="auto">
              <a:xfrm>
                <a:off x="5181600" y="3048000"/>
                <a:ext cx="365760" cy="36576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b="1" dirty="0" smtClean="0"/>
                  <a:t>5</a:t>
                </a:r>
              </a:p>
            </p:txBody>
          </p:sp>
        </p:grpSp>
      </p:grpSp>
      <p:sp>
        <p:nvSpPr>
          <p:cNvPr id="58" name="Left Brace 57"/>
          <p:cNvSpPr/>
          <p:nvPr/>
        </p:nvSpPr>
        <p:spPr>
          <a:xfrm>
            <a:off x="1143000" y="4648200"/>
            <a:ext cx="152400" cy="990600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e 58"/>
          <p:cNvSpPr/>
          <p:nvPr/>
        </p:nvSpPr>
        <p:spPr>
          <a:xfrm>
            <a:off x="5105400" y="4648200"/>
            <a:ext cx="152400" cy="990600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8" grpId="0" animBg="1"/>
      <p:bldP spid="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Lesson 13-1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marR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FF0000"/>
                </a:solidFill>
                <a:ea typeface="Times New Roman"/>
                <a:cs typeface="MyriadPro-Regular"/>
              </a:rPr>
              <a:t>1.</a:t>
            </a:r>
            <a:r>
              <a:rPr lang="en-US" sz="2800" dirty="0" smtClean="0">
                <a:solidFill>
                  <a:srgbClr val="000000"/>
                </a:solidFill>
                <a:ea typeface="Times New Roman"/>
                <a:cs typeface="MyriadPro-Regular"/>
              </a:rPr>
              <a:t>	What account title is used to journalize the Total Earnings column of the payroll register?</a:t>
            </a:r>
            <a:endParaRPr lang="en-US" sz="2800" dirty="0" smtClean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914400" y="3429001"/>
            <a:ext cx="7315200" cy="18288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en-US" sz="2800" dirty="0" smtClean="0">
                <a:ea typeface="Calibri"/>
                <a:cs typeface="Arial"/>
              </a:rPr>
              <a:t>Salary Expense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0" name="Flowchart: Delay 9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13-1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Lesson 13-1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marR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FF0000"/>
                </a:solidFill>
                <a:ea typeface="Times New Roman"/>
                <a:cs typeface="MyriadPro-Regular"/>
              </a:rPr>
              <a:t>2.</a:t>
            </a:r>
            <a:r>
              <a:rPr lang="en-US" sz="2800" dirty="0" smtClean="0">
                <a:solidFill>
                  <a:srgbClr val="000000"/>
                </a:solidFill>
                <a:ea typeface="Times New Roman"/>
                <a:cs typeface="MyriadPro-Regular"/>
              </a:rPr>
              <a:t>	What account title is used to journalize the Federal Income Tax column of the payroll register?</a:t>
            </a:r>
            <a:endParaRPr lang="en-US" sz="2800" dirty="0" smtClean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914400" y="3429001"/>
            <a:ext cx="7315200" cy="18288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en-US" sz="2800" dirty="0" smtClean="0">
                <a:ea typeface="Calibri"/>
                <a:cs typeface="Arial"/>
              </a:rPr>
              <a:t>Employee Income Tax Payable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0" name="Flowchart: Delay 9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13-1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Lesson 13-1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marR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FF0000"/>
                </a:solidFill>
                <a:ea typeface="Times New Roman"/>
                <a:cs typeface="MyriadPro-Regular"/>
              </a:rPr>
              <a:t>3.</a:t>
            </a:r>
            <a:r>
              <a:rPr lang="en-US" sz="2800" dirty="0" smtClean="0">
                <a:solidFill>
                  <a:srgbClr val="000000"/>
                </a:solidFill>
                <a:ea typeface="Times New Roman"/>
                <a:cs typeface="MyriadPro-Regular"/>
              </a:rPr>
              <a:t>	What account title is used to journalize the Social Security Tax column of the payroll register?</a:t>
            </a:r>
            <a:endParaRPr lang="en-US" sz="2800" dirty="0" smtClean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914400" y="3429001"/>
            <a:ext cx="7315200" cy="18288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en-US" sz="2800" dirty="0" smtClean="0">
                <a:ea typeface="Calibri"/>
                <a:cs typeface="Arial"/>
              </a:rPr>
              <a:t>Social Security Tax Payable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0" name="Flowchart: Delay 9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13-1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</a:rPr>
              <a:t>Lesson 13-1 </a:t>
            </a:r>
            <a:r>
              <a:rPr lang="en-US" dirty="0" smtClean="0"/>
              <a:t>Audit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marR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FF0000"/>
                </a:solidFill>
                <a:ea typeface="Times New Roman"/>
                <a:cs typeface="MyriadPro-Regular"/>
              </a:rPr>
              <a:t>4.	</a:t>
            </a:r>
            <a:r>
              <a:rPr lang="en-US" sz="2800" dirty="0" smtClean="0">
                <a:solidFill>
                  <a:srgbClr val="000000"/>
                </a:solidFill>
                <a:ea typeface="Times New Roman"/>
                <a:cs typeface="MyriadPro-Regular"/>
              </a:rPr>
              <a:t>What account title is used to journalize the Medicare Tax column of the payroll register?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FCD2455E-EC1D-45EA-B6B2-90AB88848CF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V="1">
            <a:off x="5048250" y="228600"/>
            <a:ext cx="4095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sosceles Triangle 5"/>
          <p:cNvSpPr/>
          <p:nvPr/>
        </p:nvSpPr>
        <p:spPr>
          <a:xfrm rot="5400000">
            <a:off x="-228600" y="1084730"/>
            <a:ext cx="914400" cy="457200"/>
          </a:xfrm>
          <a:prstGeom prst="triangle">
            <a:avLst/>
          </a:prstGeom>
          <a:solidFill>
            <a:srgbClr val="FFA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914400" y="3429001"/>
            <a:ext cx="7315200" cy="18288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Calibri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en-US" sz="2800" dirty="0" smtClean="0">
                <a:ea typeface="Calibri"/>
                <a:cs typeface="Arial"/>
              </a:rPr>
              <a:t>Medicare Tax Payable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879080" y="0"/>
            <a:ext cx="1188720" cy="381000"/>
            <a:chOff x="7879080" y="0"/>
            <a:chExt cx="1188720" cy="381000"/>
          </a:xfrm>
        </p:grpSpPr>
        <p:sp>
          <p:nvSpPr>
            <p:cNvPr id="10" name="Flowchart: Delay 9"/>
            <p:cNvSpPr/>
            <p:nvPr/>
          </p:nvSpPr>
          <p:spPr>
            <a:xfrm rot="5400000">
              <a:off x="8282940" y="-403860"/>
              <a:ext cx="381000" cy="1188720"/>
            </a:xfrm>
            <a:prstGeom prst="flowChartDelay">
              <a:avLst/>
            </a:prstGeom>
            <a:solidFill>
              <a:schemeClr val="accent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10012" y="0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Lesson 13-1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13B927D0F9B24F9A8549328320DE96" ma:contentTypeVersion="3" ma:contentTypeDescription="Create a new document." ma:contentTypeScope="" ma:versionID="c587ee95acd453a4f428ec6fd283fd7e">
  <xsd:schema xmlns:xsd="http://www.w3.org/2001/XMLSchema" xmlns:xs="http://www.w3.org/2001/XMLSchema" xmlns:p="http://schemas.microsoft.com/office/2006/metadata/properties" xmlns:ns2="93a3a46d-073c-4d11-b89a-b78f548e1217" targetNamespace="http://schemas.microsoft.com/office/2006/metadata/properties" ma:root="true" ma:fieldsID="396069a6e6bac8a42428bda4abf59bce" ns2:_="">
    <xsd:import namespace="93a3a46d-073c-4d11-b89a-b78f548e12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a3a46d-073c-4d11-b89a-b78f548e12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A046B0-809C-47EA-9637-943BB31544AB}"/>
</file>

<file path=customXml/itemProps2.xml><?xml version="1.0" encoding="utf-8"?>
<ds:datastoreItem xmlns:ds="http://schemas.openxmlformats.org/officeDocument/2006/customXml" ds:itemID="{56FBAE90-605B-456F-947C-C2806CAC47B0}"/>
</file>

<file path=customXml/itemProps3.xml><?xml version="1.0" encoding="utf-8"?>
<ds:datastoreItem xmlns:ds="http://schemas.openxmlformats.org/officeDocument/2006/customXml" ds:itemID="{92287E2B-6F22-4CF6-90E2-DDDA2D75AEA0}"/>
</file>

<file path=docProps/app.xml><?xml version="1.0" encoding="utf-8"?>
<Properties xmlns="http://schemas.openxmlformats.org/officeDocument/2006/extended-properties" xmlns:vt="http://schemas.openxmlformats.org/officeDocument/2006/docPropsVTypes">
  <TotalTime>3491</TotalTime>
  <Words>1839</Words>
  <Application>Microsoft Office PowerPoint</Application>
  <PresentationFormat>On-screen Show (4:3)</PresentationFormat>
  <Paragraphs>499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MingLiU_HKSCS</vt:lpstr>
      <vt:lpstr>Arial</vt:lpstr>
      <vt:lpstr>Calibri</vt:lpstr>
      <vt:lpstr>MyriadPro-Regular</vt:lpstr>
      <vt:lpstr>PalatinoLTStd-Bold</vt:lpstr>
      <vt:lpstr>Times New Roman</vt:lpstr>
      <vt:lpstr>Custom Design</vt:lpstr>
      <vt:lpstr>PowerPoint Presentation</vt:lpstr>
      <vt:lpstr>Different Forms of Payroll Information</vt:lpstr>
      <vt:lpstr>Analyzing Payment of Payroll</vt:lpstr>
      <vt:lpstr>Analyzing Payment of Payroll</vt:lpstr>
      <vt:lpstr>Journalizing Payment of a Payroll</vt:lpstr>
      <vt:lpstr>Lesson 13-1 Audit Your Understanding</vt:lpstr>
      <vt:lpstr>Lesson 13-1 Audit Your Understanding</vt:lpstr>
      <vt:lpstr>Lesson 13-1 Audit Your Understanding</vt:lpstr>
      <vt:lpstr>Lesson 13-1 Audit Your Understanding</vt:lpstr>
      <vt:lpstr>Work Together 13-1 On You Own 13-1</vt:lpstr>
      <vt:lpstr>PowerPoint Presentation</vt:lpstr>
      <vt:lpstr>Employer Payroll Taxes</vt:lpstr>
      <vt:lpstr>FUTA and SUTA</vt:lpstr>
      <vt:lpstr>Calculating Unemployment Taxes</vt:lpstr>
      <vt:lpstr>Journalizing Employer Payroll Taxes</vt:lpstr>
      <vt:lpstr>Journalizing Employer Payroll Taxes</vt:lpstr>
      <vt:lpstr>Lesson 13-2 Audit Your Understanding</vt:lpstr>
      <vt:lpstr>Lesson 13-2 Audit Your Understanding</vt:lpstr>
      <vt:lpstr>Work Together 13-2 On You Own 13-2</vt:lpstr>
      <vt:lpstr>PowerPoint Presentation</vt:lpstr>
      <vt:lpstr>Employer Annual Report to Employees of Taxes Withheld</vt:lpstr>
      <vt:lpstr>Employer’s Quarterly Federal Tax Return</vt:lpstr>
      <vt:lpstr>Employer’s Quarterly Federal Tax Return</vt:lpstr>
      <vt:lpstr>Employer Annual Reporting of Payroll Taxes</vt:lpstr>
      <vt:lpstr>Lesson 13-3 Audit Your Understanding</vt:lpstr>
      <vt:lpstr>Lesson 13-3 Audit Your Understanding</vt:lpstr>
      <vt:lpstr>Work Together 13-3 On You Own 13-3</vt:lpstr>
      <vt:lpstr>PowerPoint Presentation</vt:lpstr>
      <vt:lpstr>Paying the Liability for Employee Income Tax, Social Security Tax, and Medicare Tax</vt:lpstr>
      <vt:lpstr>Lookback Period</vt:lpstr>
      <vt:lpstr>Paying the Liability for Employee Income Tax, Social Security Tax, and Medicare Tax</vt:lpstr>
      <vt:lpstr>Making Federal Tax Deposits</vt:lpstr>
      <vt:lpstr>Journalizing Payment of Liability for Employee Income Tax, Social Security Tax, and Medicare Tax</vt:lpstr>
      <vt:lpstr>Journalizing Payment of Liability for Employee Income Tax, Social Security Tax, and Medicare Tax</vt:lpstr>
      <vt:lpstr>Paying the Liability for Federal Unemployment Tax</vt:lpstr>
      <vt:lpstr>Journalizing Payment of Liability for Federal Unemployment Tax</vt:lpstr>
      <vt:lpstr>Journalizing Payment of Liability for State Unemployment Tax</vt:lpstr>
      <vt:lpstr>Lesson 13-4 Audit Your Understanding</vt:lpstr>
      <vt:lpstr>Lesson 13-4 Audit Your Understanding</vt:lpstr>
      <vt:lpstr>Work Together 13-4 On You Own 13-4</vt:lpstr>
      <vt:lpstr>Application Problems</vt:lpstr>
      <vt:lpstr>Application Problems</vt:lpstr>
      <vt:lpstr>Unit 13 Assessment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McLaughlin</dc:creator>
  <cp:lastModifiedBy>Bacu, Bill</cp:lastModifiedBy>
  <cp:revision>311</cp:revision>
  <dcterms:created xsi:type="dcterms:W3CDTF">2012-07-02T15:51:50Z</dcterms:created>
  <dcterms:modified xsi:type="dcterms:W3CDTF">2016-04-04T12:02:06Z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-748959103</vt:i4>
  </property>
  <property fmtid="{D5CDD505-2E9C-101B-9397-08002B2CF9AE}" pid="3" name="_NewReviewCycle">
    <vt:lpwstr/>
  </property>
  <property fmtid="{D5CDD505-2E9C-101B-9397-08002B2CF9AE}" pid="4" name="_EmailSubject">
    <vt:lpwstr>C21 PPT Sample Comments</vt:lpwstr>
  </property>
  <property fmtid="{D5CDD505-2E9C-101B-9397-08002B2CF9AE}" pid="5" name="_AuthorEmail">
    <vt:lpwstr>Diane.Bowdler@cengage.com</vt:lpwstr>
  </property>
  <property fmtid="{D5CDD505-2E9C-101B-9397-08002B2CF9AE}" pid="6" name="_AuthorEmailDisplayName">
    <vt:lpwstr>Bowdler, Diane</vt:lpwstr>
  </property>
  <property fmtid="{D5CDD505-2E9C-101B-9397-08002B2CF9AE}" pid="7" name="ContentTypeId">
    <vt:lpwstr>0x0101000C13B927D0F9B24F9A8549328320DE96</vt:lpwstr>
  </property>
  <property fmtid="{D5CDD505-2E9C-101B-9397-08002B2CF9AE}" pid="8" name="Order">
    <vt:r8>2600</vt:r8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TriggerFlowInfo">
    <vt:lpwstr/>
  </property>
  <property fmtid="{D5CDD505-2E9C-101B-9397-08002B2CF9AE}" pid="12" name="_SourceUrl">
    <vt:lpwstr/>
  </property>
  <property fmtid="{D5CDD505-2E9C-101B-9397-08002B2CF9AE}" pid="13" name="_SharedFileIndex">
    <vt:lpwstr/>
  </property>
  <property fmtid="{D5CDD505-2E9C-101B-9397-08002B2CF9AE}" pid="14" name="ComplianceAssetId">
    <vt:lpwstr/>
  </property>
  <property fmtid="{D5CDD505-2E9C-101B-9397-08002B2CF9AE}" pid="15" name="TemplateUrl">
    <vt:lpwstr/>
  </property>
  <property fmtid="{D5CDD505-2E9C-101B-9397-08002B2CF9AE}" pid="16" name="_ExtendedDescription">
    <vt:lpwstr/>
  </property>
</Properties>
</file>