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1"/>
  </p:notesMasterIdLst>
  <p:sldIdLst>
    <p:sldId id="345" r:id="rId2"/>
    <p:sldId id="259" r:id="rId3"/>
    <p:sldId id="366" r:id="rId4"/>
    <p:sldId id="367" r:id="rId5"/>
    <p:sldId id="348" r:id="rId6"/>
    <p:sldId id="349" r:id="rId7"/>
    <p:sldId id="368" r:id="rId8"/>
    <p:sldId id="350" r:id="rId9"/>
    <p:sldId id="334" r:id="rId10"/>
    <p:sldId id="335" r:id="rId11"/>
    <p:sldId id="336" r:id="rId12"/>
    <p:sldId id="337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 User" initials="CU" lastIdx="32" clrIdx="0"/>
  <p:cmAuthor id="1" name="McLaughlin" initials="C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AD6A0"/>
    <a:srgbClr val="B6D5AB"/>
    <a:srgbClr val="EA0000"/>
    <a:srgbClr val="77933C"/>
    <a:srgbClr val="FF3300"/>
    <a:srgbClr val="FF0000"/>
    <a:srgbClr val="CC0000"/>
    <a:srgbClr val="73BEF1"/>
    <a:srgbClr val="137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86" autoAdjust="0"/>
  </p:normalViewPr>
  <p:slideViewPr>
    <p:cSldViewPr>
      <p:cViewPr varScale="1">
        <p:scale>
          <a:sx n="74" d="100"/>
          <a:sy n="74" d="100"/>
        </p:scale>
        <p:origin x="6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2248-3E8E-4013-A492-EE2D20E1DA6B}" type="datetimeFigureOut">
              <a:rPr lang="en-US" smtClean="0"/>
              <a:pPr/>
              <a:t>4/25/2014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03EE-1FBA-4CD6-A9B1-250AC4FFD3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7543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3962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3962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3962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6583680"/>
            <a:ext cx="18288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325880"/>
            <a:ext cx="8686800" cy="0"/>
          </a:xfrm>
          <a:prstGeom prst="line">
            <a:avLst/>
          </a:prstGeom>
          <a:ln w="38100">
            <a:solidFill>
              <a:srgbClr val="AAD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>
    <p:wipe dir="r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Calibri" pitchFamily="34" charset="0"/>
        <a:buChar char="●"/>
        <a:defRPr lang="en-US" sz="3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Calibri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	Explain the purpose of the allowance method for recording losses from uncollectible accounts.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 	Estimate uncollectible accounts expense using an aging of accounts receivable.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 	Record the adjusting entry for the allowance for uncollectible accounts.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 r="704" b="584"/>
          <a:stretch>
            <a:fillRect/>
          </a:stretch>
        </p:blipFill>
        <p:spPr bwMode="auto">
          <a:xfrm>
            <a:off x="0" y="0"/>
            <a:ext cx="9144000" cy="220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14-1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2.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	Explain why an adjustment for uncollectible accounts is an application of the </a:t>
            </a:r>
            <a:r>
              <a:rPr lang="en-US" sz="2800" i="1" dirty="0" smtClean="0">
                <a:solidFill>
                  <a:srgbClr val="000000"/>
                </a:solidFill>
                <a:ea typeface="Times New Roman"/>
                <a:cs typeface="MyriadPro-It"/>
              </a:rPr>
              <a:t>Matching Expenses with Revenue 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concept.</a:t>
            </a:r>
            <a:endParaRPr lang="en-US" sz="2800" dirty="0" smtClean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0"/>
            <a:ext cx="7315200" cy="26971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The allowance method of recording losses from uncollectible accounts attempts to match the expense of uncollectible accounts in the same fiscal year that the related sales are recorded.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14-1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3.	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What are the two methods used to estimate uncollectible accounts receivable?</a:t>
            </a:r>
            <a:endParaRPr lang="en-US" sz="2800" dirty="0" smtClean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2971801"/>
            <a:ext cx="7315200" cy="22860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1.	Percent of sales method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2.	Percent of accounts receivable method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14-1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4. 	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How is Accounts Receivable affected by the estimate of uncollectible accounts?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The account is not affected.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14-1</a:t>
            </a:r>
            <a:br>
              <a:rPr lang="en-US" dirty="0" smtClean="0"/>
            </a:br>
            <a:r>
              <a:rPr lang="en-US" dirty="0" smtClean="0"/>
              <a:t>On You Own 14-1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14-1 (Excel)</a:t>
            </a:r>
          </a:p>
          <a:p>
            <a:pPr lvl="1"/>
            <a:r>
              <a:rPr lang="en-US" dirty="0" smtClean="0"/>
              <a:t>Modeled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417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14-1 (Excel)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417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 	Write off an uncollectible account receivable.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/>
              <a:t> 	Account for the collection of an account receivable that was written off.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19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Journalizing the Writing Off of an Uncollectible Account Receivable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Canceling the balance of a customer account because the customer does not pay is called </a:t>
            </a:r>
            <a:r>
              <a:rPr lang="en-US" b="1" dirty="0" smtClean="0">
                <a:solidFill>
                  <a:srgbClr val="0070C0"/>
                </a:solidFill>
              </a:rPr>
              <a:t>writing off an account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Journalizing the Writing Off of an Uncollectible Account Receivable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57200" y="1600200"/>
            <a:ext cx="6858000" cy="70788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January 25. Wrote off Edmonds Hospital’s past due account as uncollectible, $639.88. Memorandum No. 58.</a:t>
            </a:r>
            <a:endParaRPr lang="en-US" sz="2000" dirty="0"/>
          </a:p>
        </p:txBody>
      </p:sp>
      <p:grpSp>
        <p:nvGrpSpPr>
          <p:cNvPr id="5" name="Group 50"/>
          <p:cNvGrpSpPr/>
          <p:nvPr/>
        </p:nvGrpSpPr>
        <p:grpSpPr>
          <a:xfrm>
            <a:off x="2743200" y="2550460"/>
            <a:ext cx="3657600" cy="1098210"/>
            <a:chOff x="2743200" y="2550460"/>
            <a:chExt cx="3657600" cy="1098210"/>
          </a:xfrm>
        </p:grpSpPr>
        <p:grpSp>
          <p:nvGrpSpPr>
            <p:cNvPr id="6" name="Group 49"/>
            <p:cNvGrpSpPr/>
            <p:nvPr/>
          </p:nvGrpSpPr>
          <p:grpSpPr>
            <a:xfrm>
              <a:off x="2743200" y="2550460"/>
              <a:ext cx="3657600" cy="1098210"/>
              <a:chOff x="2743200" y="2550460"/>
              <a:chExt cx="3657600" cy="1098210"/>
            </a:xfrm>
          </p:grpSpPr>
          <p:grpSp>
            <p:nvGrpSpPr>
              <p:cNvPr id="7" name="Group 17"/>
              <p:cNvGrpSpPr/>
              <p:nvPr/>
            </p:nvGrpSpPr>
            <p:grpSpPr>
              <a:xfrm>
                <a:off x="2743200" y="2816423"/>
                <a:ext cx="3657600" cy="832247"/>
                <a:chOff x="5681705" y="1745099"/>
                <a:chExt cx="3657600" cy="832247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5681705" y="2025134"/>
                  <a:ext cx="185928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371600" algn="dec"/>
                    </a:tabLst>
                  </a:pPr>
                  <a:r>
                    <a:rPr lang="en-US" sz="1400" dirty="0" smtClean="0"/>
                    <a:t>Jan. 25 	639.88</a:t>
                  </a:r>
                </a:p>
              </p:txBody>
            </p:sp>
            <p:grpSp>
              <p:nvGrpSpPr>
                <p:cNvPr id="8" name="Group 53"/>
                <p:cNvGrpSpPr/>
                <p:nvPr/>
              </p:nvGrpSpPr>
              <p:grpSpPr>
                <a:xfrm>
                  <a:off x="5681705" y="1745099"/>
                  <a:ext cx="3657600" cy="832247"/>
                  <a:chOff x="5681705" y="1745099"/>
                  <a:chExt cx="3657600" cy="832247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6087036" y="1745099"/>
                    <a:ext cx="287126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Allowance for Uncollectible Accounts </a:t>
                    </a:r>
                  </a:p>
                </p:txBody>
              </p:sp>
              <p:cxnSp>
                <p:nvCxnSpPr>
                  <p:cNvPr id="22" name="Straight Connector 21"/>
                  <p:cNvCxnSpPr/>
                  <p:nvPr/>
                </p:nvCxnSpPr>
                <p:spPr>
                  <a:xfrm flipH="1">
                    <a:off x="5681705" y="2028706"/>
                    <a:ext cx="36576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7512034" y="2028706"/>
                    <a:ext cx="0" cy="5486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Rectangle 36"/>
              <p:cNvSpPr/>
              <p:nvPr/>
            </p:nvSpPr>
            <p:spPr>
              <a:xfrm>
                <a:off x="3818965" y="2550460"/>
                <a:ext cx="14814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400" dirty="0" smtClean="0">
                    <a:solidFill>
                      <a:srgbClr val="FF0000"/>
                    </a:solidFill>
                  </a:rPr>
                  <a:t>GENERAL LEDGER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4581356" y="3101790"/>
              <a:ext cx="18194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Bal. 	2,509.25</a:t>
              </a:r>
            </a:p>
            <a:p>
              <a:pPr>
                <a:tabLst>
                  <a:tab pos="1371600" algn="dec"/>
                </a:tabLst>
              </a:pPr>
              <a:r>
                <a:rPr lang="en-US" sz="1400" i="1" dirty="0" smtClean="0"/>
                <a:t>(New Bal.	1,869.37)</a:t>
              </a:r>
              <a:endParaRPr lang="en-US" sz="1400" dirty="0" smtClean="0"/>
            </a:p>
          </p:txBody>
        </p:sp>
      </p:grpSp>
      <p:grpSp>
        <p:nvGrpSpPr>
          <p:cNvPr id="9" name="Group 51"/>
          <p:cNvGrpSpPr/>
          <p:nvPr/>
        </p:nvGrpSpPr>
        <p:grpSpPr>
          <a:xfrm>
            <a:off x="2743200" y="3883223"/>
            <a:ext cx="3688080" cy="817900"/>
            <a:chOff x="2743200" y="3883223"/>
            <a:chExt cx="3688080" cy="817900"/>
          </a:xfrm>
        </p:grpSpPr>
        <p:grpSp>
          <p:nvGrpSpPr>
            <p:cNvPr id="10" name="Group 23"/>
            <p:cNvGrpSpPr/>
            <p:nvPr/>
          </p:nvGrpSpPr>
          <p:grpSpPr>
            <a:xfrm>
              <a:off x="2743200" y="3883223"/>
              <a:ext cx="3657602" cy="817900"/>
              <a:chOff x="5672999" y="2750046"/>
              <a:chExt cx="3396465" cy="817900"/>
            </a:xfrm>
          </p:grpSpPr>
          <p:grpSp>
            <p:nvGrpSpPr>
              <p:cNvPr id="11" name="Group 55"/>
              <p:cNvGrpSpPr/>
              <p:nvPr/>
            </p:nvGrpSpPr>
            <p:grpSpPr>
              <a:xfrm>
                <a:off x="5673000" y="2750046"/>
                <a:ext cx="3396464" cy="817900"/>
                <a:chOff x="5673000" y="2750046"/>
                <a:chExt cx="3396464" cy="8179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915155" y="2750046"/>
                  <a:ext cx="287126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 smtClean="0"/>
                    <a:t>Accounts Receivable</a:t>
                  </a:r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5673000" y="3019306"/>
                  <a:ext cx="33964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364374" y="3019306"/>
                  <a:ext cx="0" cy="5486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Rectangle 25"/>
              <p:cNvSpPr/>
              <p:nvPr/>
            </p:nvSpPr>
            <p:spPr>
              <a:xfrm>
                <a:off x="5672999" y="3019306"/>
                <a:ext cx="17265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37160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Bal.	21,843.15</a:t>
                </a:r>
              </a:p>
              <a:p>
                <a:pPr>
                  <a:tabLst>
                    <a:tab pos="1371600" algn="dec"/>
                  </a:tabLst>
                </a:pPr>
                <a:r>
                  <a:rPr lang="en-US" sz="1400" i="1" dirty="0" smtClean="0"/>
                  <a:t>(New Bal.	21,203.27)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572000" y="4150660"/>
              <a:ext cx="1859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Jan. 25 	639.88</a:t>
              </a:r>
            </a:p>
          </p:txBody>
        </p:sp>
      </p:grpSp>
      <p:grpSp>
        <p:nvGrpSpPr>
          <p:cNvPr id="16" name="Group 54"/>
          <p:cNvGrpSpPr/>
          <p:nvPr/>
        </p:nvGrpSpPr>
        <p:grpSpPr>
          <a:xfrm>
            <a:off x="2712719" y="5026223"/>
            <a:ext cx="3718561" cy="1032153"/>
            <a:chOff x="2712719" y="5026223"/>
            <a:chExt cx="3718561" cy="1032153"/>
          </a:xfrm>
        </p:grpSpPr>
        <p:sp>
          <p:nvSpPr>
            <p:cNvPr id="43" name="Rectangle 42"/>
            <p:cNvSpPr/>
            <p:nvPr/>
          </p:nvSpPr>
          <p:spPr>
            <a:xfrm>
              <a:off x="4572000" y="5504330"/>
              <a:ext cx="1859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Jan. 25 	639.88</a:t>
              </a:r>
            </a:p>
          </p:txBody>
        </p:sp>
        <p:grpSp>
          <p:nvGrpSpPr>
            <p:cNvPr id="17" name="Group 53"/>
            <p:cNvGrpSpPr/>
            <p:nvPr/>
          </p:nvGrpSpPr>
          <p:grpSpPr>
            <a:xfrm>
              <a:off x="2712719" y="5026223"/>
              <a:ext cx="3688081" cy="1032153"/>
              <a:chOff x="2712719" y="5026223"/>
              <a:chExt cx="3688081" cy="103215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316940" y="5026223"/>
                <a:ext cx="2514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400" dirty="0" smtClean="0">
                    <a:solidFill>
                      <a:srgbClr val="FF0000"/>
                    </a:solidFill>
                  </a:rPr>
                  <a:t>ACCOUNTS RECEIVABLE LEDGER</a:t>
                </a:r>
              </a:p>
            </p:txBody>
          </p:sp>
          <p:grpSp>
            <p:nvGrpSpPr>
              <p:cNvPr id="18" name="Group 52"/>
              <p:cNvGrpSpPr/>
              <p:nvPr/>
            </p:nvGrpSpPr>
            <p:grpSpPr>
              <a:xfrm>
                <a:off x="2712719" y="5254823"/>
                <a:ext cx="3688081" cy="803553"/>
                <a:chOff x="2712719" y="5254823"/>
                <a:chExt cx="3688081" cy="803553"/>
              </a:xfrm>
            </p:grpSpPr>
            <p:grpSp>
              <p:nvGrpSpPr>
                <p:cNvPr id="19" name="Group 55"/>
                <p:cNvGrpSpPr/>
                <p:nvPr/>
              </p:nvGrpSpPr>
              <p:grpSpPr>
                <a:xfrm>
                  <a:off x="2743200" y="5254823"/>
                  <a:ext cx="3657600" cy="803553"/>
                  <a:chOff x="5755849" y="2764393"/>
                  <a:chExt cx="3657600" cy="803553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6136849" y="2764393"/>
                    <a:ext cx="287126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Edmonds Hospital</a:t>
                    </a:r>
                  </a:p>
                </p:txBody>
              </p:sp>
              <p:cxnSp>
                <p:nvCxnSpPr>
                  <p:cNvPr id="34" name="Straight Connector 33"/>
                  <p:cNvCxnSpPr/>
                  <p:nvPr/>
                </p:nvCxnSpPr>
                <p:spPr>
                  <a:xfrm flipH="1">
                    <a:off x="5755849" y="3019306"/>
                    <a:ext cx="36576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7584649" y="3019306"/>
                    <a:ext cx="0" cy="5486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2712719" y="5505545"/>
                  <a:ext cx="185928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371600" algn="dec"/>
                    </a:tabLst>
                  </a:pPr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Bal.	639.88</a:t>
                  </a:r>
                </a:p>
                <a:p>
                  <a:pPr>
                    <a:tabLst>
                      <a:tab pos="1371600" algn="dec"/>
                    </a:tabLst>
                  </a:pPr>
                  <a:r>
                    <a:rPr lang="en-US" sz="1400" i="1" dirty="0" smtClean="0"/>
                    <a:t>(New Bal.	0.00)</a:t>
                  </a:r>
                </a:p>
              </p:txBody>
            </p:sp>
          </p:grpSp>
        </p:grpSp>
      </p:grpSp>
      <p:sp>
        <p:nvSpPr>
          <p:cNvPr id="45" name="Down Arrow 44"/>
          <p:cNvSpPr/>
          <p:nvPr/>
        </p:nvSpPr>
        <p:spPr>
          <a:xfrm>
            <a:off x="3505200" y="316992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334000" y="423672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Down Arrow 48"/>
          <p:cNvSpPr/>
          <p:nvPr/>
        </p:nvSpPr>
        <p:spPr>
          <a:xfrm>
            <a:off x="5334000" y="560832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5" grpId="0" animBg="1"/>
      <p:bldP spid="46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Journalizing the Writing Off of an Uncollectible Account Receivable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6" descr="Chapter 14_Page 4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140898"/>
            <a:ext cx="8229600" cy="211690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57200" y="1600200"/>
            <a:ext cx="6858000" cy="70788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January 25. Wrote off Edmonds Hospital’s past due account as uncollectible, $639.88. Memorandum No. 58.</a:t>
            </a:r>
            <a:endParaRPr lang="en-US" sz="2000" dirty="0"/>
          </a:p>
        </p:txBody>
      </p:sp>
      <p:grpSp>
        <p:nvGrpSpPr>
          <p:cNvPr id="5" name="Group 35"/>
          <p:cNvGrpSpPr/>
          <p:nvPr/>
        </p:nvGrpSpPr>
        <p:grpSpPr>
          <a:xfrm>
            <a:off x="457200" y="4724400"/>
            <a:ext cx="4114800" cy="1066800"/>
            <a:chOff x="1066800" y="2121932"/>
            <a:chExt cx="4114800" cy="10668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1249680" y="2121932"/>
              <a:ext cx="1112520" cy="87844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47800" y="2819400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 and Customer Name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39"/>
          <p:cNvGrpSpPr/>
          <p:nvPr/>
        </p:nvGrpSpPr>
        <p:grpSpPr>
          <a:xfrm>
            <a:off x="76200" y="2667000"/>
            <a:ext cx="1143000" cy="1752600"/>
            <a:chOff x="1066800" y="3059668"/>
            <a:chExt cx="1143000" cy="17526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219200" y="3276600"/>
              <a:ext cx="990600" cy="1535668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066800" y="3059668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06734" y="3059668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43"/>
          <p:cNvGrpSpPr/>
          <p:nvPr/>
        </p:nvGrpSpPr>
        <p:grpSpPr>
          <a:xfrm>
            <a:off x="4511040" y="4724400"/>
            <a:ext cx="1813560" cy="1066800"/>
            <a:chOff x="-381000" y="2121932"/>
            <a:chExt cx="1813560" cy="1066800"/>
          </a:xfrm>
        </p:grpSpPr>
        <p:cxnSp>
          <p:nvCxnSpPr>
            <p:cNvPr id="45" name="Straight Arrow Connector 44"/>
            <p:cNvCxnSpPr/>
            <p:nvPr/>
          </p:nvCxnSpPr>
          <p:spPr>
            <a:xfrm flipH="1" flipV="1">
              <a:off x="1051560" y="2121932"/>
              <a:ext cx="167640" cy="849868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6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381000" y="28194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Diagonal Line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47"/>
          <p:cNvGrpSpPr/>
          <p:nvPr/>
        </p:nvGrpSpPr>
        <p:grpSpPr>
          <a:xfrm>
            <a:off x="6858000" y="2667000"/>
            <a:ext cx="1981200" cy="1676400"/>
            <a:chOff x="3657600" y="2819400"/>
            <a:chExt cx="1981200" cy="1676400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3810000" y="3045262"/>
              <a:ext cx="0" cy="1450538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36576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38600" y="28194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 51"/>
          <p:cNvGrpSpPr/>
          <p:nvPr/>
        </p:nvGrpSpPr>
        <p:grpSpPr>
          <a:xfrm>
            <a:off x="1447800" y="2667000"/>
            <a:ext cx="2470785" cy="1752600"/>
            <a:chOff x="729615" y="2514600"/>
            <a:chExt cx="2470785" cy="17526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882015" y="2668906"/>
              <a:ext cx="152400" cy="159829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729615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66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55"/>
          <p:cNvGrpSpPr/>
          <p:nvPr/>
        </p:nvGrpSpPr>
        <p:grpSpPr>
          <a:xfrm>
            <a:off x="6934200" y="4724400"/>
            <a:ext cx="1981200" cy="1066800"/>
            <a:chOff x="2606040" y="2121932"/>
            <a:chExt cx="1981200" cy="1066800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758440" y="2121932"/>
              <a:ext cx="609600" cy="914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260604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10840" y="28194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Credit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70"/>
          <p:cNvGrpSpPr/>
          <p:nvPr/>
        </p:nvGrpSpPr>
        <p:grpSpPr>
          <a:xfrm>
            <a:off x="3701415" y="2667000"/>
            <a:ext cx="3080385" cy="1752600"/>
            <a:chOff x="729615" y="2514600"/>
            <a:chExt cx="3080385" cy="1752600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882015" y="2668906"/>
              <a:ext cx="1480185" cy="159829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729615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6800" y="25146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Memorandum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pter 14_Page 420_2.jpg"/>
          <p:cNvPicPr>
            <a:picLocks noChangeAspect="1"/>
          </p:cNvPicPr>
          <p:nvPr/>
        </p:nvPicPr>
        <p:blipFill>
          <a:blip r:embed="rId2" cstate="print"/>
          <a:srcRect b="15625"/>
          <a:stretch>
            <a:fillRect/>
          </a:stretch>
        </p:blipFill>
        <p:spPr>
          <a:xfrm>
            <a:off x="1371600" y="3048000"/>
            <a:ext cx="4480560" cy="1075342"/>
          </a:xfrm>
          <a:prstGeom prst="rect">
            <a:avLst/>
          </a:prstGeom>
        </p:spPr>
      </p:pic>
      <p:pic>
        <p:nvPicPr>
          <p:cNvPr id="7" name="Picture 6" descr="Chapter 14_Page 420_1.jpg"/>
          <p:cNvPicPr>
            <a:picLocks noChangeAspect="1"/>
          </p:cNvPicPr>
          <p:nvPr/>
        </p:nvPicPr>
        <p:blipFill>
          <a:blip r:embed="rId3" cstate="print"/>
          <a:srcRect b="15873"/>
          <a:stretch>
            <a:fillRect/>
          </a:stretch>
        </p:blipFill>
        <p:spPr>
          <a:xfrm>
            <a:off x="1371600" y="1371600"/>
            <a:ext cx="4572000" cy="993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Posting an Entry to Write Off an Uncollectible Account Receivable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 descr="Chapter 14_Page 420_3.jpg"/>
          <p:cNvPicPr>
            <a:picLocks noChangeAspect="1"/>
          </p:cNvPicPr>
          <p:nvPr/>
        </p:nvPicPr>
        <p:blipFill>
          <a:blip r:embed="rId4" cstate="print"/>
          <a:srcRect b="16807"/>
          <a:stretch>
            <a:fillRect/>
          </a:stretch>
        </p:blipFill>
        <p:spPr>
          <a:xfrm>
            <a:off x="1371600" y="4200150"/>
            <a:ext cx="4480560" cy="905250"/>
          </a:xfrm>
          <a:prstGeom prst="rect">
            <a:avLst/>
          </a:prstGeom>
        </p:spPr>
      </p:pic>
      <p:pic>
        <p:nvPicPr>
          <p:cNvPr id="10" name="Picture 9" descr="Chapter 14_Page 420_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1600" y="5446060"/>
            <a:ext cx="3931920" cy="9185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5105400" y="3852446"/>
            <a:ext cx="2743200" cy="338554"/>
            <a:chOff x="228600" y="2792505"/>
            <a:chExt cx="2743200" cy="338554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228600" y="2960132"/>
              <a:ext cx="102108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5400" y="2792505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Account Balance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1143000" y="2175735"/>
            <a:ext cx="823737" cy="1828800"/>
            <a:chOff x="517383" y="2729768"/>
            <a:chExt cx="823737" cy="18288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219200" y="2729768"/>
              <a:ext cx="0" cy="18288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066800" y="3073113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383" y="3075219"/>
              <a:ext cx="576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Date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3886200" y="2301240"/>
            <a:ext cx="1524000" cy="914400"/>
            <a:chOff x="-762000" y="2289572"/>
            <a:chExt cx="1524000" cy="914400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-152400" y="2289572"/>
              <a:ext cx="914400" cy="914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52400" y="2502932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762000" y="2350532"/>
              <a:ext cx="12344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Account</a:t>
              </a:r>
              <a:br>
                <a:rPr lang="en-US" sz="1600" dirty="0" smtClean="0">
                  <a:solidFill>
                    <a:srgbClr val="0070C0"/>
                  </a:solidFill>
                </a:rPr>
              </a:br>
              <a:r>
                <a:rPr lang="en-US" sz="1600" dirty="0" smtClean="0">
                  <a:solidFill>
                    <a:srgbClr val="0070C0"/>
                  </a:solidFill>
                </a:rPr>
                <a:t>Number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4343400" y="2286000"/>
            <a:ext cx="3733800" cy="1676400"/>
            <a:chOff x="2438400" y="2514600"/>
            <a:chExt cx="3733800" cy="16764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2438400" y="2514600"/>
              <a:ext cx="1371600" cy="1676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3383280" y="2743200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2709446"/>
              <a:ext cx="251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Debit  or Credit Amounts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Group 65"/>
          <p:cNvGrpSpPr/>
          <p:nvPr/>
        </p:nvGrpSpPr>
        <p:grpSpPr>
          <a:xfrm>
            <a:off x="2209800" y="1716742"/>
            <a:ext cx="3177988" cy="2039470"/>
            <a:chOff x="2209800" y="1716742"/>
            <a:chExt cx="3177988" cy="2039470"/>
          </a:xfrm>
        </p:grpSpPr>
        <p:sp>
          <p:nvSpPr>
            <p:cNvPr id="38" name="TextBox 37"/>
            <p:cNvSpPr txBox="1"/>
            <p:nvPr/>
          </p:nvSpPr>
          <p:spPr>
            <a:xfrm>
              <a:off x="2209800" y="2286000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Journal </a:t>
              </a:r>
              <a:br>
                <a:rPr lang="en-US" sz="1600" dirty="0" smtClean="0">
                  <a:solidFill>
                    <a:srgbClr val="0070C0"/>
                  </a:solidFill>
                </a:rPr>
              </a:br>
              <a:r>
                <a:rPr lang="en-US" sz="1600" dirty="0" smtClean="0">
                  <a:solidFill>
                    <a:srgbClr val="0070C0"/>
                  </a:solidFill>
                </a:rPr>
                <a:t>Page</a:t>
              </a:r>
              <a:br>
                <a:rPr lang="en-US" sz="1600" dirty="0" smtClean="0">
                  <a:solidFill>
                    <a:srgbClr val="0070C0"/>
                  </a:solidFill>
                </a:rPr>
              </a:br>
              <a:r>
                <a:rPr lang="en-US" sz="1600" dirty="0" smtClean="0">
                  <a:solidFill>
                    <a:srgbClr val="0070C0"/>
                  </a:solidFill>
                </a:rPr>
                <a:t>Number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grpSp>
          <p:nvGrpSpPr>
            <p:cNvPr id="23" name="Group 62"/>
            <p:cNvGrpSpPr/>
            <p:nvPr/>
          </p:nvGrpSpPr>
          <p:grpSpPr>
            <a:xfrm>
              <a:off x="2926975" y="1716742"/>
              <a:ext cx="2460813" cy="2039470"/>
              <a:chOff x="2926975" y="1716742"/>
              <a:chExt cx="2460813" cy="2039470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3006165" y="1716742"/>
                <a:ext cx="2381623" cy="2039470"/>
              </a:xfrm>
              <a:custGeom>
                <a:avLst/>
                <a:gdLst>
                  <a:gd name="connsiteX0" fmla="*/ 2381623 w 2381623"/>
                  <a:gd name="connsiteY0" fmla="*/ 22411 h 2039470"/>
                  <a:gd name="connsiteX1" fmla="*/ 391459 w 2381623"/>
                  <a:gd name="connsiteY1" fmla="*/ 336176 h 2039470"/>
                  <a:gd name="connsiteX2" fmla="*/ 32870 w 2381623"/>
                  <a:gd name="connsiteY2" fmla="*/ 2039470 h 2039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1623" h="2039470">
                    <a:moveTo>
                      <a:pt x="2381623" y="22411"/>
                    </a:moveTo>
                    <a:cubicBezTo>
                      <a:pt x="1582270" y="11205"/>
                      <a:pt x="782918" y="0"/>
                      <a:pt x="391459" y="336176"/>
                    </a:cubicBezTo>
                    <a:cubicBezTo>
                      <a:pt x="0" y="672353"/>
                      <a:pt x="16435" y="1355911"/>
                      <a:pt x="32870" y="2039470"/>
                    </a:cubicBezTo>
                  </a:path>
                </a:pathLst>
              </a:cu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2926975" y="2510115"/>
                <a:ext cx="274320" cy="27432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</p:grp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1447800" y="6019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1</a:t>
            </a:r>
          </a:p>
        </p:txBody>
      </p:sp>
      <p:grpSp>
        <p:nvGrpSpPr>
          <p:cNvPr id="27" name="Group 63"/>
          <p:cNvGrpSpPr/>
          <p:nvPr/>
        </p:nvGrpSpPr>
        <p:grpSpPr>
          <a:xfrm>
            <a:off x="1832385" y="5129916"/>
            <a:ext cx="2358615" cy="1042284"/>
            <a:chOff x="1832385" y="5129916"/>
            <a:chExt cx="2358615" cy="1042284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1981200" y="5349240"/>
              <a:ext cx="228600" cy="82296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832385" y="5129916"/>
              <a:ext cx="2358615" cy="338554"/>
              <a:chOff x="2836320" y="2539116"/>
              <a:chExt cx="2358615" cy="33855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061335" y="2539116"/>
                <a:ext cx="2133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Write “Written off”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2836320" y="2545080"/>
                <a:ext cx="274320" cy="27432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2608730" y="48387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3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752165" y="6019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3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5715000" y="48387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5105400" y="6019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1447800" y="48387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3840480" y="48387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810000" y="6019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5105400" y="54102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6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Reopening an Account Previously Written 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7772400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March 9. Received cash in full payment of Edmonds Hospital’s account, previously written off as uncollectible, $639.88. Memorandum No. 71 and Receipt No. 695.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743200" y="2707051"/>
            <a:ext cx="3657600" cy="1284662"/>
            <a:chOff x="2743200" y="2550460"/>
            <a:chExt cx="3657600" cy="1284662"/>
          </a:xfrm>
        </p:grpSpPr>
        <p:grpSp>
          <p:nvGrpSpPr>
            <p:cNvPr id="6" name="Group 49"/>
            <p:cNvGrpSpPr/>
            <p:nvPr/>
          </p:nvGrpSpPr>
          <p:grpSpPr>
            <a:xfrm>
              <a:off x="2743200" y="2550460"/>
              <a:ext cx="3657600" cy="1284662"/>
              <a:chOff x="2743200" y="2550460"/>
              <a:chExt cx="3657600" cy="1284662"/>
            </a:xfrm>
          </p:grpSpPr>
          <p:grpSp>
            <p:nvGrpSpPr>
              <p:cNvPr id="7" name="Group 17"/>
              <p:cNvGrpSpPr/>
              <p:nvPr/>
            </p:nvGrpSpPr>
            <p:grpSpPr>
              <a:xfrm>
                <a:off x="2743200" y="2816423"/>
                <a:ext cx="3657600" cy="1018699"/>
                <a:chOff x="5681705" y="1745099"/>
                <a:chExt cx="3657600" cy="1018699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5681705" y="2025134"/>
                  <a:ext cx="1859280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371600" algn="dec"/>
                    </a:tabLst>
                  </a:pPr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Bal.	21,843.15</a:t>
                  </a:r>
                </a:p>
                <a:p>
                  <a:pPr>
                    <a:tabLst>
                      <a:tab pos="1371600" algn="dec"/>
                    </a:tabLst>
                  </a:pPr>
                  <a:r>
                    <a:rPr lang="en-US" sz="1400" dirty="0" smtClean="0"/>
                    <a:t>Mar. 9	639.88</a:t>
                  </a:r>
                </a:p>
                <a:p>
                  <a:pPr>
                    <a:tabLst>
                      <a:tab pos="1371600" algn="dec"/>
                    </a:tabLst>
                  </a:pPr>
                  <a:r>
                    <a:rPr lang="en-US" sz="1400" i="1" dirty="0" smtClean="0"/>
                    <a:t>(New Bal.	21,843.15)</a:t>
                  </a:r>
                </a:p>
              </p:txBody>
            </p:sp>
            <p:grpSp>
              <p:nvGrpSpPr>
                <p:cNvPr id="9" name="Group 53"/>
                <p:cNvGrpSpPr/>
                <p:nvPr/>
              </p:nvGrpSpPr>
              <p:grpSpPr>
                <a:xfrm>
                  <a:off x="5681705" y="1745099"/>
                  <a:ext cx="3657600" cy="832247"/>
                  <a:chOff x="5681705" y="1745099"/>
                  <a:chExt cx="3657600" cy="83224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087036" y="1745099"/>
                    <a:ext cx="2871269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Accounts Receivable</a:t>
                    </a:r>
                  </a:p>
                  <a:p>
                    <a:pPr algn="ctr"/>
                    <a:r>
                      <a:rPr lang="en-US" sz="1400" dirty="0" smtClean="0"/>
                      <a:t> </a:t>
                    </a:r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5681705" y="2028706"/>
                    <a:ext cx="36576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7512034" y="2028706"/>
                    <a:ext cx="0" cy="5486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3818965" y="2550460"/>
                <a:ext cx="14814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400" dirty="0" smtClean="0">
                    <a:solidFill>
                      <a:srgbClr val="FF0000"/>
                    </a:solidFill>
                  </a:rPr>
                  <a:t>GENERAL LEDGER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581356" y="3101790"/>
              <a:ext cx="18194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Jan. 25 	639.88</a:t>
              </a:r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2743200" y="4039814"/>
            <a:ext cx="3688080" cy="1006101"/>
            <a:chOff x="2743200" y="3883223"/>
            <a:chExt cx="3688080" cy="1006101"/>
          </a:xfrm>
        </p:grpSpPr>
        <p:grpSp>
          <p:nvGrpSpPr>
            <p:cNvPr id="12" name="Group 23"/>
            <p:cNvGrpSpPr/>
            <p:nvPr/>
          </p:nvGrpSpPr>
          <p:grpSpPr>
            <a:xfrm>
              <a:off x="2743200" y="3883223"/>
              <a:ext cx="3657602" cy="817900"/>
              <a:chOff x="5672999" y="2750046"/>
              <a:chExt cx="3396465" cy="817900"/>
            </a:xfrm>
          </p:grpSpPr>
          <p:grpSp>
            <p:nvGrpSpPr>
              <p:cNvPr id="15" name="Group 55"/>
              <p:cNvGrpSpPr/>
              <p:nvPr/>
            </p:nvGrpSpPr>
            <p:grpSpPr>
              <a:xfrm>
                <a:off x="5673000" y="2750046"/>
                <a:ext cx="3396464" cy="817900"/>
                <a:chOff x="5673000" y="2750046"/>
                <a:chExt cx="3396464" cy="8179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5915155" y="2750046"/>
                  <a:ext cx="287126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 smtClean="0"/>
                    <a:t>Allowance for Uncollectible Accounts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5673000" y="3019306"/>
                  <a:ext cx="33964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7364374" y="3019306"/>
                  <a:ext cx="0" cy="5486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tangle 28"/>
              <p:cNvSpPr/>
              <p:nvPr/>
            </p:nvSpPr>
            <p:spPr>
              <a:xfrm>
                <a:off x="5672999" y="3019306"/>
                <a:ext cx="17265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37160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Jan. 25 	639.88</a:t>
                </a:r>
                <a:endParaRPr lang="en-US" sz="14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572000" y="4150660"/>
              <a:ext cx="185928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Bal. 	2,509.25</a:t>
              </a:r>
            </a:p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Mar. 9	639.88</a:t>
              </a:r>
            </a:p>
            <a:p>
              <a:pPr>
                <a:tabLst>
                  <a:tab pos="1371600" algn="dec"/>
                </a:tabLst>
              </a:pPr>
              <a:r>
                <a:rPr lang="en-US" sz="1400" i="1" dirty="0" smtClean="0"/>
                <a:t>(New Bal.	2,509.25)</a:t>
              </a:r>
              <a:endParaRPr lang="en-US" sz="1400" dirty="0" smtClean="0"/>
            </a:p>
          </p:txBody>
        </p:sp>
      </p:grpSp>
      <p:grpSp>
        <p:nvGrpSpPr>
          <p:cNvPr id="16" name="Group 32"/>
          <p:cNvGrpSpPr/>
          <p:nvPr/>
        </p:nvGrpSpPr>
        <p:grpSpPr>
          <a:xfrm>
            <a:off x="2712719" y="5182814"/>
            <a:ext cx="3718561" cy="1217986"/>
            <a:chOff x="2712719" y="5026223"/>
            <a:chExt cx="3718561" cy="1217986"/>
          </a:xfrm>
        </p:grpSpPr>
        <p:sp>
          <p:nvSpPr>
            <p:cNvPr id="34" name="Rectangle 33"/>
            <p:cNvSpPr/>
            <p:nvPr/>
          </p:nvSpPr>
          <p:spPr>
            <a:xfrm>
              <a:off x="4572000" y="5504330"/>
              <a:ext cx="1859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Jan. 25 	639.88</a:t>
              </a:r>
            </a:p>
          </p:txBody>
        </p:sp>
        <p:grpSp>
          <p:nvGrpSpPr>
            <p:cNvPr id="18" name="Group 53"/>
            <p:cNvGrpSpPr/>
            <p:nvPr/>
          </p:nvGrpSpPr>
          <p:grpSpPr>
            <a:xfrm>
              <a:off x="2712719" y="5026223"/>
              <a:ext cx="3688081" cy="1217986"/>
              <a:chOff x="2712719" y="5026223"/>
              <a:chExt cx="3688081" cy="121798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316940" y="5026223"/>
                <a:ext cx="2514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400" dirty="0" smtClean="0">
                    <a:solidFill>
                      <a:srgbClr val="FF0000"/>
                    </a:solidFill>
                  </a:rPr>
                  <a:t>ACCOUNTS RECEIVABLE LEDGER</a:t>
                </a:r>
              </a:p>
            </p:txBody>
          </p:sp>
          <p:grpSp>
            <p:nvGrpSpPr>
              <p:cNvPr id="21" name="Group 52"/>
              <p:cNvGrpSpPr/>
              <p:nvPr/>
            </p:nvGrpSpPr>
            <p:grpSpPr>
              <a:xfrm>
                <a:off x="2712719" y="5254823"/>
                <a:ext cx="3688081" cy="989386"/>
                <a:chOff x="2712719" y="5254823"/>
                <a:chExt cx="3688081" cy="989386"/>
              </a:xfrm>
            </p:grpSpPr>
            <p:grpSp>
              <p:nvGrpSpPr>
                <p:cNvPr id="25" name="Group 55"/>
                <p:cNvGrpSpPr/>
                <p:nvPr/>
              </p:nvGrpSpPr>
              <p:grpSpPr>
                <a:xfrm>
                  <a:off x="2743200" y="5254823"/>
                  <a:ext cx="3657600" cy="803553"/>
                  <a:chOff x="5755849" y="2764393"/>
                  <a:chExt cx="3657600" cy="803553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6136849" y="2764393"/>
                    <a:ext cx="287126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Edmonds Hospital</a:t>
                    </a:r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5755849" y="3019306"/>
                    <a:ext cx="36576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84649" y="3019306"/>
                    <a:ext cx="0" cy="5486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Rectangle 38"/>
                <p:cNvSpPr/>
                <p:nvPr/>
              </p:nvSpPr>
              <p:spPr>
                <a:xfrm>
                  <a:off x="2712719" y="5505545"/>
                  <a:ext cx="1859281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371600" algn="dec"/>
                    </a:tabLst>
                  </a:pPr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Bal.	639.88</a:t>
                  </a:r>
                </a:p>
                <a:p>
                  <a:pPr>
                    <a:tabLst>
                      <a:tab pos="1371600" algn="dec"/>
                    </a:tabLst>
                  </a:pPr>
                  <a:r>
                    <a:rPr lang="en-US" sz="1400" i="1" dirty="0" smtClean="0"/>
                    <a:t>Mar. 9	639.88</a:t>
                  </a:r>
                </a:p>
                <a:p>
                  <a:pPr>
                    <a:tabLst>
                      <a:tab pos="1371600" algn="dec"/>
                    </a:tabLst>
                  </a:pPr>
                  <a:r>
                    <a:rPr lang="en-US" sz="1400" i="1" dirty="0" smtClean="0"/>
                    <a:t>(New Bal.	639.88)</a:t>
                  </a:r>
                </a:p>
              </p:txBody>
            </p:sp>
          </p:grpSp>
        </p:grpSp>
      </p:grpSp>
      <p:sp>
        <p:nvSpPr>
          <p:cNvPr id="43" name="Down Arrow 42"/>
          <p:cNvSpPr/>
          <p:nvPr/>
        </p:nvSpPr>
        <p:spPr>
          <a:xfrm flipV="1">
            <a:off x="3393140" y="332232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 flipV="1">
            <a:off x="5334000" y="436133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own Arrow 44"/>
          <p:cNvSpPr/>
          <p:nvPr/>
        </p:nvSpPr>
        <p:spPr>
          <a:xfrm flipV="1">
            <a:off x="3379695" y="571500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Allowance Method of Recording Losses from Uncollectible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Accounts receivable that cannot be collected are called </a:t>
            </a:r>
            <a:r>
              <a:rPr lang="en-US" b="1" dirty="0" smtClean="0">
                <a:solidFill>
                  <a:srgbClr val="0070C0"/>
                </a:solidFill>
              </a:rPr>
              <a:t>uncollectible accounts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businesses refer to uncollectible accounts as </a:t>
            </a:r>
            <a:r>
              <a:rPr lang="en-US" i="1" dirty="0" smtClean="0">
                <a:solidFill>
                  <a:srgbClr val="0070C0"/>
                </a:solidFill>
              </a:rPr>
              <a:t>bad debts</a:t>
            </a:r>
            <a:r>
              <a:rPr lang="en-US" dirty="0" smtClean="0"/>
              <a:t>.</a:t>
            </a:r>
          </a:p>
          <a:p>
            <a:r>
              <a:rPr lang="en-US" dirty="0"/>
              <a:t>Crediting the estimated value of uncollectible accounts to a contra account is called the </a:t>
            </a:r>
            <a:r>
              <a:rPr lang="en-US" b="1" dirty="0">
                <a:solidFill>
                  <a:srgbClr val="0070C0"/>
                </a:solidFill>
              </a:rPr>
              <a:t>allowance method</a:t>
            </a:r>
            <a:r>
              <a:rPr lang="en-US" dirty="0"/>
              <a:t> of recording losses from uncollectible accounts.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7" name="Flowchart: Delay 6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17416" y="5943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Continued on the next slide.</a:t>
            </a:r>
            <a:endParaRPr lang="en-US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Reopening an Account Previously Written 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Picture 9" descr="Chapter 14_Page 4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370562"/>
            <a:ext cx="8229600" cy="2254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57200" y="1600200"/>
            <a:ext cx="7772400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March 9. Received cash in full payment of Edmonds Hospital’s account, previously written off as uncollectible, $639.88. Memorandum No. 71 and Receipt No. 695.</a:t>
            </a:r>
            <a:endParaRPr lang="en-US" sz="2000" dirty="0"/>
          </a:p>
        </p:txBody>
      </p:sp>
      <p:grpSp>
        <p:nvGrpSpPr>
          <p:cNvPr id="5" name="Group 15"/>
          <p:cNvGrpSpPr/>
          <p:nvPr/>
        </p:nvGrpSpPr>
        <p:grpSpPr>
          <a:xfrm>
            <a:off x="914400" y="5105400"/>
            <a:ext cx="1905000" cy="910826"/>
            <a:chOff x="1066800" y="2277906"/>
            <a:chExt cx="1905000" cy="910826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249680" y="2277906"/>
              <a:ext cx="731520" cy="72247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28194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304800" y="2892026"/>
            <a:ext cx="1066800" cy="1832374"/>
            <a:chOff x="1066800" y="3059668"/>
            <a:chExt cx="1066800" cy="1832374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219200" y="3276600"/>
              <a:ext cx="914400" cy="1615442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066800" y="3059668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06734" y="3059668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5791200" y="4949426"/>
            <a:ext cx="1143000" cy="1343799"/>
            <a:chOff x="289560" y="2121932"/>
            <a:chExt cx="1143000" cy="1343799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219200" y="2121932"/>
              <a:ext cx="213360" cy="849868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9560" y="2819400"/>
              <a:ext cx="97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6019800" y="2892026"/>
            <a:ext cx="2819400" cy="1905000"/>
            <a:chOff x="2819400" y="2819400"/>
            <a:chExt cx="2819400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19400" y="3045262"/>
              <a:ext cx="990600" cy="1679138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36576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8600" y="28194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Diagonal Line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1981199" y="2892026"/>
            <a:ext cx="3733801" cy="1800226"/>
            <a:chOff x="729615" y="2514600"/>
            <a:chExt cx="3733801" cy="180022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931321" y="2668906"/>
              <a:ext cx="0" cy="164592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729615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2514600"/>
              <a:ext cx="339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 and Customer Name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7543800" y="5178026"/>
            <a:ext cx="1295400" cy="1115199"/>
            <a:chOff x="2606040" y="2350532"/>
            <a:chExt cx="1295400" cy="1115199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758440" y="2350532"/>
              <a:ext cx="381000" cy="6858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260604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7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10840" y="28194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Credit 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39"/>
          <p:cNvGrpSpPr/>
          <p:nvPr/>
        </p:nvGrpSpPr>
        <p:grpSpPr>
          <a:xfrm>
            <a:off x="3200400" y="4949426"/>
            <a:ext cx="2743200" cy="1343799"/>
            <a:chOff x="1066800" y="1817132"/>
            <a:chExt cx="2743200" cy="1343799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2787015" y="1817132"/>
              <a:ext cx="565785" cy="926068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2590800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6800" y="25146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Memorandum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Recording Cash Received for an Account Previously Written 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696200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March 9. Received cash in full payment of Edmonds Hospital’s account, previously written off as uncollectible, $639.88. Memorandum No. 71 and Receipt No. 695.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5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12"/>
          <p:cNvGrpSpPr/>
          <p:nvPr/>
        </p:nvGrpSpPr>
        <p:grpSpPr>
          <a:xfrm>
            <a:off x="2743200" y="2707051"/>
            <a:ext cx="3657600" cy="1098210"/>
            <a:chOff x="2743200" y="2550460"/>
            <a:chExt cx="3657600" cy="1098210"/>
          </a:xfrm>
        </p:grpSpPr>
        <p:grpSp>
          <p:nvGrpSpPr>
            <p:cNvPr id="7" name="Group 49"/>
            <p:cNvGrpSpPr/>
            <p:nvPr/>
          </p:nvGrpSpPr>
          <p:grpSpPr>
            <a:xfrm>
              <a:off x="2743200" y="2550460"/>
              <a:ext cx="3657600" cy="1098210"/>
              <a:chOff x="2743200" y="2550460"/>
              <a:chExt cx="3657600" cy="1098210"/>
            </a:xfrm>
          </p:grpSpPr>
          <p:grpSp>
            <p:nvGrpSpPr>
              <p:cNvPr id="8" name="Group 17"/>
              <p:cNvGrpSpPr/>
              <p:nvPr/>
            </p:nvGrpSpPr>
            <p:grpSpPr>
              <a:xfrm>
                <a:off x="2743200" y="2816423"/>
                <a:ext cx="3657600" cy="832247"/>
                <a:chOff x="5681705" y="1745099"/>
                <a:chExt cx="3657600" cy="832247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5681705" y="2025134"/>
                  <a:ext cx="185928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371600" algn="dec"/>
                    </a:tabLst>
                  </a:pPr>
                  <a:r>
                    <a:rPr lang="en-US" sz="1400" dirty="0" smtClean="0"/>
                    <a:t>Mar. 9	639.88</a:t>
                  </a:r>
                </a:p>
              </p:txBody>
            </p:sp>
            <p:grpSp>
              <p:nvGrpSpPr>
                <p:cNvPr id="10" name="Group 53"/>
                <p:cNvGrpSpPr/>
                <p:nvPr/>
              </p:nvGrpSpPr>
              <p:grpSpPr>
                <a:xfrm>
                  <a:off x="5681705" y="1745099"/>
                  <a:ext cx="3657600" cy="832247"/>
                  <a:chOff x="5681705" y="1745099"/>
                  <a:chExt cx="3657600" cy="832247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6087036" y="1745099"/>
                    <a:ext cx="2871269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Cash</a:t>
                    </a:r>
                  </a:p>
                  <a:p>
                    <a:pPr algn="ctr"/>
                    <a:r>
                      <a:rPr lang="en-US" sz="1400" dirty="0" smtClean="0"/>
                      <a:t> </a:t>
                    </a:r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5681705" y="2028706"/>
                    <a:ext cx="36576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7512034" y="2028706"/>
                    <a:ext cx="0" cy="5486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Rectangle 16"/>
              <p:cNvSpPr/>
              <p:nvPr/>
            </p:nvSpPr>
            <p:spPr>
              <a:xfrm>
                <a:off x="3818965" y="2550460"/>
                <a:ext cx="14814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400" dirty="0" smtClean="0">
                    <a:solidFill>
                      <a:srgbClr val="FF0000"/>
                    </a:solidFill>
                  </a:rPr>
                  <a:t>GENERAL LEDGER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4581356" y="3101790"/>
              <a:ext cx="18194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endParaRPr lang="en-US" sz="14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22"/>
          <p:cNvGrpSpPr/>
          <p:nvPr/>
        </p:nvGrpSpPr>
        <p:grpSpPr>
          <a:xfrm>
            <a:off x="2743200" y="4039814"/>
            <a:ext cx="3688080" cy="1007924"/>
            <a:chOff x="2743200" y="3883223"/>
            <a:chExt cx="3688080" cy="1007924"/>
          </a:xfrm>
        </p:grpSpPr>
        <p:grpSp>
          <p:nvGrpSpPr>
            <p:cNvPr id="14" name="Group 23"/>
            <p:cNvGrpSpPr/>
            <p:nvPr/>
          </p:nvGrpSpPr>
          <p:grpSpPr>
            <a:xfrm>
              <a:off x="2743200" y="3883223"/>
              <a:ext cx="3657602" cy="1007924"/>
              <a:chOff x="5672999" y="2750046"/>
              <a:chExt cx="3396465" cy="1007924"/>
            </a:xfrm>
          </p:grpSpPr>
          <p:grpSp>
            <p:nvGrpSpPr>
              <p:cNvPr id="16" name="Group 55"/>
              <p:cNvGrpSpPr/>
              <p:nvPr/>
            </p:nvGrpSpPr>
            <p:grpSpPr>
              <a:xfrm>
                <a:off x="5673000" y="2750046"/>
                <a:ext cx="3396464" cy="817900"/>
                <a:chOff x="5673000" y="2750046"/>
                <a:chExt cx="3396464" cy="8179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5915155" y="2750046"/>
                  <a:ext cx="287126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 smtClean="0"/>
                    <a:t>Accounts Receivable</a:t>
                  </a: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5673000" y="3019306"/>
                  <a:ext cx="33964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364374" y="3019306"/>
                  <a:ext cx="0" cy="5486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5672999" y="3019306"/>
                <a:ext cx="172653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37160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Bal. 	21,843.15</a:t>
                </a:r>
              </a:p>
              <a:p>
                <a:pPr>
                  <a:tabLst>
                    <a:tab pos="137160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Mar. 9	639.88</a:t>
                </a:r>
              </a:p>
              <a:p>
                <a:pPr>
                  <a:tabLst>
                    <a:tab pos="1371600" algn="dec"/>
                  </a:tabLst>
                </a:pPr>
                <a:r>
                  <a:rPr lang="en-US" sz="1400" i="1" dirty="0" smtClean="0"/>
                  <a:t>(New Bal.	21,203.27)</a:t>
                </a:r>
                <a:endParaRPr lang="en-US" sz="1400" dirty="0" smtClean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4572000" y="4150660"/>
              <a:ext cx="18592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Bal. 	 639.88</a:t>
              </a:r>
            </a:p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Mar. 9	639.88</a:t>
              </a: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2712719" y="5182814"/>
            <a:ext cx="3718561" cy="1217986"/>
            <a:chOff x="2712719" y="5026223"/>
            <a:chExt cx="3718561" cy="1217986"/>
          </a:xfrm>
        </p:grpSpPr>
        <p:sp>
          <p:nvSpPr>
            <p:cNvPr id="32" name="Rectangle 31"/>
            <p:cNvSpPr/>
            <p:nvPr/>
          </p:nvSpPr>
          <p:spPr>
            <a:xfrm>
              <a:off x="4572000" y="5504330"/>
              <a:ext cx="18592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Jan. 25 	639.88</a:t>
              </a:r>
            </a:p>
            <a:p>
              <a:pPr>
                <a:tabLst>
                  <a:tab pos="1371600" algn="dec"/>
                </a:tabLst>
              </a:pPr>
              <a:r>
                <a:rPr lang="en-US" sz="1400" i="1" dirty="0" smtClean="0"/>
                <a:t>Mar. 9 	639.88</a:t>
              </a:r>
            </a:p>
          </p:txBody>
        </p:sp>
        <p:grpSp>
          <p:nvGrpSpPr>
            <p:cNvPr id="23" name="Group 53"/>
            <p:cNvGrpSpPr/>
            <p:nvPr/>
          </p:nvGrpSpPr>
          <p:grpSpPr>
            <a:xfrm>
              <a:off x="2712719" y="5026223"/>
              <a:ext cx="3688081" cy="1217986"/>
              <a:chOff x="2712719" y="5026223"/>
              <a:chExt cx="3688081" cy="121798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316940" y="5026223"/>
                <a:ext cx="2514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400" dirty="0" smtClean="0">
                    <a:solidFill>
                      <a:srgbClr val="FF0000"/>
                    </a:solidFill>
                  </a:rPr>
                  <a:t>ACCOUNTS RECEIVABLE LEDGER</a:t>
                </a:r>
              </a:p>
            </p:txBody>
          </p:sp>
          <p:grpSp>
            <p:nvGrpSpPr>
              <p:cNvPr id="24" name="Group 52"/>
              <p:cNvGrpSpPr/>
              <p:nvPr/>
            </p:nvGrpSpPr>
            <p:grpSpPr>
              <a:xfrm>
                <a:off x="2712719" y="5254823"/>
                <a:ext cx="3688081" cy="989386"/>
                <a:chOff x="2712719" y="5254823"/>
                <a:chExt cx="3688081" cy="989386"/>
              </a:xfrm>
            </p:grpSpPr>
            <p:grpSp>
              <p:nvGrpSpPr>
                <p:cNvPr id="26" name="Group 55"/>
                <p:cNvGrpSpPr/>
                <p:nvPr/>
              </p:nvGrpSpPr>
              <p:grpSpPr>
                <a:xfrm>
                  <a:off x="2743200" y="5254823"/>
                  <a:ext cx="3657600" cy="803553"/>
                  <a:chOff x="5755849" y="2764393"/>
                  <a:chExt cx="3657600" cy="803553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6136849" y="2764393"/>
                    <a:ext cx="287126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Edmonds Hospital</a:t>
                    </a:r>
                  </a:p>
                </p:txBody>
              </p:sp>
              <p:cxnSp>
                <p:nvCxnSpPr>
                  <p:cNvPr id="39" name="Straight Connector 38"/>
                  <p:cNvCxnSpPr/>
                  <p:nvPr/>
                </p:nvCxnSpPr>
                <p:spPr>
                  <a:xfrm flipH="1">
                    <a:off x="5755849" y="3019306"/>
                    <a:ext cx="36576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7584649" y="3019306"/>
                    <a:ext cx="0" cy="5486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2712719" y="5505545"/>
                  <a:ext cx="1859281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371600" algn="dec"/>
                    </a:tabLst>
                  </a:pPr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Bal.	639.88</a:t>
                  </a:r>
                </a:p>
                <a:p>
                  <a:pPr>
                    <a:tabLst>
                      <a:tab pos="1371600" algn="dec"/>
                    </a:tabLst>
                  </a:pPr>
                  <a:r>
                    <a:rPr lang="en-US" sz="1400" i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Mar. 9 	639.88</a:t>
                  </a:r>
                </a:p>
                <a:p>
                  <a:pPr>
                    <a:tabLst>
                      <a:tab pos="1371600" algn="dec"/>
                    </a:tabLst>
                  </a:pPr>
                  <a:r>
                    <a:rPr lang="en-US" sz="1400" i="1" dirty="0" smtClean="0"/>
                    <a:t>(New Bal.	0.00)</a:t>
                  </a:r>
                </a:p>
              </p:txBody>
            </p:sp>
          </p:grpSp>
        </p:grpSp>
      </p:grpSp>
      <p:sp>
        <p:nvSpPr>
          <p:cNvPr id="41" name="Down Arrow 40"/>
          <p:cNvSpPr/>
          <p:nvPr/>
        </p:nvSpPr>
        <p:spPr>
          <a:xfrm flipV="1">
            <a:off x="3393140" y="332232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>
            <a:off x="5342965" y="436133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5337585" y="571500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  <p:bldP spid="42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Recording Cash Received for an Account Previously Written 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696200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March 9. Received cash in full payment of Edmonds Hospital’s account, previously written off as uncollectible, $639.88. Memorandum No. 71 and Receipt No. 695.</a:t>
            </a:r>
            <a:endParaRPr lang="en-US" sz="2000" dirty="0"/>
          </a:p>
        </p:txBody>
      </p:sp>
      <p:pic>
        <p:nvPicPr>
          <p:cNvPr id="8" name="Picture 7" descr="Chapter 14_Page 4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383280"/>
            <a:ext cx="8229600" cy="1758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5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304800" y="2892026"/>
            <a:ext cx="965618" cy="1756174"/>
            <a:chOff x="1066800" y="3059668"/>
            <a:chExt cx="965618" cy="175617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219200" y="3276600"/>
              <a:ext cx="609600" cy="1539242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066800" y="3059668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06734" y="3059668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4267200" y="4800600"/>
            <a:ext cx="1127760" cy="1215626"/>
            <a:chOff x="304800" y="1973106"/>
            <a:chExt cx="1127760" cy="1215626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1255060" y="1973106"/>
              <a:ext cx="0" cy="109728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00" y="2819400"/>
              <a:ext cx="746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Credit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28"/>
          <p:cNvGrpSpPr/>
          <p:nvPr/>
        </p:nvGrpSpPr>
        <p:grpSpPr>
          <a:xfrm>
            <a:off x="1981199" y="2892026"/>
            <a:ext cx="2209801" cy="1708786"/>
            <a:chOff x="729615" y="2514600"/>
            <a:chExt cx="2209801" cy="1708786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931321" y="2668906"/>
              <a:ext cx="0" cy="155448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729615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2514600"/>
              <a:ext cx="1872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Customer Name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32"/>
          <p:cNvGrpSpPr/>
          <p:nvPr/>
        </p:nvGrpSpPr>
        <p:grpSpPr>
          <a:xfrm>
            <a:off x="7315200" y="4800600"/>
            <a:ext cx="1087420" cy="1215626"/>
            <a:chOff x="1884380" y="1973106"/>
            <a:chExt cx="1087420" cy="121562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776370" y="1973106"/>
              <a:ext cx="0" cy="109728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260604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84380" y="2819400"/>
              <a:ext cx="87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762000" y="4800600"/>
            <a:ext cx="2118360" cy="1215626"/>
            <a:chOff x="838200" y="1668306"/>
            <a:chExt cx="2118360" cy="1215626"/>
          </a:xfrm>
        </p:grpSpPr>
        <p:cxnSp>
          <p:nvCxnSpPr>
            <p:cNvPr id="38" name="Straight Arrow Connector 37"/>
            <p:cNvCxnSpPr/>
            <p:nvPr/>
          </p:nvCxnSpPr>
          <p:spPr>
            <a:xfrm flipH="1" flipV="1">
              <a:off x="2743200" y="1668306"/>
              <a:ext cx="0" cy="109728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2590800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00" y="2514600"/>
              <a:ext cx="1770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Receipt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57200" y="1752600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</a:t>
            </a:r>
            <a:r>
              <a:rPr lang="en-US" sz="1600" dirty="0" smtClean="0"/>
              <a:t>Post the general journal entry to the general ledger.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7200" y="2327453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</a:t>
            </a:r>
            <a:r>
              <a:rPr lang="en-US" sz="1600" dirty="0" smtClean="0"/>
              <a:t>Post the debit portion of the general journal entry to the customer account.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7200" y="3148528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</a:t>
            </a:r>
            <a:r>
              <a:rPr lang="en-US" sz="1600" dirty="0" smtClean="0"/>
              <a:t>Write the words </a:t>
            </a:r>
            <a:r>
              <a:rPr lang="en-US" sz="1600" b="1" dirty="0" smtClean="0">
                <a:solidFill>
                  <a:srgbClr val="00B0F0"/>
                </a:solidFill>
              </a:rPr>
              <a:t>Reopen account </a:t>
            </a:r>
            <a:r>
              <a:rPr lang="en-US" sz="1600" dirty="0" smtClean="0"/>
              <a:t>in the Item column of the customer account.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7200" y="3969603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	</a:t>
            </a:r>
            <a:r>
              <a:rPr lang="en-US" sz="1600" dirty="0" smtClean="0"/>
              <a:t>Post the cash receipts journal entry to the customer account.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Posting Entries for Collecting a Written-Off Account Receivable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Chapter 14_Page 423_1.jpg"/>
          <p:cNvPicPr>
            <a:picLocks noChangeAspect="1"/>
          </p:cNvPicPr>
          <p:nvPr/>
        </p:nvPicPr>
        <p:blipFill>
          <a:blip r:embed="rId2" cstate="print"/>
          <a:srcRect b="15873"/>
          <a:stretch>
            <a:fillRect/>
          </a:stretch>
        </p:blipFill>
        <p:spPr>
          <a:xfrm>
            <a:off x="3430524" y="914400"/>
            <a:ext cx="4485132" cy="969270"/>
          </a:xfrm>
          <a:prstGeom prst="rect">
            <a:avLst/>
          </a:prstGeom>
        </p:spPr>
      </p:pic>
      <p:pic>
        <p:nvPicPr>
          <p:cNvPr id="7" name="Picture 6" descr="Chapter 14_Page 423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30524" y="1945644"/>
            <a:ext cx="4480560" cy="1092708"/>
          </a:xfrm>
          <a:prstGeom prst="rect">
            <a:avLst/>
          </a:prstGeom>
        </p:spPr>
      </p:pic>
      <p:pic>
        <p:nvPicPr>
          <p:cNvPr id="8" name="Picture 7" descr="Chapter 14_Page 423_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0524" y="3100326"/>
            <a:ext cx="4494276" cy="1092708"/>
          </a:xfrm>
          <a:prstGeom prst="rect">
            <a:avLst/>
          </a:prstGeom>
        </p:spPr>
      </p:pic>
      <p:pic>
        <p:nvPicPr>
          <p:cNvPr id="9" name="Picture 8" descr="Chapter 14_Page 423_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76244" y="4255009"/>
            <a:ext cx="3904488" cy="1202436"/>
          </a:xfrm>
          <a:prstGeom prst="rect">
            <a:avLst/>
          </a:prstGeom>
        </p:spPr>
      </p:pic>
      <p:pic>
        <p:nvPicPr>
          <p:cNvPr id="10" name="Picture 9" descr="Chapter 14_Page 423_5.jpg"/>
          <p:cNvPicPr>
            <a:picLocks noChangeAspect="1"/>
          </p:cNvPicPr>
          <p:nvPr/>
        </p:nvPicPr>
        <p:blipFill>
          <a:blip r:embed="rId6" cstate="print"/>
          <a:srcRect b="17225"/>
          <a:stretch>
            <a:fillRect/>
          </a:stretch>
        </p:blipFill>
        <p:spPr>
          <a:xfrm>
            <a:off x="3124199" y="5486400"/>
            <a:ext cx="5068199" cy="8937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5792724" y="1676400"/>
            <a:ext cx="944880" cy="1143000"/>
            <a:chOff x="304800" y="2895600"/>
            <a:chExt cx="944880" cy="1143000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304800" y="2895600"/>
              <a:ext cx="944880" cy="11430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762000" y="3154680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</p:grpSp>
      <p:grpSp>
        <p:nvGrpSpPr>
          <p:cNvPr id="12" name="Group 21"/>
          <p:cNvGrpSpPr/>
          <p:nvPr/>
        </p:nvGrpSpPr>
        <p:grpSpPr>
          <a:xfrm>
            <a:off x="5716524" y="1676400"/>
            <a:ext cx="1143000" cy="3429000"/>
            <a:chOff x="3352800" y="2895600"/>
            <a:chExt cx="1143000" cy="3429000"/>
          </a:xfrm>
        </p:grpSpPr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352800" y="2895600"/>
              <a:ext cx="1143000" cy="342900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3459480" y="5440680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</p:grpSp>
      <p:grpSp>
        <p:nvGrpSpPr>
          <p:cNvPr id="15" name="Group 25"/>
          <p:cNvGrpSpPr/>
          <p:nvPr/>
        </p:nvGrpSpPr>
        <p:grpSpPr>
          <a:xfrm>
            <a:off x="6326124" y="1828800"/>
            <a:ext cx="1143000" cy="2133600"/>
            <a:chOff x="106680" y="2895600"/>
            <a:chExt cx="1143000" cy="21336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06680" y="2895600"/>
              <a:ext cx="1143000" cy="2133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35280" y="4145280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</p:grp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4829556" y="5010912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3</a:t>
            </a:r>
          </a:p>
        </p:txBody>
      </p:sp>
      <p:grpSp>
        <p:nvGrpSpPr>
          <p:cNvPr id="16" name="Group 33"/>
          <p:cNvGrpSpPr/>
          <p:nvPr/>
        </p:nvGrpSpPr>
        <p:grpSpPr>
          <a:xfrm>
            <a:off x="6096000" y="5334000"/>
            <a:ext cx="533400" cy="914400"/>
            <a:chOff x="-45720" y="4181856"/>
            <a:chExt cx="533400" cy="731520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-45720" y="4181856"/>
              <a:ext cx="457200" cy="73152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213360" y="4328160"/>
              <a:ext cx="274320" cy="21945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14-2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1.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Why is Allowance for Uncollectible Accounts debited when a customer account is written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0"/>
            <a:ext cx="7315200" cy="26971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The balance of the customer account is an actual uncollectible amount and no longer an estimate of an uncollectible amount.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14-2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2.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Does the book value of accounts receivable differ before and after writing off an account? 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0"/>
            <a:ext cx="7315200" cy="26971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The book value is the same because the same amount is deducted from the accounts receivable and the allowance accounts.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14-2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3.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Why is a customer account reopened when the account is paid after being previously written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To show an accurate credit history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14-2</a:t>
            </a:r>
            <a:br>
              <a:rPr lang="en-US" dirty="0" smtClean="0"/>
            </a:br>
            <a:r>
              <a:rPr lang="en-US" dirty="0" smtClean="0"/>
              <a:t>On You Own 14-2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14-2 (Excel)</a:t>
            </a:r>
          </a:p>
          <a:p>
            <a:pPr lvl="1"/>
            <a:r>
              <a:rPr lang="en-US" dirty="0" smtClean="0"/>
              <a:t>Modeled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424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14-2 (Excel)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424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6</a:t>
            </a:r>
            <a:r>
              <a:rPr lang="en-US" sz="2400" dirty="0" smtClean="0"/>
              <a:t> 	Record the acceptance of a note receivable.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7</a:t>
            </a:r>
            <a:r>
              <a:rPr lang="en-US" sz="2400" dirty="0" smtClean="0"/>
              <a:t> 	Account for the collection of a note receivable.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8</a:t>
            </a:r>
            <a:r>
              <a:rPr lang="en-US" sz="2400" dirty="0" smtClean="0"/>
              <a:t> 	Account for a dishonored note receivable.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219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Promissory Notes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written and signed promise to pay a sum of money at a specified time is called a </a:t>
            </a:r>
            <a:r>
              <a:rPr lang="en-US" sz="2400" b="1" dirty="0" smtClean="0">
                <a:solidFill>
                  <a:srgbClr val="0070C0"/>
                </a:solidFill>
              </a:rPr>
              <a:t>promissory note</a:t>
            </a:r>
            <a:r>
              <a:rPr lang="en-US" sz="2400" dirty="0" smtClean="0"/>
              <a:t>. </a:t>
            </a:r>
          </a:p>
          <a:p>
            <a:pPr lvl="1"/>
            <a:r>
              <a:rPr lang="en-US" sz="2000" dirty="0" smtClean="0"/>
              <a:t>A person or business to whom a liability is owed is called a </a:t>
            </a:r>
            <a:r>
              <a:rPr lang="en-US" sz="2000" i="1" dirty="0" smtClean="0">
                <a:solidFill>
                  <a:srgbClr val="0070C0"/>
                </a:solidFill>
              </a:rPr>
              <a:t>creditor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A promissory note signed by a business and given to a creditor is entered in the businesses books as a </a:t>
            </a:r>
            <a:r>
              <a:rPr lang="en-US" sz="2400" b="1" dirty="0" smtClean="0">
                <a:solidFill>
                  <a:srgbClr val="0070C0"/>
                </a:solidFill>
              </a:rPr>
              <a:t>note payable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 promissory note that a business accepts from a customer is entered in the business’s books as a </a:t>
            </a:r>
            <a:r>
              <a:rPr lang="en-US" sz="2400" b="1" dirty="0" smtClean="0">
                <a:solidFill>
                  <a:srgbClr val="0070C0"/>
                </a:solidFill>
              </a:rPr>
              <a:t>note receivable</a:t>
            </a:r>
            <a:r>
              <a:rPr lang="en-US" sz="2400" dirty="0" smtClean="0"/>
              <a:t>. </a:t>
            </a:r>
          </a:p>
          <a:p>
            <a:pPr lvl="1"/>
            <a:r>
              <a:rPr lang="en-US" sz="2000" dirty="0" smtClean="0"/>
              <a:t>Notes payable and notes receivable are frequently referred to simply as </a:t>
            </a:r>
            <a:r>
              <a:rPr lang="en-US" sz="2000" i="1" dirty="0" smtClean="0">
                <a:solidFill>
                  <a:srgbClr val="0070C0"/>
                </a:solidFill>
              </a:rPr>
              <a:t>notes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The person or business that signs a note, and thus promises to make payment, is called the </a:t>
            </a:r>
            <a:r>
              <a:rPr lang="en-US" sz="2400" b="1" dirty="0">
                <a:solidFill>
                  <a:srgbClr val="0070C0"/>
                </a:solidFill>
              </a:rPr>
              <a:t>maker of a note</a:t>
            </a:r>
            <a:r>
              <a:rPr lang="en-US" sz="2400" dirty="0">
                <a:solidFill>
                  <a:srgbClr val="006600"/>
                </a:solidFill>
              </a:rPr>
              <a:t>. 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17416" y="5943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Continued on the next slide.</a:t>
            </a:r>
            <a:endParaRPr lang="en-US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Allowance Method of Recording Losses from Uncollectible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difference between an asset’s account balance and its related contra account balance is called </a:t>
            </a:r>
            <a:r>
              <a:rPr lang="en-US" b="1" dirty="0" smtClean="0">
                <a:solidFill>
                  <a:srgbClr val="0070C0"/>
                </a:solidFill>
              </a:rPr>
              <a:t>book value</a:t>
            </a:r>
            <a:r>
              <a:rPr lang="en-US" dirty="0" smtClean="0"/>
              <a:t>. </a:t>
            </a:r>
          </a:p>
          <a:p>
            <a:r>
              <a:rPr lang="en-US" dirty="0"/>
              <a:t>The difference between the balance of Accounts Receivable and its contra account, Allowance for Uncollectible Accounts, is called the </a:t>
            </a:r>
            <a:r>
              <a:rPr lang="en-US" b="1" dirty="0">
                <a:solidFill>
                  <a:srgbClr val="0070C0"/>
                </a:solidFill>
              </a:rPr>
              <a:t>book value of accounts receivable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7" name="Flowchart: Delay 6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17416" y="5943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Continued on the next slide.</a:t>
            </a:r>
            <a:endParaRPr lang="en-US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Promissory Notes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person or business to whom the amount of a note is payable is called the </a:t>
            </a:r>
            <a:r>
              <a:rPr lang="en-US" sz="2400" b="1" dirty="0" smtClean="0">
                <a:solidFill>
                  <a:srgbClr val="0070C0"/>
                </a:solidFill>
              </a:rPr>
              <a:t>payee</a:t>
            </a:r>
            <a:r>
              <a:rPr lang="en-US" sz="2400" dirty="0" smtClean="0"/>
              <a:t>. </a:t>
            </a:r>
          </a:p>
          <a:p>
            <a:r>
              <a:rPr lang="en-US" sz="2400" dirty="0"/>
              <a:t>The original amount of a note, sometimes referred to as the </a:t>
            </a:r>
            <a:r>
              <a:rPr lang="en-US" sz="2400" i="1" dirty="0">
                <a:solidFill>
                  <a:srgbClr val="0070C0"/>
                </a:solidFill>
              </a:rPr>
              <a:t>face amount</a:t>
            </a:r>
            <a:r>
              <a:rPr lang="en-US" sz="2400" dirty="0"/>
              <a:t>, is called the </a:t>
            </a:r>
            <a:r>
              <a:rPr lang="en-US" sz="2400" b="1" dirty="0">
                <a:solidFill>
                  <a:srgbClr val="0070C0"/>
                </a:solidFill>
              </a:rPr>
              <a:t>principal</a:t>
            </a:r>
            <a:r>
              <a:rPr lang="en-US" sz="2400" dirty="0"/>
              <a:t>. </a:t>
            </a:r>
          </a:p>
          <a:p>
            <a:r>
              <a:rPr lang="en-US" sz="2400" dirty="0"/>
              <a:t>The percent of the principal that is due for the use of the funds secured by a note is called the </a:t>
            </a:r>
            <a:r>
              <a:rPr lang="en-US" sz="2400" b="1" dirty="0">
                <a:solidFill>
                  <a:srgbClr val="0070C0"/>
                </a:solidFill>
              </a:rPr>
              <a:t>interest rate</a:t>
            </a:r>
            <a:r>
              <a:rPr lang="en-US" sz="2400" dirty="0"/>
              <a:t>. </a:t>
            </a:r>
          </a:p>
          <a:p>
            <a:r>
              <a:rPr lang="en-US" sz="2400" dirty="0"/>
              <a:t>The date on which the principal of a note is due to be repaid is called the </a:t>
            </a:r>
            <a:r>
              <a:rPr lang="en-US" sz="2400" b="1" dirty="0">
                <a:solidFill>
                  <a:srgbClr val="0070C0"/>
                </a:solidFill>
              </a:rPr>
              <a:t>maturity date</a:t>
            </a:r>
            <a:r>
              <a:rPr lang="en-US" sz="2400" dirty="0"/>
              <a:t>. </a:t>
            </a:r>
          </a:p>
          <a:p>
            <a:r>
              <a:rPr lang="en-US" sz="2400" dirty="0"/>
              <a:t>The length of time from the signing date to the maturity date, usually expressed as the number of days, may be referred to as the </a:t>
            </a:r>
            <a:r>
              <a:rPr lang="en-US" sz="2400" b="1" dirty="0">
                <a:solidFill>
                  <a:srgbClr val="0070C0"/>
                </a:solidFill>
              </a:rPr>
              <a:t>time of a note</a:t>
            </a:r>
            <a:r>
              <a:rPr lang="en-US" sz="2400" dirty="0"/>
              <a:t>, or </a:t>
            </a:r>
            <a:r>
              <a:rPr lang="en-US" sz="2400" i="1" dirty="0">
                <a:solidFill>
                  <a:srgbClr val="0070C0"/>
                </a:solidFill>
              </a:rPr>
              <a:t>term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Chapter 14_Page 4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088796"/>
            <a:ext cx="6400800" cy="360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Promissory Notes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53"/>
          <p:cNvGrpSpPr/>
          <p:nvPr/>
        </p:nvGrpSpPr>
        <p:grpSpPr>
          <a:xfrm>
            <a:off x="152400" y="5029200"/>
            <a:ext cx="2057400" cy="1143000"/>
            <a:chOff x="152400" y="5029200"/>
            <a:chExt cx="2057400" cy="114300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1447800" y="5029200"/>
              <a:ext cx="762000" cy="990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52400" y="5802868"/>
              <a:ext cx="191077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Maker of the Note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52"/>
          <p:cNvGrpSpPr/>
          <p:nvPr/>
        </p:nvGrpSpPr>
        <p:grpSpPr>
          <a:xfrm>
            <a:off x="6324601" y="4181979"/>
            <a:ext cx="2503985" cy="646331"/>
            <a:chOff x="6324601" y="4181979"/>
            <a:chExt cx="2503985" cy="646331"/>
          </a:xfrm>
        </p:grpSpPr>
        <p:cxnSp>
          <p:nvCxnSpPr>
            <p:cNvPr id="36" name="Straight Arrow Connector 35"/>
            <p:cNvCxnSpPr>
              <a:stCxn id="15" idx="1"/>
            </p:cNvCxnSpPr>
            <p:nvPr/>
          </p:nvCxnSpPr>
          <p:spPr>
            <a:xfrm flipH="1" flipV="1">
              <a:off x="6324601" y="4343401"/>
              <a:ext cx="1447798" cy="16174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772399" y="4181979"/>
              <a:ext cx="105618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Maturity 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</a:p>
          </p:txBody>
        </p:sp>
      </p:grpSp>
      <p:grpSp>
        <p:nvGrpSpPr>
          <p:cNvPr id="7" name="Group 51"/>
          <p:cNvGrpSpPr/>
          <p:nvPr/>
        </p:nvGrpSpPr>
        <p:grpSpPr>
          <a:xfrm>
            <a:off x="152400" y="4352365"/>
            <a:ext cx="3693460" cy="815767"/>
            <a:chOff x="152400" y="4352365"/>
            <a:chExt cx="3693460" cy="81576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645460" y="4352365"/>
              <a:ext cx="3200400" cy="533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52400" y="4521801"/>
              <a:ext cx="961545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Interest 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Rate</a:t>
              </a:r>
            </a:p>
          </p:txBody>
        </p:sp>
      </p:grpSp>
      <p:grpSp>
        <p:nvGrpSpPr>
          <p:cNvPr id="8" name="Group 50"/>
          <p:cNvGrpSpPr/>
          <p:nvPr/>
        </p:nvGrpSpPr>
        <p:grpSpPr>
          <a:xfrm>
            <a:off x="152400" y="3681800"/>
            <a:ext cx="1411940" cy="424035"/>
            <a:chOff x="152400" y="3681800"/>
            <a:chExt cx="1411940" cy="42403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107140" y="3877235"/>
              <a:ext cx="457200" cy="228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52400" y="3681800"/>
              <a:ext cx="99418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Principal</a:t>
              </a:r>
            </a:p>
          </p:txBody>
        </p:sp>
      </p:grpSp>
      <p:grpSp>
        <p:nvGrpSpPr>
          <p:cNvPr id="9" name="Group 47"/>
          <p:cNvGrpSpPr/>
          <p:nvPr/>
        </p:nvGrpSpPr>
        <p:grpSpPr>
          <a:xfrm>
            <a:off x="152400" y="2564800"/>
            <a:ext cx="2667000" cy="1245200"/>
            <a:chOff x="152400" y="2564800"/>
            <a:chExt cx="2667000" cy="12452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1066800" y="2819400"/>
              <a:ext cx="1752600" cy="990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2400" y="2564800"/>
              <a:ext cx="1012521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Time of 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the Note</a:t>
              </a:r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152400" y="1600200"/>
            <a:ext cx="3026854" cy="990600"/>
            <a:chOff x="152400" y="1600200"/>
            <a:chExt cx="3026854" cy="990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85800" y="1828800"/>
              <a:ext cx="1676400" cy="7620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52400" y="1600200"/>
              <a:ext cx="302685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Number Assigned to the Note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49"/>
          <p:cNvGrpSpPr/>
          <p:nvPr/>
        </p:nvGrpSpPr>
        <p:grpSpPr>
          <a:xfrm>
            <a:off x="5657088" y="2953389"/>
            <a:ext cx="3171498" cy="704211"/>
            <a:chOff x="5657088" y="2953389"/>
            <a:chExt cx="3171498" cy="704211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5657088" y="3124200"/>
              <a:ext cx="2514601" cy="533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091718" y="2953389"/>
              <a:ext cx="73686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Payee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3" name="Group 48"/>
          <p:cNvGrpSpPr/>
          <p:nvPr/>
        </p:nvGrpSpPr>
        <p:grpSpPr>
          <a:xfrm>
            <a:off x="6172200" y="1600200"/>
            <a:ext cx="2656386" cy="914400"/>
            <a:chOff x="6172200" y="1600200"/>
            <a:chExt cx="2656386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172200" y="1752600"/>
              <a:ext cx="609600" cy="7620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442099" y="1600200"/>
              <a:ext cx="238648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 the Note Is Signed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Group 54"/>
          <p:cNvGrpSpPr/>
          <p:nvPr/>
        </p:nvGrpSpPr>
        <p:grpSpPr>
          <a:xfrm>
            <a:off x="4103763" y="4953000"/>
            <a:ext cx="1077837" cy="1219200"/>
            <a:chOff x="4103763" y="4953000"/>
            <a:chExt cx="1077837" cy="1219200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4419600" y="4953000"/>
              <a:ext cx="762000" cy="990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03763" y="5802868"/>
              <a:ext cx="93647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Witness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2"/>
          <p:cNvGrpSpPr/>
          <p:nvPr/>
        </p:nvGrpSpPr>
        <p:grpSpPr>
          <a:xfrm>
            <a:off x="2712719" y="5182814"/>
            <a:ext cx="3718561" cy="1032153"/>
            <a:chOff x="2712719" y="5026223"/>
            <a:chExt cx="3718561" cy="1032153"/>
          </a:xfrm>
        </p:grpSpPr>
        <p:sp>
          <p:nvSpPr>
            <p:cNvPr id="64" name="Rectangle 63"/>
            <p:cNvSpPr/>
            <p:nvPr/>
          </p:nvSpPr>
          <p:spPr>
            <a:xfrm>
              <a:off x="4572000" y="5504330"/>
              <a:ext cx="1859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i="1" dirty="0" smtClean="0"/>
                <a:t>Mar. 18 	</a:t>
              </a:r>
              <a:r>
                <a:rPr lang="en-US" sz="1400" dirty="0" smtClean="0"/>
                <a:t>2,578.35</a:t>
              </a:r>
            </a:p>
          </p:txBody>
        </p:sp>
        <p:grpSp>
          <p:nvGrpSpPr>
            <p:cNvPr id="6" name="Group 53"/>
            <p:cNvGrpSpPr/>
            <p:nvPr/>
          </p:nvGrpSpPr>
          <p:grpSpPr>
            <a:xfrm>
              <a:off x="2712719" y="5026223"/>
              <a:ext cx="3688081" cy="1032153"/>
              <a:chOff x="2712719" y="5026223"/>
              <a:chExt cx="3688081" cy="1032153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316940" y="5026223"/>
                <a:ext cx="2514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400" dirty="0" smtClean="0">
                    <a:solidFill>
                      <a:srgbClr val="FF0000"/>
                    </a:solidFill>
                  </a:rPr>
                  <a:t>ACCOUNTS RECEIVABLE LEDGER</a:t>
                </a:r>
              </a:p>
            </p:txBody>
          </p:sp>
          <p:grpSp>
            <p:nvGrpSpPr>
              <p:cNvPr id="7" name="Group 52"/>
              <p:cNvGrpSpPr/>
              <p:nvPr/>
            </p:nvGrpSpPr>
            <p:grpSpPr>
              <a:xfrm>
                <a:off x="2712719" y="5254823"/>
                <a:ext cx="3688081" cy="803553"/>
                <a:chOff x="2712719" y="5254823"/>
                <a:chExt cx="3688081" cy="803553"/>
              </a:xfrm>
            </p:grpSpPr>
            <p:grpSp>
              <p:nvGrpSpPr>
                <p:cNvPr id="8" name="Group 55"/>
                <p:cNvGrpSpPr/>
                <p:nvPr/>
              </p:nvGrpSpPr>
              <p:grpSpPr>
                <a:xfrm>
                  <a:off x="2743200" y="5254823"/>
                  <a:ext cx="3657600" cy="803553"/>
                  <a:chOff x="5755849" y="2764393"/>
                  <a:chExt cx="3657600" cy="803553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6136849" y="2764393"/>
                    <a:ext cx="287126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Skinner College</a:t>
                    </a:r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H="1">
                    <a:off x="5755849" y="3019306"/>
                    <a:ext cx="36576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7584649" y="3019306"/>
                    <a:ext cx="0" cy="5486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Rectangle 68"/>
                <p:cNvSpPr/>
                <p:nvPr/>
              </p:nvSpPr>
              <p:spPr>
                <a:xfrm>
                  <a:off x="2712719" y="5505545"/>
                  <a:ext cx="185928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371600" algn="dec"/>
                    </a:tabLst>
                  </a:pPr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Bal.	2,578.35</a:t>
                  </a:r>
                </a:p>
                <a:p>
                  <a:pPr>
                    <a:tabLst>
                      <a:tab pos="1371600" algn="dec"/>
                    </a:tabLst>
                  </a:pPr>
                  <a:r>
                    <a:rPr lang="en-US" sz="1400" i="1" dirty="0" smtClean="0"/>
                    <a:t>(New Bal.	0.00)</a:t>
                  </a:r>
                </a:p>
              </p:txBody>
            </p:sp>
          </p:grpSp>
        </p:grpSp>
      </p:grpSp>
      <p:grpSp>
        <p:nvGrpSpPr>
          <p:cNvPr id="9" name="Group 54"/>
          <p:cNvGrpSpPr/>
          <p:nvPr/>
        </p:nvGrpSpPr>
        <p:grpSpPr>
          <a:xfrm>
            <a:off x="2743200" y="4039814"/>
            <a:ext cx="3688080" cy="817900"/>
            <a:chOff x="2743200" y="3883223"/>
            <a:chExt cx="3688080" cy="817900"/>
          </a:xfrm>
        </p:grpSpPr>
        <p:grpSp>
          <p:nvGrpSpPr>
            <p:cNvPr id="11" name="Group 23"/>
            <p:cNvGrpSpPr/>
            <p:nvPr/>
          </p:nvGrpSpPr>
          <p:grpSpPr>
            <a:xfrm>
              <a:off x="2743200" y="3883223"/>
              <a:ext cx="3657602" cy="817900"/>
              <a:chOff x="5672999" y="2750046"/>
              <a:chExt cx="3396465" cy="817900"/>
            </a:xfrm>
          </p:grpSpPr>
          <p:grpSp>
            <p:nvGrpSpPr>
              <p:cNvPr id="14" name="Group 55"/>
              <p:cNvGrpSpPr/>
              <p:nvPr/>
            </p:nvGrpSpPr>
            <p:grpSpPr>
              <a:xfrm>
                <a:off x="5673000" y="2750046"/>
                <a:ext cx="3396464" cy="817900"/>
                <a:chOff x="5673000" y="2750046"/>
                <a:chExt cx="3396464" cy="8179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5915155" y="2750046"/>
                  <a:ext cx="287126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 smtClean="0"/>
                    <a:t>Accounts Receivable</a:t>
                  </a: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5673000" y="3019306"/>
                  <a:ext cx="33964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364374" y="3019306"/>
                  <a:ext cx="0" cy="5486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Rectangle 58"/>
              <p:cNvSpPr/>
              <p:nvPr/>
            </p:nvSpPr>
            <p:spPr>
              <a:xfrm>
                <a:off x="5672999" y="3019306"/>
                <a:ext cx="17265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37160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Bal. 	20,486.25</a:t>
                </a:r>
              </a:p>
              <a:p>
                <a:pPr>
                  <a:tabLst>
                    <a:tab pos="1371600" algn="dec"/>
                  </a:tabLst>
                </a:pPr>
                <a:r>
                  <a:rPr lang="en-US" sz="1400" i="1" dirty="0" smtClean="0"/>
                  <a:t>(New Bal.	17,907.90)</a:t>
                </a:r>
                <a:endParaRPr lang="en-US" sz="1400" dirty="0" smtClean="0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4572000" y="4150660"/>
              <a:ext cx="1859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Mar. 18	2,578.35</a:t>
              </a:r>
            </a:p>
          </p:txBody>
        </p:sp>
      </p:grpSp>
      <p:grpSp>
        <p:nvGrpSpPr>
          <p:cNvPr id="15" name="Group 44"/>
          <p:cNvGrpSpPr/>
          <p:nvPr/>
        </p:nvGrpSpPr>
        <p:grpSpPr>
          <a:xfrm>
            <a:off x="2743200" y="2707051"/>
            <a:ext cx="3657600" cy="1098210"/>
            <a:chOff x="2743200" y="2550460"/>
            <a:chExt cx="3657600" cy="1098210"/>
          </a:xfrm>
        </p:grpSpPr>
        <p:grpSp>
          <p:nvGrpSpPr>
            <p:cNvPr id="16" name="Group 49"/>
            <p:cNvGrpSpPr/>
            <p:nvPr/>
          </p:nvGrpSpPr>
          <p:grpSpPr>
            <a:xfrm>
              <a:off x="2743200" y="2550460"/>
              <a:ext cx="3657600" cy="1098210"/>
              <a:chOff x="2743200" y="2550460"/>
              <a:chExt cx="3657600" cy="1098210"/>
            </a:xfrm>
          </p:grpSpPr>
          <p:grpSp>
            <p:nvGrpSpPr>
              <p:cNvPr id="17" name="Group 17"/>
              <p:cNvGrpSpPr/>
              <p:nvPr/>
            </p:nvGrpSpPr>
            <p:grpSpPr>
              <a:xfrm>
                <a:off x="2743200" y="2816423"/>
                <a:ext cx="3657600" cy="832247"/>
                <a:chOff x="5681705" y="1745099"/>
                <a:chExt cx="3657600" cy="832247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5681705" y="2025134"/>
                  <a:ext cx="185928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371600" algn="dec"/>
                    </a:tabLst>
                  </a:pPr>
                  <a:r>
                    <a:rPr lang="en-US" sz="1400" dirty="0" smtClean="0"/>
                    <a:t>Mar. 18	2,578.35</a:t>
                  </a:r>
                </a:p>
              </p:txBody>
            </p:sp>
            <p:grpSp>
              <p:nvGrpSpPr>
                <p:cNvPr id="18" name="Group 53"/>
                <p:cNvGrpSpPr/>
                <p:nvPr/>
              </p:nvGrpSpPr>
              <p:grpSpPr>
                <a:xfrm>
                  <a:off x="5681705" y="1745099"/>
                  <a:ext cx="3657600" cy="832247"/>
                  <a:chOff x="5681705" y="1745099"/>
                  <a:chExt cx="3657600" cy="832247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6087036" y="1745099"/>
                    <a:ext cx="2871269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Notes Receivable</a:t>
                    </a:r>
                  </a:p>
                  <a:p>
                    <a:pPr algn="ctr"/>
                    <a:r>
                      <a:rPr lang="en-US" sz="1400" dirty="0" smtClean="0"/>
                      <a:t> </a:t>
                    </a:r>
                  </a:p>
                </p:txBody>
              </p: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5681705" y="2028706"/>
                    <a:ext cx="36576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7512034" y="2028706"/>
                    <a:ext cx="0" cy="5486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3818965" y="2550460"/>
                <a:ext cx="14814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400" dirty="0" smtClean="0">
                    <a:solidFill>
                      <a:srgbClr val="FF0000"/>
                    </a:solidFill>
                  </a:rPr>
                  <a:t>GENERAL LEDGER</a:t>
                </a: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581356" y="3101790"/>
              <a:ext cx="18194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endParaRPr lang="en-US" sz="14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Accepting a Note Receivable from a Customer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7772400" cy="70788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March 18. Accepted a 90-day, 8% note from Skinner College for an extension of time on its account, $2,578.35. Note Receivable No. 6.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LO6</a:t>
            </a:r>
            <a:endParaRPr lang="en-US" dirty="0"/>
          </a:p>
        </p:txBody>
      </p:sp>
      <p:grpSp>
        <p:nvGrpSpPr>
          <p:cNvPr id="19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Down Arrow 41"/>
          <p:cNvSpPr/>
          <p:nvPr/>
        </p:nvSpPr>
        <p:spPr>
          <a:xfrm flipV="1">
            <a:off x="3459480" y="332232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5342965" y="436133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>
            <a:off x="5337585" y="571500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2" grpId="0" animBg="1"/>
      <p:bldP spid="43" grpId="0" animBg="1"/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pter 14_Page 426.jpg"/>
          <p:cNvPicPr>
            <a:picLocks noChangeAspect="1"/>
          </p:cNvPicPr>
          <p:nvPr/>
        </p:nvPicPr>
        <p:blipFill>
          <a:blip r:embed="rId2" cstate="print"/>
          <a:srcRect b="15810"/>
          <a:stretch>
            <a:fillRect/>
          </a:stretch>
        </p:blipFill>
        <p:spPr>
          <a:xfrm>
            <a:off x="457200" y="3470950"/>
            <a:ext cx="8229600" cy="178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Accepting a Note Receivable from a Customer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7772400" cy="70788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March 18. Accepted a 90-day, 8% note from Skinner College for an extension of time on its account, $2,578.35. Note Receivable No. 6.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LO6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2178425" y="5181600"/>
            <a:ext cx="2317375" cy="1111625"/>
            <a:chOff x="1066800" y="2354106"/>
            <a:chExt cx="2317375" cy="1111625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249680" y="2354106"/>
              <a:ext cx="895" cy="64627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47800" y="2819400"/>
              <a:ext cx="1936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 and 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Customer Name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54"/>
          <p:cNvGrpSpPr/>
          <p:nvPr/>
        </p:nvGrpSpPr>
        <p:grpSpPr>
          <a:xfrm>
            <a:off x="152400" y="4876800"/>
            <a:ext cx="1143000" cy="1131332"/>
            <a:chOff x="457200" y="2297668"/>
            <a:chExt cx="1143000" cy="1131332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219200" y="2297668"/>
              <a:ext cx="381000" cy="990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1066800" y="3059668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7200" y="3059668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64"/>
          <p:cNvGrpSpPr/>
          <p:nvPr/>
        </p:nvGrpSpPr>
        <p:grpSpPr>
          <a:xfrm>
            <a:off x="5410200" y="5029200"/>
            <a:ext cx="1447800" cy="1264025"/>
            <a:chOff x="-15240" y="2201706"/>
            <a:chExt cx="1447800" cy="1264025"/>
          </a:xfrm>
        </p:grpSpPr>
        <p:cxnSp>
          <p:nvCxnSpPr>
            <p:cNvPr id="67" name="Straight Arrow Connector 66"/>
            <p:cNvCxnSpPr/>
            <p:nvPr/>
          </p:nvCxnSpPr>
          <p:spPr>
            <a:xfrm flipH="1" flipV="1">
              <a:off x="518160" y="2201706"/>
              <a:ext cx="727935" cy="77009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6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15240" y="2819400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Diagonal Line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73"/>
          <p:cNvGrpSpPr/>
          <p:nvPr/>
        </p:nvGrpSpPr>
        <p:grpSpPr>
          <a:xfrm>
            <a:off x="6858000" y="2892026"/>
            <a:ext cx="1981200" cy="1835112"/>
            <a:chOff x="3657600" y="2819400"/>
            <a:chExt cx="1981200" cy="183511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3733800" y="2975374"/>
              <a:ext cx="91440" cy="1679138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36576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38600" y="28194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Amount</a:t>
              </a:r>
            </a:p>
          </p:txBody>
        </p:sp>
      </p:grpSp>
      <p:grpSp>
        <p:nvGrpSpPr>
          <p:cNvPr id="14" name="Group 77"/>
          <p:cNvGrpSpPr/>
          <p:nvPr/>
        </p:nvGrpSpPr>
        <p:grpSpPr>
          <a:xfrm>
            <a:off x="1524000" y="2892026"/>
            <a:ext cx="3733801" cy="1800226"/>
            <a:chOff x="729615" y="2514600"/>
            <a:chExt cx="3733801" cy="1800226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931321" y="2668906"/>
              <a:ext cx="0" cy="164592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"/>
            <p:cNvSpPr>
              <a:spLocks noChangeArrowheads="1"/>
            </p:cNvSpPr>
            <p:nvPr/>
          </p:nvSpPr>
          <p:spPr bwMode="auto">
            <a:xfrm>
              <a:off x="729615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66800" y="2514600"/>
              <a:ext cx="339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7543800" y="5178026"/>
            <a:ext cx="1295400" cy="1115199"/>
            <a:chOff x="2606040" y="2350532"/>
            <a:chExt cx="1295400" cy="1115199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758440" y="2350532"/>
              <a:ext cx="0" cy="6858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260604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7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10840" y="28194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Credit 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85"/>
          <p:cNvGrpSpPr/>
          <p:nvPr/>
        </p:nvGrpSpPr>
        <p:grpSpPr>
          <a:xfrm>
            <a:off x="4038600" y="2898303"/>
            <a:ext cx="2743200" cy="1826097"/>
            <a:chOff x="838200" y="2514600"/>
            <a:chExt cx="2743200" cy="1826097"/>
          </a:xfrm>
        </p:grpSpPr>
        <p:cxnSp>
          <p:nvCxnSpPr>
            <p:cNvPr id="87" name="Straight Arrow Connector 86"/>
            <p:cNvCxnSpPr/>
            <p:nvPr/>
          </p:nvCxnSpPr>
          <p:spPr>
            <a:xfrm flipH="1">
              <a:off x="2209800" y="2743200"/>
              <a:ext cx="577215" cy="1597497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7"/>
            <p:cNvSpPr>
              <a:spLocks noChangeArrowheads="1"/>
            </p:cNvSpPr>
            <p:nvPr/>
          </p:nvSpPr>
          <p:spPr bwMode="auto">
            <a:xfrm>
              <a:off x="2590800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38200" y="25146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Note Receivable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14400" y="5181600"/>
            <a:ext cx="6553200" cy="9144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35000">
                <a:schemeClr val="accent3">
                  <a:tint val="44500"/>
                  <a:satMod val="160000"/>
                </a:schemeClr>
              </a:gs>
              <a:gs pos="77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4400" y="2514600"/>
            <a:ext cx="6553200" cy="12954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35000">
                <a:schemeClr val="accent3">
                  <a:tint val="44500"/>
                  <a:satMod val="160000"/>
                </a:schemeClr>
              </a:gs>
              <a:gs pos="77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2514600"/>
          <a:ext cx="6858000" cy="9220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1600"/>
                <a:gridCol w="457200"/>
                <a:gridCol w="1371600"/>
                <a:gridCol w="457200"/>
                <a:gridCol w="1371600"/>
                <a:gridCol w="457200"/>
                <a:gridCol w="1371600"/>
              </a:tblGrid>
              <a:tr h="83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</a:rPr>
                        <a:t>Principal 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×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Annual</a:t>
                      </a:r>
                      <a:b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Interest</a:t>
                      </a:r>
                      <a:b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Rate 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×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b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as Fraction</a:t>
                      </a:r>
                      <a:b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of a Year </a:t>
                      </a:r>
                      <a:endParaRPr lang="en-US" sz="2000" b="1" i="0" u="none" strike="noStrike" dirty="0" smtClean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=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Interest</a:t>
                      </a:r>
                      <a:b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for Fraction</a:t>
                      </a:r>
                      <a:b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of Year 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on Promissory Notes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amount paid for the use of money for a period </a:t>
            </a:r>
            <a:r>
              <a:rPr lang="en-US" sz="2400" dirty="0" smtClean="0"/>
              <a:t>of time </a:t>
            </a:r>
            <a:r>
              <a:rPr lang="en-US" sz="2400" dirty="0"/>
              <a:t>is called </a:t>
            </a:r>
            <a:r>
              <a:rPr lang="en-US" sz="2400" i="1" dirty="0" smtClean="0">
                <a:solidFill>
                  <a:srgbClr val="0070C0"/>
                </a:solidFill>
              </a:rPr>
              <a:t>interest</a:t>
            </a:r>
            <a:r>
              <a:rPr lang="en-US" sz="2400" i="1" dirty="0" smtClean="0"/>
              <a:t>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LO7</a:t>
            </a:r>
            <a:endParaRPr lang="en-US" dirty="0"/>
          </a:p>
        </p:txBody>
      </p:sp>
      <p:grpSp>
        <p:nvGrpSpPr>
          <p:cNvPr id="6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7" name="Flowchart: Delay 6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43000" y="3429000"/>
          <a:ext cx="6858000" cy="3124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1600"/>
                <a:gridCol w="457200"/>
                <a:gridCol w="1371600"/>
                <a:gridCol w="457200"/>
                <a:gridCol w="1371600"/>
                <a:gridCol w="457200"/>
                <a:gridCol w="137160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$2,578.35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×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8%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×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90/360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=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$51.57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1" name="Content Placeholder 3"/>
          <p:cNvSpPr txBox="1">
            <a:spLocks/>
          </p:cNvSpPr>
          <p:nvPr/>
        </p:nvSpPr>
        <p:spPr>
          <a:xfrm>
            <a:off x="457200" y="4191000"/>
            <a:ext cx="8229600" cy="112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Char char="●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amount that is due on the maturity date of a note is called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maturity value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28800" y="5752200"/>
          <a:ext cx="5486400" cy="3124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/>
                        <a:t>$</a:t>
                      </a:r>
                      <a:r>
                        <a:rPr lang="fr-FR" sz="2000" u="none" strike="noStrike" dirty="0" smtClean="0"/>
                        <a:t>2,578.35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/>
                        <a:t>+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 </a:t>
                      </a:r>
                      <a:r>
                        <a:rPr lang="fr-FR" sz="2000" u="none" strike="noStrike" dirty="0" smtClean="0"/>
                        <a:t>$51.57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/>
                        <a:t>=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 smtClean="0"/>
                        <a:t>$2,629.92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28800" y="5150220"/>
          <a:ext cx="5486400" cy="617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</a:rPr>
                        <a:t>Principal 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Interest 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</a:rPr>
                        <a:t>=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</a:rPr>
                        <a:t>Maturity Value 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Maturity Date of Promissory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LO7</a:t>
            </a:r>
            <a:endParaRPr lang="en-US" dirty="0"/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8" name="Flowchart: Delay 7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46095" y="2514600"/>
          <a:ext cx="6629400" cy="21945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09800"/>
                <a:gridCol w="2209800"/>
                <a:gridCol w="22098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Days from the Month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Days Remaining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Times New Roman" pitchFamily="18" charset="0"/>
                          <a:cs typeface="Times New Roman" pitchFamily="18" charset="0"/>
                        </a:rPr>
                        <a:t>Term of the Note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March 18–March 31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April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May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en-US" sz="1800" b="1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June 1–June 16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14"/>
          <p:cNvGrpSpPr/>
          <p:nvPr/>
        </p:nvGrpSpPr>
        <p:grpSpPr>
          <a:xfrm>
            <a:off x="990600" y="1600200"/>
            <a:ext cx="3429000" cy="1828800"/>
            <a:chOff x="-1175384" y="2362200"/>
            <a:chExt cx="3429000" cy="18288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931321" y="2668906"/>
              <a:ext cx="1322295" cy="152209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9615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175384" y="2362200"/>
              <a:ext cx="2177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Number of days of the first month</a:t>
              </a: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5105400" y="1600200"/>
            <a:ext cx="2558416" cy="2133600"/>
            <a:chOff x="729615" y="2362200"/>
            <a:chExt cx="2558416" cy="213360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931321" y="2668906"/>
              <a:ext cx="1322294" cy="182689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729615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10615" y="2362200"/>
              <a:ext cx="2177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Days remaining after this month</a:t>
              </a:r>
            </a:p>
          </p:txBody>
        </p:sp>
      </p:grpSp>
      <p:grpSp>
        <p:nvGrpSpPr>
          <p:cNvPr id="11" name="Group 27"/>
          <p:cNvGrpSpPr/>
          <p:nvPr/>
        </p:nvGrpSpPr>
        <p:grpSpPr>
          <a:xfrm>
            <a:off x="457200" y="4267200"/>
            <a:ext cx="4084320" cy="1828800"/>
            <a:chOff x="-2133600" y="2069068"/>
            <a:chExt cx="4084320" cy="18288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1219200" y="2069068"/>
              <a:ext cx="731520" cy="12192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1066800" y="3059668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2133600" y="2974538"/>
              <a:ext cx="33527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Lesser of the days of the month and the days remaining after the previous month</a:t>
              </a:r>
            </a:p>
          </p:txBody>
        </p:sp>
      </p:grpSp>
      <p:grpSp>
        <p:nvGrpSpPr>
          <p:cNvPr id="12" name="Group 31"/>
          <p:cNvGrpSpPr/>
          <p:nvPr/>
        </p:nvGrpSpPr>
        <p:grpSpPr>
          <a:xfrm>
            <a:off x="4572000" y="4648200"/>
            <a:ext cx="3048000" cy="1267599"/>
            <a:chOff x="2072640" y="2198132"/>
            <a:chExt cx="3048000" cy="1267599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2072640" y="2198132"/>
              <a:ext cx="685800" cy="8382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260604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040" y="2819400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Days remaining for the last month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Collecting Principal and Interest on a Note Receivable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note receivable reaches its maturity date, the maker of the note is expected to pay the maturity value to the payee. </a:t>
            </a:r>
          </a:p>
          <a:p>
            <a:r>
              <a:rPr lang="en-US" dirty="0" smtClean="0"/>
              <a:t>The interest earned on money loaned is called </a:t>
            </a:r>
            <a:r>
              <a:rPr lang="en-US" b="1" dirty="0" smtClean="0">
                <a:solidFill>
                  <a:srgbClr val="0070C0"/>
                </a:solidFill>
              </a:rPr>
              <a:t>interest income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interest earned on a note receivable is credited to a revenue account titled Interest Income.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LO7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Collecting Principal and Interest on a Note Receivable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7620000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June 16. Received cash for the maturity value of Note Receivable No. 6, a 90-day, 8% note: principal, $2,578.35, plus interest, $51.57; total, $2,629.92. Receipt No. 782.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LO7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2743200" y="2895600"/>
            <a:ext cx="3657600" cy="909661"/>
            <a:chOff x="2743200" y="2739009"/>
            <a:chExt cx="3657600" cy="909661"/>
          </a:xfrm>
        </p:grpSpPr>
        <p:grpSp>
          <p:nvGrpSpPr>
            <p:cNvPr id="6" name="Group 17"/>
            <p:cNvGrpSpPr/>
            <p:nvPr/>
          </p:nvGrpSpPr>
          <p:grpSpPr>
            <a:xfrm>
              <a:off x="2743200" y="2739009"/>
              <a:ext cx="3657600" cy="909661"/>
              <a:chOff x="5681705" y="1667685"/>
              <a:chExt cx="3657600" cy="90966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681705" y="2025134"/>
                <a:ext cx="185928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371600" algn="dec"/>
                  </a:tabLst>
                </a:pPr>
                <a:r>
                  <a:rPr lang="en-US" sz="1400" dirty="0" smtClean="0"/>
                  <a:t>Mar. 18	2,629.92</a:t>
                </a:r>
              </a:p>
            </p:txBody>
          </p:sp>
          <p:grpSp>
            <p:nvGrpSpPr>
              <p:cNvPr id="7" name="Group 53"/>
              <p:cNvGrpSpPr/>
              <p:nvPr/>
            </p:nvGrpSpPr>
            <p:grpSpPr>
              <a:xfrm>
                <a:off x="5681705" y="1667685"/>
                <a:ext cx="3657600" cy="909661"/>
                <a:chOff x="5681705" y="1667685"/>
                <a:chExt cx="3657600" cy="90966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087036" y="1667685"/>
                  <a:ext cx="287126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 smtClean="0"/>
                    <a:t>Cash</a:t>
                  </a:r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5681705" y="2028706"/>
                  <a:ext cx="3657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7512034" y="2028706"/>
                  <a:ext cx="0" cy="5486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>
              <a:off x="4581356" y="3101790"/>
              <a:ext cx="18194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endParaRPr lang="en-US" sz="14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25"/>
          <p:cNvGrpSpPr/>
          <p:nvPr/>
        </p:nvGrpSpPr>
        <p:grpSpPr>
          <a:xfrm>
            <a:off x="2743200" y="4121974"/>
            <a:ext cx="3688080" cy="895314"/>
            <a:chOff x="2743200" y="3805809"/>
            <a:chExt cx="3688080" cy="895314"/>
          </a:xfrm>
        </p:grpSpPr>
        <p:grpSp>
          <p:nvGrpSpPr>
            <p:cNvPr id="10" name="Group 23"/>
            <p:cNvGrpSpPr/>
            <p:nvPr/>
          </p:nvGrpSpPr>
          <p:grpSpPr>
            <a:xfrm>
              <a:off x="2743200" y="3805809"/>
              <a:ext cx="3657602" cy="895314"/>
              <a:chOff x="5672999" y="2672632"/>
              <a:chExt cx="3396465" cy="895314"/>
            </a:xfrm>
          </p:grpSpPr>
          <p:grpSp>
            <p:nvGrpSpPr>
              <p:cNvPr id="11" name="Group 55"/>
              <p:cNvGrpSpPr/>
              <p:nvPr/>
            </p:nvGrpSpPr>
            <p:grpSpPr>
              <a:xfrm>
                <a:off x="5673000" y="2672632"/>
                <a:ext cx="3396464" cy="895314"/>
                <a:chOff x="5673000" y="2672632"/>
                <a:chExt cx="3396464" cy="895314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5915155" y="2672632"/>
                  <a:ext cx="287126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Notes Receivable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5673000" y="3019306"/>
                  <a:ext cx="33964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364374" y="3019306"/>
                  <a:ext cx="0" cy="5486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/>
              <p:cNvSpPr/>
              <p:nvPr/>
            </p:nvSpPr>
            <p:spPr>
              <a:xfrm>
                <a:off x="5672999" y="3019306"/>
                <a:ext cx="17265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37160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Mar. 18	</a:t>
                </a:r>
                <a:r>
                  <a:rPr lang="en-US" sz="1400" dirty="0" smtClean="0"/>
                  <a:t>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2,578.35</a:t>
                </a:r>
              </a:p>
              <a:p>
                <a:pPr>
                  <a:tabLst>
                    <a:tab pos="1371600" algn="dec"/>
                  </a:tabLst>
                </a:pPr>
                <a:r>
                  <a:rPr lang="en-US" sz="1400" i="1" dirty="0" smtClean="0"/>
                  <a:t>(New Bal.	0.00)</a:t>
                </a:r>
                <a:endParaRPr lang="en-US" sz="1400" dirty="0" smtClean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572000" y="4150660"/>
              <a:ext cx="1859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June 16	2,578.35</a:t>
              </a:r>
            </a:p>
          </p:txBody>
        </p:sp>
      </p:grpSp>
      <p:grpSp>
        <p:nvGrpSpPr>
          <p:cNvPr id="13" name="Group 33"/>
          <p:cNvGrpSpPr/>
          <p:nvPr/>
        </p:nvGrpSpPr>
        <p:grpSpPr>
          <a:xfrm>
            <a:off x="2712719" y="5334000"/>
            <a:ext cx="3718561" cy="880967"/>
            <a:chOff x="2712719" y="5177409"/>
            <a:chExt cx="3718561" cy="880967"/>
          </a:xfrm>
        </p:grpSpPr>
        <p:sp>
          <p:nvSpPr>
            <p:cNvPr id="35" name="Rectangle 34"/>
            <p:cNvSpPr/>
            <p:nvPr/>
          </p:nvSpPr>
          <p:spPr>
            <a:xfrm>
              <a:off x="4572000" y="5504330"/>
              <a:ext cx="1859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June 16 </a:t>
              </a:r>
              <a:r>
                <a:rPr lang="en-US" sz="1400" i="1" dirty="0" smtClean="0"/>
                <a:t>	</a:t>
              </a:r>
              <a:r>
                <a:rPr lang="en-US" sz="1400" dirty="0" smtClean="0"/>
                <a:t>51.57</a:t>
              </a:r>
            </a:p>
          </p:txBody>
        </p:sp>
        <p:grpSp>
          <p:nvGrpSpPr>
            <p:cNvPr id="16" name="Group 52"/>
            <p:cNvGrpSpPr/>
            <p:nvPr/>
          </p:nvGrpSpPr>
          <p:grpSpPr>
            <a:xfrm>
              <a:off x="2712719" y="5177409"/>
              <a:ext cx="3688081" cy="880967"/>
              <a:chOff x="2712719" y="5177409"/>
              <a:chExt cx="3688081" cy="880967"/>
            </a:xfrm>
          </p:grpSpPr>
          <p:grpSp>
            <p:nvGrpSpPr>
              <p:cNvPr id="17" name="Group 55"/>
              <p:cNvGrpSpPr/>
              <p:nvPr/>
            </p:nvGrpSpPr>
            <p:grpSpPr>
              <a:xfrm>
                <a:off x="2743200" y="5177409"/>
                <a:ext cx="3657600" cy="880967"/>
                <a:chOff x="5755849" y="2686979"/>
                <a:chExt cx="3657600" cy="880967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6136849" y="2686979"/>
                  <a:ext cx="287126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 smtClean="0"/>
                    <a:t>Interest Income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755849" y="3019306"/>
                  <a:ext cx="3657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584649" y="3019306"/>
                  <a:ext cx="0" cy="5486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ectangle 39"/>
              <p:cNvSpPr/>
              <p:nvPr/>
            </p:nvSpPr>
            <p:spPr>
              <a:xfrm>
                <a:off x="2712719" y="5505545"/>
                <a:ext cx="185928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371600" algn="dec"/>
                  </a:tabLst>
                </a:pPr>
                <a:endParaRPr lang="en-US" sz="1400" i="1" dirty="0" smtClean="0"/>
              </a:p>
            </p:txBody>
          </p:sp>
        </p:grpSp>
      </p:grpSp>
      <p:sp>
        <p:nvSpPr>
          <p:cNvPr id="44" name="Down Arrow 43"/>
          <p:cNvSpPr/>
          <p:nvPr/>
        </p:nvSpPr>
        <p:spPr>
          <a:xfrm flipV="1">
            <a:off x="3459480" y="329453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own Arrow 44"/>
          <p:cNvSpPr/>
          <p:nvPr/>
        </p:nvSpPr>
        <p:spPr>
          <a:xfrm>
            <a:off x="5342965" y="4504765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 flipV="1">
            <a:off x="5337585" y="5706035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 animBg="1"/>
      <p:bldP spid="45" grpId="0" animBg="1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hapter 14_Page 4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581400"/>
            <a:ext cx="8229600" cy="1740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Collecting Principal and Interest on a Note Receivable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LO7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457200" y="1600200"/>
            <a:ext cx="7620000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June 16. Received cash for the maturity value of Note Receivable No. 6, a 90-day, 8% note: principal, $2,578.35, plus interest, $51.57; total, $2,629.92. Receipt No. 782.</a:t>
            </a:r>
            <a:endParaRPr lang="en-US" sz="2000" dirty="0"/>
          </a:p>
        </p:txBody>
      </p:sp>
      <p:grpSp>
        <p:nvGrpSpPr>
          <p:cNvPr id="5" name="Group 47"/>
          <p:cNvGrpSpPr/>
          <p:nvPr/>
        </p:nvGrpSpPr>
        <p:grpSpPr>
          <a:xfrm>
            <a:off x="1676400" y="5185174"/>
            <a:ext cx="1860175" cy="834626"/>
            <a:chOff x="1066800" y="2354106"/>
            <a:chExt cx="1860175" cy="834626"/>
          </a:xfrm>
        </p:grpSpPr>
        <p:cxnSp>
          <p:nvCxnSpPr>
            <p:cNvPr id="49" name="Straight Arrow Connector 48"/>
            <p:cNvCxnSpPr/>
            <p:nvPr/>
          </p:nvCxnSpPr>
          <p:spPr>
            <a:xfrm flipH="1" flipV="1">
              <a:off x="1250575" y="2354106"/>
              <a:ext cx="0" cy="64627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47800" y="2819400"/>
              <a:ext cx="147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51"/>
          <p:cNvGrpSpPr/>
          <p:nvPr/>
        </p:nvGrpSpPr>
        <p:grpSpPr>
          <a:xfrm>
            <a:off x="152400" y="4995148"/>
            <a:ext cx="975360" cy="1024652"/>
            <a:chOff x="457200" y="2404348"/>
            <a:chExt cx="975360" cy="1024652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264025" y="2404348"/>
              <a:ext cx="0" cy="73152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1066800" y="3059668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7200" y="3059668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4197275" y="5144845"/>
            <a:ext cx="2118360" cy="874955"/>
            <a:chOff x="1066800" y="2313777"/>
            <a:chExt cx="2118360" cy="874955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1246095" y="2313777"/>
              <a:ext cx="0" cy="73152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32560" y="28194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Interest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59"/>
          <p:cNvGrpSpPr/>
          <p:nvPr/>
        </p:nvGrpSpPr>
        <p:grpSpPr>
          <a:xfrm>
            <a:off x="4267200" y="2892026"/>
            <a:ext cx="3200400" cy="1905000"/>
            <a:chOff x="2819400" y="2819400"/>
            <a:chExt cx="3200400" cy="1905000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2819400" y="3045262"/>
              <a:ext cx="990600" cy="1679138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7"/>
            <p:cNvSpPr>
              <a:spLocks noChangeArrowheads="1"/>
            </p:cNvSpPr>
            <p:nvPr/>
          </p:nvSpPr>
          <p:spPr bwMode="auto">
            <a:xfrm>
              <a:off x="36576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38600" y="28194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Principal Amount</a:t>
              </a:r>
            </a:p>
          </p:txBody>
        </p:sp>
      </p:grpSp>
      <p:grpSp>
        <p:nvGrpSpPr>
          <p:cNvPr id="9" name="Group 63"/>
          <p:cNvGrpSpPr/>
          <p:nvPr/>
        </p:nvGrpSpPr>
        <p:grpSpPr>
          <a:xfrm>
            <a:off x="108584" y="2892026"/>
            <a:ext cx="1781176" cy="1891666"/>
            <a:chOff x="-685801" y="2514600"/>
            <a:chExt cx="1781176" cy="1891666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931321" y="2668906"/>
              <a:ext cx="0" cy="173736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729615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-685801" y="2514600"/>
              <a:ext cx="1720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67"/>
          <p:cNvGrpSpPr/>
          <p:nvPr/>
        </p:nvGrpSpPr>
        <p:grpSpPr>
          <a:xfrm>
            <a:off x="6510170" y="4996914"/>
            <a:ext cx="1948030" cy="1022886"/>
            <a:chOff x="1005840" y="2165846"/>
            <a:chExt cx="1948030" cy="1022886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758440" y="2165846"/>
              <a:ext cx="0" cy="914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7"/>
            <p:cNvSpPr>
              <a:spLocks noChangeArrowheads="1"/>
            </p:cNvSpPr>
            <p:nvPr/>
          </p:nvSpPr>
          <p:spPr bwMode="auto">
            <a:xfrm>
              <a:off x="258811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5840" y="28194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Credit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71"/>
          <p:cNvGrpSpPr/>
          <p:nvPr/>
        </p:nvGrpSpPr>
        <p:grpSpPr>
          <a:xfrm>
            <a:off x="2438400" y="2898303"/>
            <a:ext cx="2209800" cy="1874519"/>
            <a:chOff x="2590800" y="2514600"/>
            <a:chExt cx="2209800" cy="1874519"/>
          </a:xfrm>
        </p:grpSpPr>
        <p:cxnSp>
          <p:nvCxnSpPr>
            <p:cNvPr id="73" name="Straight Arrow Connector 72"/>
            <p:cNvCxnSpPr/>
            <p:nvPr/>
          </p:nvCxnSpPr>
          <p:spPr>
            <a:xfrm flipH="1">
              <a:off x="2774575" y="2743199"/>
              <a:ext cx="0" cy="164592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2590800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71800" y="25146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Receipt 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Recording a Dishonored Note Receivable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note that is not paid when due is called a </a:t>
            </a:r>
            <a:r>
              <a:rPr lang="en-US" b="1" dirty="0" smtClean="0">
                <a:solidFill>
                  <a:srgbClr val="0070C0"/>
                </a:solidFill>
              </a:rPr>
              <a:t>dishonored note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LO8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Allowance Method of Recording Losses from Uncollectible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amount of accounts receivable a business expects to collect is called the </a:t>
            </a:r>
            <a:r>
              <a:rPr lang="en-US" b="1" dirty="0">
                <a:solidFill>
                  <a:srgbClr val="0070C0"/>
                </a:solidFill>
              </a:rPr>
              <a:t>net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realizable value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7" name="Flowchart: Delay 6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Recording a Dishonored Note Receivable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7772400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June 3. Stout Company dishonored Note Receivable No. 4, a 60-day, 8% note, maturity value due today: principal, $3,000.00; interest, $40.00; total, $3,040.00. Memorandum No. 98.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LO8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2667896" y="5551527"/>
            <a:ext cx="3840480" cy="849273"/>
            <a:chOff x="2743199" y="5026223"/>
            <a:chExt cx="3718561" cy="849273"/>
          </a:xfrm>
        </p:grpSpPr>
        <p:sp>
          <p:nvSpPr>
            <p:cNvPr id="15" name="Rectangle 14"/>
            <p:cNvSpPr/>
            <p:nvPr/>
          </p:nvSpPr>
          <p:spPr>
            <a:xfrm>
              <a:off x="4572000" y="5504330"/>
              <a:ext cx="1859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endParaRPr lang="en-US" sz="1400" dirty="0" smtClean="0"/>
            </a:p>
          </p:txBody>
        </p:sp>
        <p:grpSp>
          <p:nvGrpSpPr>
            <p:cNvPr id="6" name="Group 53"/>
            <p:cNvGrpSpPr/>
            <p:nvPr/>
          </p:nvGrpSpPr>
          <p:grpSpPr>
            <a:xfrm>
              <a:off x="2743199" y="5026223"/>
              <a:ext cx="3718561" cy="849273"/>
              <a:chOff x="2743199" y="5026223"/>
              <a:chExt cx="3718561" cy="84927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316940" y="5026223"/>
                <a:ext cx="2514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400" dirty="0" smtClean="0">
                    <a:solidFill>
                      <a:srgbClr val="FF0000"/>
                    </a:solidFill>
                  </a:rPr>
                  <a:t>ACCOUNTS RECEIVABLE LEDGER</a:t>
                </a:r>
              </a:p>
            </p:txBody>
          </p:sp>
          <p:grpSp>
            <p:nvGrpSpPr>
              <p:cNvPr id="8" name="Group 52"/>
              <p:cNvGrpSpPr/>
              <p:nvPr/>
            </p:nvGrpSpPr>
            <p:grpSpPr>
              <a:xfrm>
                <a:off x="2743199" y="5254823"/>
                <a:ext cx="3718561" cy="620673"/>
                <a:chOff x="2743199" y="5254823"/>
                <a:chExt cx="3718561" cy="620673"/>
              </a:xfrm>
            </p:grpSpPr>
            <p:grpSp>
              <p:nvGrpSpPr>
                <p:cNvPr id="9" name="Group 55"/>
                <p:cNvGrpSpPr/>
                <p:nvPr/>
              </p:nvGrpSpPr>
              <p:grpSpPr>
                <a:xfrm>
                  <a:off x="2743199" y="5254823"/>
                  <a:ext cx="3718561" cy="620673"/>
                  <a:chOff x="5755848" y="2764393"/>
                  <a:chExt cx="3718561" cy="620673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6136849" y="2764393"/>
                    <a:ext cx="287126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Stout Company</a:t>
                    </a:r>
                  </a:p>
                </p:txBody>
              </p:sp>
              <p:cxnSp>
                <p:nvCxnSpPr>
                  <p:cNvPr id="22" name="Straight Connector 21"/>
                  <p:cNvCxnSpPr/>
                  <p:nvPr/>
                </p:nvCxnSpPr>
                <p:spPr>
                  <a:xfrm flipH="1">
                    <a:off x="5755848" y="3019306"/>
                    <a:ext cx="371856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7584649" y="3019306"/>
                    <a:ext cx="0" cy="3657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2798752" y="5505545"/>
                  <a:ext cx="177074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371600" algn="dec"/>
                    </a:tabLst>
                  </a:pPr>
                  <a:r>
                    <a:rPr lang="en-US" sz="1400" dirty="0" smtClean="0"/>
                    <a:t>June 3	3,040.00</a:t>
                  </a:r>
                </a:p>
              </p:txBody>
            </p:sp>
          </p:grpSp>
        </p:grpSp>
      </p:grpSp>
      <p:grpSp>
        <p:nvGrpSpPr>
          <p:cNvPr id="11" name="Group 23"/>
          <p:cNvGrpSpPr/>
          <p:nvPr/>
        </p:nvGrpSpPr>
        <p:grpSpPr>
          <a:xfrm>
            <a:off x="2652156" y="3737110"/>
            <a:ext cx="3840480" cy="792480"/>
            <a:chOff x="2743201" y="3883223"/>
            <a:chExt cx="3688080" cy="792480"/>
          </a:xfrm>
        </p:grpSpPr>
        <p:sp>
          <p:nvSpPr>
            <p:cNvPr id="26" name="Rectangle 25"/>
            <p:cNvSpPr/>
            <p:nvPr/>
          </p:nvSpPr>
          <p:spPr>
            <a:xfrm>
              <a:off x="4572000" y="4150660"/>
              <a:ext cx="1859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June 3	3,000.00</a:t>
              </a:r>
            </a:p>
          </p:txBody>
        </p:sp>
        <p:grpSp>
          <p:nvGrpSpPr>
            <p:cNvPr id="14" name="Group 23"/>
            <p:cNvGrpSpPr/>
            <p:nvPr/>
          </p:nvGrpSpPr>
          <p:grpSpPr>
            <a:xfrm>
              <a:off x="2743201" y="3883223"/>
              <a:ext cx="3688080" cy="792480"/>
              <a:chOff x="5673000" y="2750046"/>
              <a:chExt cx="3424767" cy="79248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718216" y="3019306"/>
                <a:ext cx="16308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37160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Apr. 4	3,000.00</a:t>
                </a:r>
              </a:p>
              <a:p>
                <a:pPr>
                  <a:tabLst>
                    <a:tab pos="1371600" algn="dec"/>
                  </a:tabLst>
                </a:pPr>
                <a:r>
                  <a:rPr lang="en-US" sz="1400" i="1" dirty="0" smtClean="0"/>
                  <a:t>(New Bal.	17,907.90)</a:t>
                </a:r>
                <a:endParaRPr lang="en-US" sz="1400" dirty="0" smtClean="0"/>
              </a:p>
            </p:txBody>
          </p:sp>
          <p:grpSp>
            <p:nvGrpSpPr>
              <p:cNvPr id="16" name="Group 55"/>
              <p:cNvGrpSpPr/>
              <p:nvPr/>
            </p:nvGrpSpPr>
            <p:grpSpPr>
              <a:xfrm>
                <a:off x="5673000" y="2750046"/>
                <a:ext cx="3424767" cy="635020"/>
                <a:chOff x="5673000" y="2750046"/>
                <a:chExt cx="3424767" cy="63502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5915155" y="2750046"/>
                  <a:ext cx="287126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Notes Receivable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5673000" y="3019306"/>
                  <a:ext cx="342476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7364374" y="3019306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" name="Group 31"/>
          <p:cNvGrpSpPr/>
          <p:nvPr/>
        </p:nvGrpSpPr>
        <p:grpSpPr>
          <a:xfrm>
            <a:off x="2652155" y="2707051"/>
            <a:ext cx="3840480" cy="915330"/>
            <a:chOff x="2743200" y="2550460"/>
            <a:chExt cx="3657600" cy="915330"/>
          </a:xfrm>
        </p:grpSpPr>
        <p:grpSp>
          <p:nvGrpSpPr>
            <p:cNvPr id="19" name="Group 49"/>
            <p:cNvGrpSpPr/>
            <p:nvPr/>
          </p:nvGrpSpPr>
          <p:grpSpPr>
            <a:xfrm>
              <a:off x="2743200" y="2550460"/>
              <a:ext cx="3657600" cy="915330"/>
              <a:chOff x="2743200" y="2550460"/>
              <a:chExt cx="3657600" cy="915330"/>
            </a:xfrm>
          </p:grpSpPr>
          <p:grpSp>
            <p:nvGrpSpPr>
              <p:cNvPr id="24" name="Group 17"/>
              <p:cNvGrpSpPr/>
              <p:nvPr/>
            </p:nvGrpSpPr>
            <p:grpSpPr>
              <a:xfrm>
                <a:off x="2743200" y="2816423"/>
                <a:ext cx="3657600" cy="649367"/>
                <a:chOff x="5681705" y="1745099"/>
                <a:chExt cx="3657600" cy="649367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5768415" y="2025134"/>
                  <a:ext cx="174171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371600" algn="dec"/>
                    </a:tabLst>
                  </a:pPr>
                  <a:r>
                    <a:rPr lang="en-US" sz="1400" dirty="0" smtClean="0"/>
                    <a:t>June 3	3,040.00</a:t>
                  </a:r>
                </a:p>
              </p:txBody>
            </p:sp>
            <p:grpSp>
              <p:nvGrpSpPr>
                <p:cNvPr id="25" name="Group 53"/>
                <p:cNvGrpSpPr/>
                <p:nvPr/>
              </p:nvGrpSpPr>
              <p:grpSpPr>
                <a:xfrm>
                  <a:off x="5681705" y="1745099"/>
                  <a:ext cx="3657600" cy="649367"/>
                  <a:chOff x="5681705" y="1745099"/>
                  <a:chExt cx="3657600" cy="649367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087036" y="1745099"/>
                    <a:ext cx="2871269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Accounts Receivable</a:t>
                    </a:r>
                  </a:p>
                  <a:p>
                    <a:pPr algn="ctr"/>
                    <a:r>
                      <a:rPr lang="en-US" sz="1400" dirty="0" smtClean="0"/>
                      <a:t> </a:t>
                    </a:r>
                  </a:p>
                </p:txBody>
              </p:sp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5681705" y="2028706"/>
                    <a:ext cx="36576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512034" y="2028706"/>
                    <a:ext cx="0" cy="3657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Rectangle 35"/>
              <p:cNvSpPr/>
              <p:nvPr/>
            </p:nvSpPr>
            <p:spPr>
              <a:xfrm>
                <a:off x="3818965" y="2550460"/>
                <a:ext cx="14814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400" dirty="0" smtClean="0">
                    <a:solidFill>
                      <a:srgbClr val="FF0000"/>
                    </a:solidFill>
                  </a:rPr>
                  <a:t>GENERAL LEDGER</a:t>
                </a: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4581356" y="3101790"/>
              <a:ext cx="18194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endParaRPr lang="en-US" sz="14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Down Arrow 41"/>
          <p:cNvSpPr/>
          <p:nvPr/>
        </p:nvSpPr>
        <p:spPr>
          <a:xfrm flipV="1">
            <a:off x="3459480" y="3313355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5257800" y="4065495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 flipV="1">
            <a:off x="3459480" y="6087035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44"/>
          <p:cNvGrpSpPr/>
          <p:nvPr/>
        </p:nvGrpSpPr>
        <p:grpSpPr>
          <a:xfrm>
            <a:off x="2652155" y="4911756"/>
            <a:ext cx="3840480" cy="367583"/>
            <a:chOff x="2743201" y="4150660"/>
            <a:chExt cx="3688080" cy="367583"/>
          </a:xfrm>
        </p:grpSpPr>
        <p:grpSp>
          <p:nvGrpSpPr>
            <p:cNvPr id="32" name="Group 55"/>
            <p:cNvGrpSpPr/>
            <p:nvPr/>
          </p:nvGrpSpPr>
          <p:grpSpPr>
            <a:xfrm>
              <a:off x="2743201" y="4152483"/>
              <a:ext cx="3688080" cy="365760"/>
              <a:chOff x="5673000" y="3019306"/>
              <a:chExt cx="3424767" cy="36576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H="1">
                <a:off x="5673000" y="3019306"/>
                <a:ext cx="34247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364374" y="3019306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4572000" y="4150660"/>
              <a:ext cx="1859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June 3	40.00</a:t>
              </a:r>
            </a:p>
          </p:txBody>
        </p:sp>
      </p:grpSp>
      <p:sp>
        <p:nvSpPr>
          <p:cNvPr id="53" name="Down Arrow 52"/>
          <p:cNvSpPr/>
          <p:nvPr/>
        </p:nvSpPr>
        <p:spPr>
          <a:xfrm flipV="1">
            <a:off x="5257800" y="497093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077753" y="4586336"/>
            <a:ext cx="2871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Interest Income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 animBg="1"/>
      <p:bldP spid="43" grpId="0" animBg="1"/>
      <p:bldP spid="44" grpId="0" animBg="1"/>
      <p:bldP spid="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Recording a Dishonored Note Receivable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7772400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June 3. Stout Company dishonored Note Receivable No. 4, a 60-day, 8% note, maturity value due today: principal, $3,000.00; interest, $40.00; total, $3,040.00. Memorandum No. 98.</a:t>
            </a:r>
            <a:endParaRPr lang="en-US" sz="2000" dirty="0"/>
          </a:p>
        </p:txBody>
      </p:sp>
      <p:pic>
        <p:nvPicPr>
          <p:cNvPr id="9" name="Picture 8" descr="Chapter 14_Page 4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524250"/>
            <a:ext cx="7772400" cy="2114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LO8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76200" y="5181600"/>
            <a:ext cx="3581400" cy="1143000"/>
            <a:chOff x="838200" y="2350532"/>
            <a:chExt cx="3581400" cy="11430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250575" y="2350532"/>
              <a:ext cx="1568825" cy="64984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31242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 and Principal Amount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152400" y="4724400"/>
            <a:ext cx="1524000" cy="369332"/>
            <a:chOff x="457200" y="3059668"/>
            <a:chExt cx="1524000" cy="369332"/>
          </a:xfrm>
        </p:grpSpPr>
        <p:cxnSp>
          <p:nvCxnSpPr>
            <p:cNvPr id="19" name="Straight Arrow Connector 18"/>
            <p:cNvCxnSpPr/>
            <p:nvPr/>
          </p:nvCxnSpPr>
          <p:spPr>
            <a:xfrm rot="5400000" flipV="1">
              <a:off x="1615440" y="2876788"/>
              <a:ext cx="0" cy="73152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066800" y="3059668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059668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352800" y="5410200"/>
            <a:ext cx="4419600" cy="914400"/>
            <a:chOff x="-234876" y="2579132"/>
            <a:chExt cx="4419600" cy="914400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-234876" y="2579132"/>
              <a:ext cx="1480971" cy="466166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6759" y="3124200"/>
              <a:ext cx="3437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 and Income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25"/>
          <p:cNvGrpSpPr/>
          <p:nvPr/>
        </p:nvGrpSpPr>
        <p:grpSpPr>
          <a:xfrm>
            <a:off x="6096000" y="2892026"/>
            <a:ext cx="2743200" cy="1984774"/>
            <a:chOff x="2895600" y="2819400"/>
            <a:chExt cx="2743200" cy="198477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95600" y="3045262"/>
              <a:ext cx="914400" cy="1758912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6576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8600" y="28194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Diagonal Line</a:t>
              </a:r>
            </a:p>
          </p:txBody>
        </p:sp>
      </p:grpSp>
      <p:grpSp>
        <p:nvGrpSpPr>
          <p:cNvPr id="14" name="Group 29"/>
          <p:cNvGrpSpPr/>
          <p:nvPr/>
        </p:nvGrpSpPr>
        <p:grpSpPr>
          <a:xfrm>
            <a:off x="91440" y="2892026"/>
            <a:ext cx="2804160" cy="1891666"/>
            <a:chOff x="-1708785" y="2514600"/>
            <a:chExt cx="2804160" cy="1891666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931321" y="2668906"/>
              <a:ext cx="0" cy="173736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729615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708785" y="2514600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Title, Customer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Name, and Amount</a:t>
              </a:r>
            </a:p>
          </p:txBody>
        </p:sp>
      </p:grpSp>
      <p:grpSp>
        <p:nvGrpSpPr>
          <p:cNvPr id="18" name="Group 33"/>
          <p:cNvGrpSpPr/>
          <p:nvPr/>
        </p:nvGrpSpPr>
        <p:grpSpPr>
          <a:xfrm>
            <a:off x="3901440" y="2898303"/>
            <a:ext cx="1889760" cy="1887057"/>
            <a:chOff x="1066800" y="2514600"/>
            <a:chExt cx="1889760" cy="1887057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2774575" y="2664297"/>
              <a:ext cx="0" cy="173736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2590800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6800" y="25146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Memorandum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14-3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1.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What conditions might cause a business to delay payment to a vendor?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2971800"/>
            <a:ext cx="7315200" cy="26971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The receipt of cash from sales does not occur at the same time and in amounts sufficient to pay for needed purchases and expenses.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14-3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2.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What is the advantage of a promissory note over an account receivable?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2971800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A note can be useful in a court of law as written evidence of a debt.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14-3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FF0000"/>
                </a:solidFill>
                <a:ea typeface="Times New Roman"/>
                <a:cs typeface="MyriadPro-Regular"/>
              </a:rPr>
              <a:t>3.</a:t>
            </a:r>
            <a:r>
              <a:rPr lang="en-US" dirty="0">
                <a:solidFill>
                  <a:srgbClr val="000000"/>
                </a:solidFill>
                <a:ea typeface="Times New Roman"/>
                <a:cs typeface="MyriadPro-Regular"/>
              </a:rPr>
              <a:t>	What does an interest rate of 10%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2514600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Ten cents will be paid for the use of each dollar borrowed for a full year.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14-3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4.	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What is written in a customer’s account when (1) a note is accepted and (2) a note is dishonored?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0"/>
            <a:ext cx="7315200" cy="26971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The words (1) </a:t>
            </a:r>
            <a:r>
              <a:rPr lang="en-US" sz="2800" i="1" dirty="0" smtClean="0">
                <a:ea typeface="Calibri"/>
                <a:cs typeface="Times New Roman"/>
              </a:rPr>
              <a:t>Accepted note</a:t>
            </a:r>
            <a:r>
              <a:rPr lang="en-US" sz="2800" dirty="0" smtClean="0">
                <a:ea typeface="Calibri"/>
                <a:cs typeface="Times New Roman"/>
              </a:rPr>
              <a:t> and (2) </a:t>
            </a:r>
            <a:r>
              <a:rPr lang="en-US" sz="2800" i="1" dirty="0" smtClean="0">
                <a:ea typeface="Calibri"/>
                <a:cs typeface="Times New Roman"/>
              </a:rPr>
              <a:t>Dishonored note</a:t>
            </a:r>
            <a:r>
              <a:rPr lang="en-US" sz="2800" dirty="0" smtClean="0">
                <a:ea typeface="Calibri"/>
                <a:cs typeface="Times New Roman"/>
              </a:rPr>
              <a:t> are written in the Item column of the customer’s account.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14-3</a:t>
            </a:r>
            <a:br>
              <a:rPr lang="en-US" dirty="0" smtClean="0"/>
            </a:br>
            <a:r>
              <a:rPr lang="en-US" dirty="0" smtClean="0"/>
              <a:t>On You Own 14-3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14-3 (Excel)</a:t>
            </a:r>
          </a:p>
          <a:p>
            <a:pPr lvl="1"/>
            <a:r>
              <a:rPr lang="en-US" dirty="0" smtClean="0"/>
              <a:t>Modeled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430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14-3 (Excel)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430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14-1 Application Problem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14-2 </a:t>
            </a:r>
            <a:r>
              <a:rPr lang="en-US" dirty="0"/>
              <a:t>Application Problem</a:t>
            </a:r>
          </a:p>
          <a:p>
            <a:pPr lvl="1"/>
            <a:r>
              <a:rPr lang="en-US" dirty="0" smtClean="0"/>
              <a:t>Self Correcting Excel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14-3 Application Problem</a:t>
            </a:r>
          </a:p>
          <a:p>
            <a:pPr lvl="1"/>
            <a:r>
              <a:rPr lang="en-US" dirty="0" smtClean="0"/>
              <a:t>Self Correcting Excel</a:t>
            </a:r>
          </a:p>
          <a:p>
            <a:endParaRPr lang="en-US" dirty="0"/>
          </a:p>
          <a:p>
            <a:r>
              <a:rPr lang="en-US" dirty="0" smtClean="0"/>
              <a:t>14 Mastery Problem</a:t>
            </a:r>
            <a:endParaRPr lang="en-US" dirty="0"/>
          </a:p>
          <a:p>
            <a:pPr lvl="1"/>
            <a:r>
              <a:rPr lang="en-US" dirty="0" smtClean="0"/>
              <a:t>Peachtree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14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14 </a:t>
            </a:r>
            <a:r>
              <a:rPr lang="en-US" dirty="0"/>
              <a:t>Review (</a:t>
            </a:r>
            <a:r>
              <a:rPr lang="en-US" dirty="0" err="1"/>
              <a:t>ExamView</a:t>
            </a:r>
            <a:r>
              <a:rPr lang="en-US" dirty="0"/>
              <a:t>)	</a:t>
            </a:r>
          </a:p>
          <a:p>
            <a:pPr lvl="1"/>
            <a:r>
              <a:rPr lang="en-US" dirty="0" smtClean="0"/>
              <a:t>90 % or Greater </a:t>
            </a:r>
          </a:p>
          <a:p>
            <a:pPr lvl="2"/>
            <a:r>
              <a:rPr lang="en-US" dirty="0" smtClean="0"/>
              <a:t>5 Point Bonus on Unit 1 Concept Quiz (20% Bonus)</a:t>
            </a:r>
          </a:p>
          <a:p>
            <a:r>
              <a:rPr lang="en-US" dirty="0"/>
              <a:t>Unit </a:t>
            </a:r>
            <a:r>
              <a:rPr lang="en-US" dirty="0" smtClean="0"/>
              <a:t>14 </a:t>
            </a:r>
            <a:r>
              <a:rPr lang="en-US" dirty="0"/>
              <a:t>Part 1 Quiz (</a:t>
            </a:r>
            <a:r>
              <a:rPr lang="en-US" dirty="0" err="1"/>
              <a:t>ExamView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Concepts – 25 Questions (25 Points)</a:t>
            </a:r>
          </a:p>
          <a:p>
            <a:r>
              <a:rPr lang="en-US" dirty="0"/>
              <a:t>Unit </a:t>
            </a:r>
            <a:r>
              <a:rPr lang="en-US" dirty="0" smtClean="0"/>
              <a:t>14 </a:t>
            </a:r>
            <a:r>
              <a:rPr lang="en-US" dirty="0"/>
              <a:t>Part 2 Quiz (Excel)</a:t>
            </a:r>
          </a:p>
          <a:p>
            <a:pPr lvl="2"/>
            <a:r>
              <a:rPr lang="en-US" smtClean="0"/>
              <a:t>Skills (30 </a:t>
            </a:r>
            <a:r>
              <a:rPr lang="en-US" dirty="0" smtClean="0"/>
              <a:t>Points)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Methods of Estimating Uncollectible Accounts Receivable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methods are commonly used to estimate uncollectible accounts receivable: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percent of sales method </a:t>
            </a:r>
            <a:r>
              <a:rPr lang="en-US" dirty="0" smtClean="0"/>
              <a:t>assumes that a percent of credit sales will become uncollectible.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percent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accounts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receivable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method</a:t>
            </a:r>
            <a:r>
              <a:rPr lang="en-US" dirty="0" smtClean="0"/>
              <a:t> uses an analysis of accounts receivable to estimate the amount that will be uncollectible.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7" name="Flowchart: Delay 6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Estimating Uncollectible Accounts Expense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accounts receivable according to when they are due is called the </a:t>
            </a:r>
            <a:r>
              <a:rPr lang="en-US" b="1" dirty="0" smtClean="0">
                <a:solidFill>
                  <a:srgbClr val="0070C0"/>
                </a:solidFill>
              </a:rPr>
              <a:t>aging of accounts receivable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447800"/>
          <a:ext cx="6553198" cy="2574726"/>
        </p:xfrm>
        <a:graphic>
          <a:graphicData uri="http://schemas.openxmlformats.org/drawingml/2006/table">
            <a:tbl>
              <a:tblPr/>
              <a:tblGrid>
                <a:gridCol w="1479754"/>
                <a:gridCol w="845574"/>
                <a:gridCol w="845574"/>
                <a:gridCol w="845574"/>
                <a:gridCol w="845574"/>
                <a:gridCol w="845574"/>
                <a:gridCol w="845574"/>
              </a:tblGrid>
              <a:tr h="133145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Accounts Receivable as of December 31, 20--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14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Customer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Account Balance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Current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Days Account Balance Past Due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6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1–30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31–60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61–90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Over 90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6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Belk &amp; Jensen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$3,247.36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$1,495.18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$1,752.18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6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Edmonds Hospital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639.88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167.48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$195.36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$277.04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6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Lake Automotive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3,757.82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3,151.50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606.32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6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Mason City Schools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2,489.64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2,489.64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6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Skinner College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2,578.35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$2,578.35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6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Triangle Health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3,154.48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3,154.48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6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Wells Apartments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4,514.28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1,483.21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3,031.07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12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$20,381.81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$11,774.01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$5,557.05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$195.36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$277.04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$2,578.35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6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Percent</a:t>
                      </a:r>
                      <a:endParaRPr lang="en-US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1.00%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4.00%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12.00%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30.00%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80.00%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Estimating Uncollectible Accounts Expense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  <p:grpSp>
        <p:nvGrpSpPr>
          <p:cNvPr id="5" name="Group 9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81000" y="4123765"/>
          <a:ext cx="3403600" cy="2151888"/>
        </p:xfrm>
        <a:graphic>
          <a:graphicData uri="http://schemas.openxmlformats.org/drawingml/2006/table">
            <a:tbl>
              <a:tblPr/>
              <a:tblGrid>
                <a:gridCol w="850900"/>
                <a:gridCol w="850900"/>
                <a:gridCol w="850900"/>
                <a:gridCol w="85090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 Group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Amount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Percent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Uncollectible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Current 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$11,774.01 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$117.74 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1–30 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5,557.05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222.28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31–60 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195.36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23.44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61–90 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277.04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83.11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Over 90 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2,578.35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2,062.68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$20,381.81 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$2,509.25 </a:t>
                      </a: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 gridSpan="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Current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Balance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 Allowance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Uncollectible Accounts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125.15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 gridSpan="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Estimated Addition to Allowance </a:t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for Uncollectible Accounts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$2,384.10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3733800" y="4343400"/>
            <a:ext cx="4308476" cy="646331"/>
            <a:chOff x="3733800" y="4343400"/>
            <a:chExt cx="4308476" cy="646331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3733800" y="4495800"/>
              <a:ext cx="1219200" cy="3048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765675" y="4343400"/>
              <a:ext cx="3276601" cy="646331"/>
              <a:chOff x="4038600" y="4343400"/>
              <a:chExt cx="3276601" cy="64633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038600" y="4345186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19601" y="4343400"/>
                <a:ext cx="2895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 smtClean="0">
                    <a:solidFill>
                      <a:srgbClr val="0070C0"/>
                    </a:solidFill>
                  </a:rPr>
                  <a:t>Compute the estimate for 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each age group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733800" y="5067300"/>
            <a:ext cx="4191000" cy="369332"/>
            <a:chOff x="3733800" y="5067300"/>
            <a:chExt cx="4191000" cy="369332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3733800" y="5257800"/>
              <a:ext cx="1219200" cy="152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765675" y="5067300"/>
              <a:ext cx="3159125" cy="369332"/>
              <a:chOff x="4038600" y="5222423"/>
              <a:chExt cx="3159125" cy="36933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038600" y="5224209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19600" y="5222423"/>
                <a:ext cx="27781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 smtClean="0">
                    <a:solidFill>
                      <a:srgbClr val="0070C0"/>
                    </a:solidFill>
                  </a:rPr>
                  <a:t>Compute the total estimate</a:t>
                </a: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3733800" y="5791200"/>
            <a:ext cx="4308475" cy="646331"/>
            <a:chOff x="3733800" y="5791200"/>
            <a:chExt cx="4308475" cy="646331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3733800" y="5943600"/>
              <a:ext cx="1219200" cy="228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4765675" y="5791200"/>
              <a:ext cx="3276600" cy="646331"/>
              <a:chOff x="4038600" y="5791200"/>
              <a:chExt cx="3276600" cy="64633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19600" y="5791200"/>
                <a:ext cx="2895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Compute the addition to the 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allowance account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38600" y="5792986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  <a:endParaRPr lang="en-US" b="1" dirty="0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Adjusting Entry for Allowance for Uncollectible Accounts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Chapter 14_Page 415.jpg"/>
          <p:cNvPicPr>
            <a:picLocks noChangeAspect="1"/>
          </p:cNvPicPr>
          <p:nvPr/>
        </p:nvPicPr>
        <p:blipFill>
          <a:blip r:embed="rId2" cstate="print"/>
          <a:srcRect b="16000"/>
          <a:stretch>
            <a:fillRect/>
          </a:stretch>
        </p:blipFill>
        <p:spPr>
          <a:xfrm>
            <a:off x="381000" y="3886200"/>
            <a:ext cx="8229600" cy="1785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5334000"/>
            <a:ext cx="1981200" cy="990600"/>
            <a:chOff x="1066800" y="2198132"/>
            <a:chExt cx="1981200" cy="9906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249680" y="2198132"/>
              <a:ext cx="960120" cy="80224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28194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10000" y="3203138"/>
            <a:ext cx="3273008" cy="1749862"/>
            <a:chOff x="644734" y="3059668"/>
            <a:chExt cx="3273008" cy="174986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44734" y="3276600"/>
              <a:ext cx="574466" cy="153293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066800" y="3059668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06734" y="3059668"/>
              <a:ext cx="2511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Write “Adjusting Entries”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82824" y="5486400"/>
            <a:ext cx="1981200" cy="838200"/>
            <a:chOff x="1066800" y="2350532"/>
            <a:chExt cx="1981200" cy="838200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1143000" y="2350532"/>
              <a:ext cx="106680" cy="621268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47800" y="28194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705600" y="3507938"/>
            <a:ext cx="2133600" cy="1597462"/>
            <a:chOff x="3505200" y="2819400"/>
            <a:chExt cx="2133600" cy="1597462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3505200" y="3045262"/>
              <a:ext cx="304800" cy="1371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6576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8600" y="28194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4815" y="3505200"/>
            <a:ext cx="2470785" cy="1600200"/>
            <a:chOff x="729615" y="2514600"/>
            <a:chExt cx="2470785" cy="16002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914400" y="2668906"/>
              <a:ext cx="381000" cy="144589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729615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1000" y="1324094"/>
            <a:ext cx="3396464" cy="718066"/>
            <a:chOff x="5559785" y="1676400"/>
            <a:chExt cx="3396464" cy="718066"/>
          </a:xfrm>
        </p:grpSpPr>
        <p:grpSp>
          <p:nvGrpSpPr>
            <p:cNvPr id="34" name="Group 53"/>
            <p:cNvGrpSpPr/>
            <p:nvPr/>
          </p:nvGrpSpPr>
          <p:grpSpPr>
            <a:xfrm>
              <a:off x="5755849" y="1676400"/>
              <a:ext cx="3200400" cy="718066"/>
              <a:chOff x="5755849" y="1676400"/>
              <a:chExt cx="3200400" cy="71806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888916" y="1676400"/>
                <a:ext cx="28712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/>
                  <a:t>Accounts Receivable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5755849" y="2028706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2385" y="2028706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>
            <a:xfrm>
              <a:off x="5559785" y="2025134"/>
              <a:ext cx="1828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Dec. 31 Bal.	</a:t>
              </a:r>
              <a:r>
                <a:rPr lang="en-US" sz="1400" dirty="0" smtClean="0">
                  <a:solidFill>
                    <a:prstClr val="black"/>
                  </a:solidFill>
                </a:rPr>
                <a:t>20,381.81</a:t>
              </a:r>
              <a:endParaRPr lang="en-US" sz="1400" dirty="0" smtClean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1000" y="1981200"/>
            <a:ext cx="3396464" cy="718066"/>
            <a:chOff x="5559785" y="2667000"/>
            <a:chExt cx="3396464" cy="718066"/>
          </a:xfrm>
        </p:grpSpPr>
        <p:grpSp>
          <p:nvGrpSpPr>
            <p:cNvPr id="40" name="Group 55"/>
            <p:cNvGrpSpPr/>
            <p:nvPr/>
          </p:nvGrpSpPr>
          <p:grpSpPr>
            <a:xfrm>
              <a:off x="5755849" y="2667000"/>
              <a:ext cx="3200400" cy="718066"/>
              <a:chOff x="5755849" y="2667000"/>
              <a:chExt cx="3200400" cy="71806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888916" y="2667000"/>
                <a:ext cx="28712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/>
                  <a:t>Uncollectible Accounts Expense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5755849" y="3019306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312385" y="3019306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5559785" y="3019306"/>
              <a:ext cx="1828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Adj.	2,384.10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05400" y="5486400"/>
            <a:ext cx="2362200" cy="838200"/>
            <a:chOff x="990600" y="2350532"/>
            <a:chExt cx="2362200" cy="838200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743200" y="2350532"/>
              <a:ext cx="609600" cy="61853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260604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90600" y="28194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Credit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79879" y="2667000"/>
            <a:ext cx="3458721" cy="1090970"/>
            <a:chOff x="5755849" y="2667000"/>
            <a:chExt cx="3458721" cy="1090970"/>
          </a:xfrm>
        </p:grpSpPr>
        <p:grpSp>
          <p:nvGrpSpPr>
            <p:cNvPr id="50" name="Group 55"/>
            <p:cNvGrpSpPr/>
            <p:nvPr/>
          </p:nvGrpSpPr>
          <p:grpSpPr>
            <a:xfrm>
              <a:off x="5755849" y="2667000"/>
              <a:ext cx="3200400" cy="992386"/>
              <a:chOff x="5755849" y="2667000"/>
              <a:chExt cx="3200400" cy="99238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886101" y="2667000"/>
                <a:ext cx="28712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/>
                  <a:t>Allowance for Uncollectible Accounts 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H="1">
                <a:off x="5755849" y="3019306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309570" y="3019306"/>
                <a:ext cx="0" cy="64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7385770" y="3019306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Bal.	 125.15</a:t>
              </a:r>
            </a:p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Adj.	2,384.10</a:t>
              </a:r>
            </a:p>
            <a:p>
              <a:pPr>
                <a:tabLst>
                  <a:tab pos="1371600" algn="dec"/>
                </a:tabLst>
              </a:pPr>
              <a:r>
                <a:rPr lang="en-US" sz="1400" dirty="0" smtClean="0"/>
                <a:t>(</a:t>
              </a:r>
              <a:r>
                <a:rPr lang="en-US" sz="1400" i="1" dirty="0" smtClean="0"/>
                <a:t>New Bal.	2,509.25)</a:t>
              </a:r>
              <a:endParaRPr lang="en-US" sz="1400" dirty="0"/>
            </a:p>
          </p:txBody>
        </p:sp>
      </p:grpSp>
      <p:sp>
        <p:nvSpPr>
          <p:cNvPr id="55" name="Down Arrow 54"/>
          <p:cNvSpPr/>
          <p:nvPr/>
        </p:nvSpPr>
        <p:spPr>
          <a:xfrm flipV="1">
            <a:off x="990600" y="236220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own Arrow 56"/>
          <p:cNvSpPr/>
          <p:nvPr/>
        </p:nvSpPr>
        <p:spPr>
          <a:xfrm flipV="1">
            <a:off x="3002280" y="304800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14-1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1.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	What general ledger accounts are used to account for uncollectible accounts receivable?</a:t>
            </a:r>
            <a:endParaRPr lang="en-US" sz="2800" dirty="0" smtClean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0"/>
            <a:ext cx="7315200" cy="26971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The contra asset account Allowance for Uncollectible Accounts and the expense account Uncollectible Accounts Expense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14-1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13B927D0F9B24F9A8549328320DE96" ma:contentTypeVersion="3" ma:contentTypeDescription="Create a new document." ma:contentTypeScope="" ma:versionID="c587ee95acd453a4f428ec6fd283fd7e">
  <xsd:schema xmlns:xsd="http://www.w3.org/2001/XMLSchema" xmlns:xs="http://www.w3.org/2001/XMLSchema" xmlns:p="http://schemas.microsoft.com/office/2006/metadata/properties" xmlns:ns2="93a3a46d-073c-4d11-b89a-b78f548e1217" targetNamespace="http://schemas.microsoft.com/office/2006/metadata/properties" ma:root="true" ma:fieldsID="396069a6e6bac8a42428bda4abf59bce" ns2:_="">
    <xsd:import namespace="93a3a46d-073c-4d11-b89a-b78f548e1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3a46d-073c-4d11-b89a-b78f548e1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9BAA68-0418-40E6-9E51-FF9A26804FA6}"/>
</file>

<file path=customXml/itemProps2.xml><?xml version="1.0" encoding="utf-8"?>
<ds:datastoreItem xmlns:ds="http://schemas.openxmlformats.org/officeDocument/2006/customXml" ds:itemID="{A2E3FE40-1AA6-4403-B2AC-FD02A6D1D870}"/>
</file>

<file path=customXml/itemProps3.xml><?xml version="1.0" encoding="utf-8"?>
<ds:datastoreItem xmlns:ds="http://schemas.openxmlformats.org/officeDocument/2006/customXml" ds:itemID="{B5A4310C-6381-4677-B6E6-691612064E4C}"/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2366</Words>
  <Application>Microsoft Office PowerPoint</Application>
  <PresentationFormat>On-screen Show (4:3)</PresentationFormat>
  <Paragraphs>654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MyriadPro-It</vt:lpstr>
      <vt:lpstr>MyriadPro-Regular</vt:lpstr>
      <vt:lpstr>Times New Roman</vt:lpstr>
      <vt:lpstr>Custom Design</vt:lpstr>
      <vt:lpstr>PowerPoint Presentation</vt:lpstr>
      <vt:lpstr>Allowance Method of Recording Losses from Uncollectible Accounts</vt:lpstr>
      <vt:lpstr>Allowance Method of Recording Losses from Uncollectible Accounts</vt:lpstr>
      <vt:lpstr>Allowance Method of Recording Losses from Uncollectible Accounts</vt:lpstr>
      <vt:lpstr>Methods of Estimating Uncollectible Accounts Receivable</vt:lpstr>
      <vt:lpstr>Estimating Uncollectible Accounts Expense</vt:lpstr>
      <vt:lpstr>Estimating Uncollectible Accounts Expense</vt:lpstr>
      <vt:lpstr>Adjusting Entry for Allowance for Uncollectible Accounts</vt:lpstr>
      <vt:lpstr>Lesson 14-1 Audit Your Understanding</vt:lpstr>
      <vt:lpstr>Lesson 14-1 Audit Your Understanding</vt:lpstr>
      <vt:lpstr>Lesson 14-1 Audit Your Understanding</vt:lpstr>
      <vt:lpstr>Lesson 14-1 Audit Your Understanding</vt:lpstr>
      <vt:lpstr>Work Together 14-1 On You Own 14-1</vt:lpstr>
      <vt:lpstr>PowerPoint Presentation</vt:lpstr>
      <vt:lpstr>Journalizing the Writing Off of an Uncollectible Account Receivable</vt:lpstr>
      <vt:lpstr>Journalizing the Writing Off of an Uncollectible Account Receivable</vt:lpstr>
      <vt:lpstr>Journalizing the Writing Off of an Uncollectible Account Receivable</vt:lpstr>
      <vt:lpstr>Posting an Entry to Write Off an Uncollectible Account Receivable</vt:lpstr>
      <vt:lpstr>Reopening an Account Previously Written Off</vt:lpstr>
      <vt:lpstr>Reopening an Account Previously Written Off</vt:lpstr>
      <vt:lpstr>Recording Cash Received for an Account Previously Written Off</vt:lpstr>
      <vt:lpstr>Recording Cash Received for an Account Previously Written Off</vt:lpstr>
      <vt:lpstr>Posting Entries for Collecting a Written-Off Account Receivable</vt:lpstr>
      <vt:lpstr>Lesson 14-2 Audit Your Understanding</vt:lpstr>
      <vt:lpstr>Lesson 14-2 Audit Your Understanding</vt:lpstr>
      <vt:lpstr>Lesson 14-2 Audit Your Understanding</vt:lpstr>
      <vt:lpstr>Work Together 14-2 On You Own 14-2</vt:lpstr>
      <vt:lpstr>PowerPoint Presentation</vt:lpstr>
      <vt:lpstr>Understanding Promissory Notes</vt:lpstr>
      <vt:lpstr>Understanding Promissory Notes</vt:lpstr>
      <vt:lpstr>Understanding Promissory Notes</vt:lpstr>
      <vt:lpstr>Accepting a Note Receivable from a Customer</vt:lpstr>
      <vt:lpstr>Accepting a Note Receivable from a Customer</vt:lpstr>
      <vt:lpstr>Interest on Promissory Notes</vt:lpstr>
      <vt:lpstr>Maturity Date of Promissory Notes</vt:lpstr>
      <vt:lpstr>Collecting Principal and Interest on a Note Receivable</vt:lpstr>
      <vt:lpstr>Collecting Principal and Interest on a Note Receivable</vt:lpstr>
      <vt:lpstr>Collecting Principal and Interest on a Note Receivable</vt:lpstr>
      <vt:lpstr>Recording a Dishonored Note Receivable</vt:lpstr>
      <vt:lpstr>Recording a Dishonored Note Receivable</vt:lpstr>
      <vt:lpstr>Recording a Dishonored Note Receivable</vt:lpstr>
      <vt:lpstr>Lesson 14-3 Audit Your Understanding</vt:lpstr>
      <vt:lpstr>Lesson 14-3 Audit Your Understanding</vt:lpstr>
      <vt:lpstr>Lesson 14-3 Audit Your Understanding</vt:lpstr>
      <vt:lpstr>Lesson 14-3 Audit Your Understanding</vt:lpstr>
      <vt:lpstr>Work Together 14-3 On You Own 14-3</vt:lpstr>
      <vt:lpstr>Application Problems</vt:lpstr>
      <vt:lpstr>Application Problems</vt:lpstr>
      <vt:lpstr>Unit 14 Assessment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McLaughlin</dc:creator>
  <cp:lastModifiedBy>Bacu, Bill</cp:lastModifiedBy>
  <cp:revision>329</cp:revision>
  <dcterms:created xsi:type="dcterms:W3CDTF">2012-07-02T15:51:50Z</dcterms:created>
  <dcterms:modified xsi:type="dcterms:W3CDTF">2014-04-25T17:32:33Z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-748959103</vt:i4>
  </property>
  <property fmtid="{D5CDD505-2E9C-101B-9397-08002B2CF9AE}" pid="3" name="_NewReviewCycle">
    <vt:lpwstr/>
  </property>
  <property fmtid="{D5CDD505-2E9C-101B-9397-08002B2CF9AE}" pid="4" name="_EmailSubject">
    <vt:lpwstr>C21 PPT Sample Comments</vt:lpwstr>
  </property>
  <property fmtid="{D5CDD505-2E9C-101B-9397-08002B2CF9AE}" pid="5" name="_AuthorEmail">
    <vt:lpwstr>Diane.Bowdler@cengage.com</vt:lpwstr>
  </property>
  <property fmtid="{D5CDD505-2E9C-101B-9397-08002B2CF9AE}" pid="6" name="_AuthorEmailDisplayName">
    <vt:lpwstr>Bowdler, Diane</vt:lpwstr>
  </property>
  <property fmtid="{D5CDD505-2E9C-101B-9397-08002B2CF9AE}" pid="7" name="ContentTypeId">
    <vt:lpwstr>0x0101000C13B927D0F9B24F9A8549328320DE96</vt:lpwstr>
  </property>
  <property fmtid="{D5CDD505-2E9C-101B-9397-08002B2CF9AE}" pid="8" name="Order">
    <vt:r8>2800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riggerFlowInfo">
    <vt:lpwstr/>
  </property>
  <property fmtid="{D5CDD505-2E9C-101B-9397-08002B2CF9AE}" pid="12" name="_SourceUrl">
    <vt:lpwstr/>
  </property>
  <property fmtid="{D5CDD505-2E9C-101B-9397-08002B2CF9AE}" pid="13" name="_SharedFileIndex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</Properties>
</file>