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sldIdLst>
    <p:sldId id="333" r:id="rId3"/>
    <p:sldId id="260" r:id="rId4"/>
    <p:sldId id="336" r:id="rId5"/>
    <p:sldId id="348" r:id="rId6"/>
    <p:sldId id="337" r:id="rId7"/>
    <p:sldId id="349" r:id="rId8"/>
    <p:sldId id="324" r:id="rId9"/>
    <p:sldId id="325" r:id="rId10"/>
    <p:sldId id="356" r:id="rId11"/>
    <p:sldId id="357" r:id="rId12"/>
    <p:sldId id="358" r:id="rId13"/>
    <p:sldId id="366" r:id="rId14"/>
    <p:sldId id="359" r:id="rId15"/>
    <p:sldId id="360" r:id="rId16"/>
    <p:sldId id="361" r:id="rId17"/>
    <p:sldId id="362" r:id="rId18"/>
    <p:sldId id="363" r:id="rId19"/>
    <p:sldId id="364" r:id="rId20"/>
    <p:sldId id="365"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6" r:id="rId35"/>
    <p:sldId id="385" r:id="rId36"/>
    <p:sldId id="387" r:id="rId37"/>
    <p:sldId id="3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 User" initials="CU"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92D050"/>
    <a:srgbClr val="CCECFF"/>
    <a:srgbClr val="99CCFF"/>
    <a:srgbClr val="73BEF1"/>
    <a:srgbClr val="77933C"/>
    <a:srgbClr val="B6D5AB"/>
    <a:srgbClr val="EA0000"/>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1" autoAdjust="0"/>
    <p:restoredTop sz="94686" autoAdjust="0"/>
  </p:normalViewPr>
  <p:slideViewPr>
    <p:cSldViewPr>
      <p:cViewPr varScale="1">
        <p:scale>
          <a:sx n="72" d="100"/>
          <a:sy n="72" d="100"/>
        </p:scale>
        <p:origin x="276" y="54"/>
      </p:cViewPr>
      <p:guideLst>
        <p:guide orient="horz" pos="2160"/>
        <p:guide pos="2880"/>
      </p:guideLst>
    </p:cSldViewPr>
  </p:slideViewPr>
  <p:outlineViewPr>
    <p:cViewPr>
      <p:scale>
        <a:sx n="33" d="100"/>
        <a:sy n="33" d="100"/>
      </p:scale>
      <p:origin x="0" y="73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45"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B02248-3E8E-4013-A492-EE2D20E1DA6B}" type="datetimeFigureOut">
              <a:rPr lang="en-US" smtClean="0"/>
              <a:pPr/>
              <a:t>9/17/2019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03EE-1FBA-4CD6-A9B1-250AC4FFD3B6}" type="slidenum">
              <a:rPr lang="en-US" smtClean="0"/>
              <a:pPr/>
              <a:t>‹#›</a:t>
            </a:fld>
            <a:endParaRPr lang="en-US" dirty="0"/>
          </a:p>
        </p:txBody>
      </p:sp>
    </p:spTree>
    <p:extLst>
      <p:ext uri="{BB962C8B-B14F-4D97-AF65-F5344CB8AC3E}">
        <p14:creationId xmlns:p14="http://schemas.microsoft.com/office/powerpoint/2010/main" val="271013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9E813B-26A0-44D5-B839-07A4E982AEA5}" type="slidenum">
              <a:rPr lang="en-US" smtClean="0"/>
              <a:pPr/>
              <a:t>‹#›</a:t>
            </a:fld>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77724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962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4400" y="1600200"/>
            <a:ext cx="3962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3962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3962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0" y="1535113"/>
            <a:ext cx="3962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244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7772400" cy="1143000"/>
          </a:xfrm>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9E813B-26A0-44D5-B839-07A4E982AEA5}" type="slidenum">
              <a:rPr lang="en-US" smtClean="0"/>
              <a:pPr/>
              <a:t>‹#›</a:t>
            </a:fld>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9E813B-26A0-44D5-B839-07A4E982AEA5}" type="slidenum">
              <a:rPr lang="en-US" smtClean="0"/>
              <a:pPr/>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9E813B-26A0-44D5-B839-07A4E982AEA5}" type="slidenum">
              <a:rPr lang="en-US" smtClean="0"/>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9E813B-26A0-44D5-B839-07A4E982AEA5}" type="slidenum">
              <a:rPr lang="en-US" smtClean="0"/>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7772400" cy="1143000"/>
          </a:xfrm>
        </p:spPr>
        <p:txBody>
          <a:bodyPr anchor="b" anchorCtr="0">
            <a:normAutofit/>
          </a:bodyPr>
          <a:lstStyle>
            <a:lvl1pPr algn="l">
              <a:defRPr sz="3600"/>
            </a:lvl1pPr>
          </a:lstStyle>
          <a:p>
            <a:r>
              <a:rPr lang="en-US" dirty="0"/>
              <a:t>Click to edit Master title style</a:t>
            </a:r>
          </a:p>
        </p:txBody>
      </p:sp>
      <p:sp>
        <p:nvSpPr>
          <p:cNvPr id="6" name="Wave 5"/>
          <p:cNvSpPr/>
          <p:nvPr userDrawn="1"/>
        </p:nvSpPr>
        <p:spPr>
          <a:xfrm>
            <a:off x="0" y="6400800"/>
            <a:ext cx="9144000" cy="457200"/>
          </a:xfrm>
          <a:prstGeom prst="wave">
            <a:avLst/>
          </a:prstGeom>
          <a:solidFill>
            <a:srgbClr val="0066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583680"/>
            <a:ext cx="914400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6600"/>
                </a:solidFill>
              </a:rPr>
              <a:t>© 2014 Cengage Learning. All Rights Reserved.</a:t>
            </a:r>
          </a:p>
        </p:txBody>
      </p:sp>
      <p:sp>
        <p:nvSpPr>
          <p:cNvPr id="8" name="Slide Number Placeholder 5"/>
          <p:cNvSpPr>
            <a:spLocks noGrp="1"/>
          </p:cNvSpPr>
          <p:nvPr>
            <p:ph type="sldNum" sz="quarter" idx="4"/>
          </p:nvPr>
        </p:nvSpPr>
        <p:spPr>
          <a:xfrm>
            <a:off x="7132320" y="6583680"/>
            <a:ext cx="1828800" cy="274320"/>
          </a:xfrm>
          <a:prstGeom prst="rect">
            <a:avLst/>
          </a:prstGeom>
          <a:solidFill>
            <a:schemeClr val="tx1"/>
          </a:solidFill>
        </p:spPr>
        <p:txBody>
          <a:bodyPr vert="horz" lIns="91440" tIns="45720" rIns="91440" bIns="45720" rtlCol="0" anchor="ctr"/>
          <a:lstStyle>
            <a:lvl1pPr algn="r">
              <a:defRPr sz="1200">
                <a:solidFill>
                  <a:schemeClr val="bg1"/>
                </a:solidFill>
              </a:defRPr>
            </a:lvl1pPr>
          </a:lstStyle>
          <a:p>
            <a:r>
              <a:rPr lang="en-US" dirty="0"/>
              <a:t>SLIDE </a:t>
            </a:r>
            <a:fld id="{FCD2455E-EC1D-45EA-B6B2-90AB88848CFD}" type="slidenum">
              <a:rPr lang="en-US" smtClean="0"/>
              <a:pPr/>
              <a:t>‹#›</a:t>
            </a:fld>
            <a:endParaRPr lang="en-US" dirty="0"/>
          </a:p>
        </p:txBody>
      </p:sp>
      <p:cxnSp>
        <p:nvCxnSpPr>
          <p:cNvPr id="9" name="Straight Connector 8"/>
          <p:cNvCxnSpPr/>
          <p:nvPr userDrawn="1"/>
        </p:nvCxnSpPr>
        <p:spPr>
          <a:xfrm>
            <a:off x="0" y="1325880"/>
            <a:ext cx="8686800" cy="0"/>
          </a:xfrm>
          <a:prstGeom prst="line">
            <a:avLst/>
          </a:prstGeom>
          <a:ln w="38100">
            <a:solidFill>
              <a:srgbClr val="A9D24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9E813B-26A0-44D5-B839-07A4E982AEA5}" type="slidenum">
              <a:rPr lang="en-US" smtClean="0"/>
              <a:pPr/>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75438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7772400" cy="1143000"/>
          </a:xfr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r>
              <a:rPr lang="en-US" dirty="0"/>
              <a:t>SLIDE </a:t>
            </a:r>
            <a:fld id="{FCD2455E-EC1D-45EA-B6B2-90AB88848CFD}" type="slidenum">
              <a:rPr lang="en-US" smtClean="0"/>
              <a:pPr/>
              <a:t>‹#›</a:t>
            </a:fld>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E813B-26A0-44D5-B839-07A4E982AE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wipe dir="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2880"/>
            <a:ext cx="7772400" cy="11430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Wave 6"/>
          <p:cNvSpPr/>
          <p:nvPr/>
        </p:nvSpPr>
        <p:spPr>
          <a:xfrm>
            <a:off x="0" y="6400800"/>
            <a:ext cx="9144000" cy="457200"/>
          </a:xfrm>
          <a:prstGeom prst="wave">
            <a:avLst/>
          </a:prstGeom>
          <a:solidFill>
            <a:srgbClr val="0066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Rectangle 7"/>
          <p:cNvSpPr/>
          <p:nvPr/>
        </p:nvSpPr>
        <p:spPr>
          <a:xfrm>
            <a:off x="0" y="6583680"/>
            <a:ext cx="914400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6600"/>
                </a:solidFill>
              </a:rPr>
              <a:t>© 2014 Cengage Learning. All Rights Reserved.</a:t>
            </a:r>
          </a:p>
        </p:txBody>
      </p:sp>
      <p:sp>
        <p:nvSpPr>
          <p:cNvPr id="6" name="Slide Number Placeholder 5"/>
          <p:cNvSpPr>
            <a:spLocks noGrp="1"/>
          </p:cNvSpPr>
          <p:nvPr>
            <p:ph type="sldNum" sz="quarter" idx="4"/>
          </p:nvPr>
        </p:nvSpPr>
        <p:spPr>
          <a:xfrm>
            <a:off x="7132320" y="6583680"/>
            <a:ext cx="1828800" cy="274320"/>
          </a:xfrm>
          <a:prstGeom prst="rect">
            <a:avLst/>
          </a:prstGeom>
          <a:solidFill>
            <a:schemeClr val="tx1"/>
          </a:solidFill>
        </p:spPr>
        <p:txBody>
          <a:bodyPr vert="horz" lIns="91440" tIns="45720" rIns="91440" bIns="45720" rtlCol="0" anchor="ctr"/>
          <a:lstStyle>
            <a:lvl1pPr algn="r">
              <a:defRPr sz="1200">
                <a:solidFill>
                  <a:schemeClr val="bg1"/>
                </a:solidFill>
              </a:defRPr>
            </a:lvl1pPr>
          </a:lstStyle>
          <a:p>
            <a:r>
              <a:rPr lang="en-US" dirty="0"/>
              <a:t>SLIDE </a:t>
            </a:r>
            <a:fld id="{FCD2455E-EC1D-45EA-B6B2-90AB88848CFD}" type="slidenum">
              <a:rPr lang="en-US" smtClean="0"/>
              <a:pPr/>
              <a:t>‹#›</a:t>
            </a:fld>
            <a:endParaRPr lang="en-US" dirty="0"/>
          </a:p>
        </p:txBody>
      </p:sp>
      <p:cxnSp>
        <p:nvCxnSpPr>
          <p:cNvPr id="12" name="Straight Connector 11"/>
          <p:cNvCxnSpPr/>
          <p:nvPr/>
        </p:nvCxnSpPr>
        <p:spPr>
          <a:xfrm>
            <a:off x="0" y="1325880"/>
            <a:ext cx="8686800" cy="0"/>
          </a:xfrm>
          <a:prstGeom prst="line">
            <a:avLst/>
          </a:prstGeom>
          <a:ln w="38100">
            <a:solidFill>
              <a:srgbClr val="AAD24B"/>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ransition>
    <p:wipe dir="r"/>
  </p:transition>
  <p:hf hdr="0" ft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Calibri" pitchFamily="34" charset="0"/>
        <a:buChar char="●"/>
        <a:defRPr lang="en-US" sz="3200" kern="1200" dirty="0" smtClean="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Calibri"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1"/>
        </a:buClr>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1"/>
        </a:buClr>
        <a:buFont typeface="Calibri"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1"/>
        </a:buClr>
        <a:buFont typeface="Calibri"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00200"/>
            <a:ext cx="914400" cy="5257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t>Learning Objectives</a:t>
            </a:r>
          </a:p>
        </p:txBody>
      </p:sp>
      <p:sp>
        <p:nvSpPr>
          <p:cNvPr id="7" name="Wave 6"/>
          <p:cNvSpPr/>
          <p:nvPr/>
        </p:nvSpPr>
        <p:spPr>
          <a:xfrm>
            <a:off x="0" y="6400800"/>
            <a:ext cx="9144000" cy="457200"/>
          </a:xfrm>
          <a:prstGeom prst="wave">
            <a:avLst/>
          </a:prstGeom>
          <a:solidFill>
            <a:srgbClr val="0066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Rectangle 7"/>
          <p:cNvSpPr/>
          <p:nvPr/>
        </p:nvSpPr>
        <p:spPr>
          <a:xfrm>
            <a:off x="0" y="6583680"/>
            <a:ext cx="914400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6600"/>
                </a:solidFill>
              </a:rPr>
              <a:t>© 2014 Cengage Learning. All Rights Reserved.</a:t>
            </a:r>
          </a:p>
        </p:txBody>
      </p:sp>
      <p:sp>
        <p:nvSpPr>
          <p:cNvPr id="9" name="TextBox 8"/>
          <p:cNvSpPr txBox="1"/>
          <p:nvPr/>
        </p:nvSpPr>
        <p:spPr>
          <a:xfrm>
            <a:off x="1828801" y="2514600"/>
            <a:ext cx="6400800" cy="3354765"/>
          </a:xfrm>
          <a:prstGeom prst="rect">
            <a:avLst/>
          </a:prstGeom>
          <a:noFill/>
        </p:spPr>
        <p:txBody>
          <a:bodyPr wrap="square" rtlCol="0">
            <a:spAutoFit/>
          </a:bodyPr>
          <a:lstStyle/>
          <a:p>
            <a:pPr marL="685800" indent="-685800">
              <a:spcAft>
                <a:spcPts val="1200"/>
              </a:spcAft>
            </a:pPr>
            <a:r>
              <a:rPr lang="en-US" sz="2400" b="1" dirty="0"/>
              <a:t>LO</a:t>
            </a:r>
            <a:r>
              <a:rPr lang="en-US" sz="2400" b="1" dirty="0">
                <a:solidFill>
                  <a:srgbClr val="FF0000"/>
                </a:solidFill>
              </a:rPr>
              <a:t>1</a:t>
            </a:r>
            <a:r>
              <a:rPr lang="en-US" sz="2400" dirty="0"/>
              <a:t>	Show the relationship between the accounting equation and a T account.</a:t>
            </a:r>
          </a:p>
          <a:p>
            <a:pPr marL="685800" indent="-685800">
              <a:spcAft>
                <a:spcPts val="1200"/>
              </a:spcAft>
            </a:pPr>
            <a:r>
              <a:rPr lang="en-US" sz="2400" b="1" dirty="0"/>
              <a:t>LO</a:t>
            </a:r>
            <a:r>
              <a:rPr lang="en-US" sz="2400" b="1" dirty="0">
                <a:solidFill>
                  <a:srgbClr val="FF0000"/>
                </a:solidFill>
              </a:rPr>
              <a:t>2</a:t>
            </a:r>
            <a:r>
              <a:rPr lang="en-US" sz="2400" dirty="0"/>
              <a:t> 	Identify the debit and credit side, the increase and decrease side, and the balance side of various accounts.</a:t>
            </a:r>
          </a:p>
          <a:p>
            <a:pPr marL="685800" indent="-685800">
              <a:spcAft>
                <a:spcPts val="1200"/>
              </a:spcAft>
            </a:pPr>
            <a:r>
              <a:rPr lang="en-US" sz="2400" b="1" dirty="0"/>
              <a:t>LO</a:t>
            </a:r>
            <a:r>
              <a:rPr lang="en-US" sz="2400" b="1" dirty="0">
                <a:solidFill>
                  <a:srgbClr val="FF0000"/>
                </a:solidFill>
              </a:rPr>
              <a:t>3</a:t>
            </a:r>
            <a:r>
              <a:rPr lang="en-US" sz="2400" dirty="0"/>
              <a:t> 	Restate and apply the two rules that are associated with the increase side of an account.</a:t>
            </a:r>
          </a:p>
        </p:txBody>
      </p:sp>
      <p:pic>
        <p:nvPicPr>
          <p:cNvPr id="2" name="Picture 2"/>
          <p:cNvPicPr>
            <a:picLocks noChangeAspect="1" noChangeArrowheads="1"/>
          </p:cNvPicPr>
          <p:nvPr/>
        </p:nvPicPr>
        <p:blipFill>
          <a:blip r:embed="rId2" cstate="print"/>
          <a:srcRect r="705"/>
          <a:stretch>
            <a:fillRect/>
          </a:stretch>
        </p:blipFill>
        <p:spPr bwMode="auto">
          <a:xfrm>
            <a:off x="0" y="1"/>
            <a:ext cx="9144000" cy="2212957"/>
          </a:xfrm>
          <a:prstGeom prst="rect">
            <a:avLst/>
          </a:prstGeom>
          <a:noFill/>
          <a:ln w="9525">
            <a:noFill/>
            <a:miter lim="800000"/>
            <a:headEnd/>
            <a:tailEnd/>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of Accounts</a:t>
            </a:r>
          </a:p>
        </p:txBody>
      </p:sp>
      <p:sp>
        <p:nvSpPr>
          <p:cNvPr id="3" name="Content Placeholder 2"/>
          <p:cNvSpPr>
            <a:spLocks noGrp="1"/>
          </p:cNvSpPr>
          <p:nvPr>
            <p:ph idx="1"/>
          </p:nvPr>
        </p:nvSpPr>
        <p:spPr/>
        <p:txBody>
          <a:bodyPr/>
          <a:lstStyle/>
          <a:p>
            <a:r>
              <a:rPr lang="en-US" dirty="0"/>
              <a:t>Each transaction changes the balances of at least two accounts. </a:t>
            </a:r>
          </a:p>
          <a:p>
            <a:r>
              <a:rPr lang="en-US" dirty="0"/>
              <a:t>A list of accounts used by a business is called a </a:t>
            </a:r>
            <a:r>
              <a:rPr lang="en-US" b="1" dirty="0">
                <a:solidFill>
                  <a:srgbClr val="0070C0"/>
                </a:solidFill>
              </a:rPr>
              <a:t>chart of accounts</a:t>
            </a:r>
            <a:r>
              <a:rPr lang="en-US" dirty="0"/>
              <a:t>.</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10</a:t>
            </a:fld>
            <a:endParaRPr lang="en-US" dirty="0"/>
          </a:p>
        </p:txBody>
      </p:sp>
      <p:sp>
        <p:nvSpPr>
          <p:cNvPr id="5" name="Flowchart: Delay 4"/>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GaramondPro-Regular"/>
              </a:rPr>
              <a:t>Chart of Accounts for Delgado Web Services</a:t>
            </a:r>
            <a:endParaRPr lang="en-US" dirty="0"/>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11</a:t>
            </a:fld>
            <a:endParaRPr lang="en-US" dirty="0"/>
          </a:p>
        </p:txBody>
      </p:sp>
      <p:sp>
        <p:nvSpPr>
          <p:cNvPr id="6" name="TextBox 5"/>
          <p:cNvSpPr txBox="1"/>
          <p:nvPr/>
        </p:nvSpPr>
        <p:spPr>
          <a:xfrm>
            <a:off x="457200" y="1600200"/>
            <a:ext cx="4876800" cy="4570482"/>
          </a:xfrm>
          <a:prstGeom prst="rect">
            <a:avLst/>
          </a:prstGeom>
          <a:noFill/>
        </p:spPr>
        <p:txBody>
          <a:bodyPr wrap="square" rtlCol="0">
            <a:spAutoFit/>
          </a:bodyPr>
          <a:lstStyle/>
          <a:p>
            <a:r>
              <a:rPr lang="en-US" sz="2000" b="1" dirty="0">
                <a:solidFill>
                  <a:srgbClr val="77933C"/>
                </a:solidFill>
              </a:rPr>
              <a:t>Balance Sheet Accounts</a:t>
            </a:r>
          </a:p>
          <a:p>
            <a:pPr>
              <a:spcBef>
                <a:spcPts val="600"/>
              </a:spcBef>
            </a:pPr>
            <a:r>
              <a:rPr lang="en-US" b="1" dirty="0"/>
              <a:t>(100) ASSETS</a:t>
            </a:r>
          </a:p>
          <a:p>
            <a:r>
              <a:rPr lang="en-US" dirty="0"/>
              <a:t>110 Cash</a:t>
            </a:r>
          </a:p>
          <a:p>
            <a:r>
              <a:rPr lang="en-US" dirty="0"/>
              <a:t>120 Petty Cash</a:t>
            </a:r>
          </a:p>
          <a:p>
            <a:r>
              <a:rPr lang="en-US" dirty="0"/>
              <a:t>130 Accounts Receivable—Main Street Services</a:t>
            </a:r>
          </a:p>
          <a:p>
            <a:r>
              <a:rPr lang="en-US" dirty="0"/>
              <a:t>140 Accounts Receivable—Valley Landscaping</a:t>
            </a:r>
          </a:p>
          <a:p>
            <a:r>
              <a:rPr lang="en-US" dirty="0"/>
              <a:t>150 Supplies</a:t>
            </a:r>
          </a:p>
          <a:p>
            <a:r>
              <a:rPr lang="en-US" dirty="0"/>
              <a:t>160 Prepaid Insurance</a:t>
            </a:r>
          </a:p>
          <a:p>
            <a:pPr>
              <a:spcBef>
                <a:spcPts val="600"/>
              </a:spcBef>
            </a:pPr>
            <a:r>
              <a:rPr lang="en-US" b="1" dirty="0"/>
              <a:t>(200) LIABILITIES</a:t>
            </a:r>
          </a:p>
          <a:p>
            <a:r>
              <a:rPr lang="en-US" dirty="0"/>
              <a:t>210 Accounts Payable—Canyon Office Supplies</a:t>
            </a:r>
          </a:p>
          <a:p>
            <a:r>
              <a:rPr lang="en-US" dirty="0"/>
              <a:t>220 Accounts Payable—Mountain Graphic Arts</a:t>
            </a:r>
          </a:p>
          <a:p>
            <a:pPr>
              <a:spcBef>
                <a:spcPts val="600"/>
              </a:spcBef>
            </a:pPr>
            <a:r>
              <a:rPr lang="en-US" b="1" dirty="0"/>
              <a:t>(300) OWNER’S EQUITY</a:t>
            </a:r>
          </a:p>
          <a:p>
            <a:r>
              <a:rPr lang="en-US" dirty="0"/>
              <a:t>310 Michael Delgado, Capital</a:t>
            </a:r>
          </a:p>
          <a:p>
            <a:r>
              <a:rPr lang="en-US" dirty="0"/>
              <a:t>320 Michael Delgado, Drawing</a:t>
            </a:r>
          </a:p>
          <a:p>
            <a:r>
              <a:rPr lang="en-US" dirty="0"/>
              <a:t>330 Income Summary</a:t>
            </a:r>
          </a:p>
        </p:txBody>
      </p:sp>
      <p:sp>
        <p:nvSpPr>
          <p:cNvPr id="7" name="TextBox 6"/>
          <p:cNvSpPr txBox="1"/>
          <p:nvPr/>
        </p:nvSpPr>
        <p:spPr>
          <a:xfrm>
            <a:off x="5378995" y="1600200"/>
            <a:ext cx="3168560" cy="3600986"/>
          </a:xfrm>
          <a:prstGeom prst="rect">
            <a:avLst/>
          </a:prstGeom>
          <a:noFill/>
        </p:spPr>
        <p:txBody>
          <a:bodyPr wrap="none" rtlCol="0">
            <a:spAutoFit/>
          </a:bodyPr>
          <a:lstStyle/>
          <a:p>
            <a:r>
              <a:rPr lang="en-US" sz="2000" b="1" dirty="0">
                <a:solidFill>
                  <a:srgbClr val="77933C"/>
                </a:solidFill>
              </a:rPr>
              <a:t>Income Statement Accounts</a:t>
            </a:r>
          </a:p>
          <a:p>
            <a:pPr>
              <a:spcBef>
                <a:spcPts val="600"/>
              </a:spcBef>
            </a:pPr>
            <a:r>
              <a:rPr lang="en-US" b="1" dirty="0"/>
              <a:t>(400) REVENUE</a:t>
            </a:r>
          </a:p>
          <a:p>
            <a:r>
              <a:rPr lang="en-US" dirty="0"/>
              <a:t>410 Sales</a:t>
            </a:r>
          </a:p>
          <a:p>
            <a:pPr>
              <a:spcBef>
                <a:spcPts val="600"/>
              </a:spcBef>
            </a:pPr>
            <a:r>
              <a:rPr lang="en-US" b="1" dirty="0"/>
              <a:t>(500) EXPENSES</a:t>
            </a:r>
          </a:p>
          <a:p>
            <a:r>
              <a:rPr lang="en-US" dirty="0"/>
              <a:t>510 Advertising Expense</a:t>
            </a:r>
          </a:p>
          <a:p>
            <a:r>
              <a:rPr lang="en-US" dirty="0"/>
              <a:t>520 Cash Short and Over</a:t>
            </a:r>
          </a:p>
          <a:p>
            <a:r>
              <a:rPr lang="en-US" dirty="0"/>
              <a:t>530 Communications Expense</a:t>
            </a:r>
          </a:p>
          <a:p>
            <a:r>
              <a:rPr lang="en-US" dirty="0"/>
              <a:t>540 Equipment Rental Expense</a:t>
            </a:r>
          </a:p>
          <a:p>
            <a:r>
              <a:rPr lang="en-US" dirty="0"/>
              <a:t>550 Insurance Expense</a:t>
            </a:r>
          </a:p>
          <a:p>
            <a:r>
              <a:rPr lang="en-US" dirty="0"/>
              <a:t>560 Miscellaneous Expense</a:t>
            </a:r>
          </a:p>
          <a:p>
            <a:r>
              <a:rPr lang="en-US" dirty="0"/>
              <a:t>570 Supplies Expense</a:t>
            </a:r>
          </a:p>
          <a:p>
            <a:endParaRPr lang="en-US" dirty="0"/>
          </a:p>
        </p:txBody>
      </p:sp>
      <p:sp>
        <p:nvSpPr>
          <p:cNvPr id="9" name="Flowchart: Delay 8"/>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Transactions</a:t>
            </a:r>
          </a:p>
        </p:txBody>
      </p:sp>
      <p:sp>
        <p:nvSpPr>
          <p:cNvPr id="3" name="Slide Number Placeholder 2"/>
          <p:cNvSpPr>
            <a:spLocks noGrp="1"/>
          </p:cNvSpPr>
          <p:nvPr>
            <p:ph type="sldNum" sz="quarter" idx="12"/>
          </p:nvPr>
        </p:nvSpPr>
        <p:spPr/>
        <p:txBody>
          <a:bodyPr/>
          <a:lstStyle/>
          <a:p>
            <a:r>
              <a:rPr lang="en-US"/>
              <a:t>SLIDE </a:t>
            </a:r>
            <a:fld id="{FCD2455E-EC1D-45EA-B6B2-90AB88848CFD}" type="slidenum">
              <a:rPr lang="en-US" smtClean="0"/>
              <a:pPr/>
              <a:t>12</a:t>
            </a:fld>
            <a:endParaRPr lang="en-US" dirty="0"/>
          </a:p>
        </p:txBody>
      </p:sp>
      <p:sp>
        <p:nvSpPr>
          <p:cNvPr id="4" name="Rectangle 3"/>
          <p:cNvSpPr>
            <a:spLocks noChangeArrowheads="1"/>
          </p:cNvSpPr>
          <p:nvPr/>
        </p:nvSpPr>
        <p:spPr bwMode="auto">
          <a:xfrm>
            <a:off x="914400" y="3429000"/>
            <a:ext cx="5627688" cy="519113"/>
          </a:xfrm>
          <a:prstGeom prst="rect">
            <a:avLst/>
          </a:prstGeom>
          <a:noFill/>
          <a:ln w="9525">
            <a:noFill/>
            <a:miter lim="800000"/>
            <a:headEnd/>
            <a:tailEnd/>
          </a:ln>
        </p:spPr>
        <p:txBody>
          <a:bodyPr wrap="none">
            <a:spAutoFit/>
          </a:bodyPr>
          <a:lstStyle/>
          <a:p>
            <a:pPr marL="342900" indent="-342900">
              <a:spcBef>
                <a:spcPct val="20000"/>
              </a:spcBef>
              <a:buClr>
                <a:schemeClr val="accent1"/>
              </a:buClr>
              <a:buFont typeface="Wingdings" pitchFamily="2" charset="2"/>
              <a:buNone/>
            </a:pPr>
            <a:r>
              <a:rPr lang="en-US" sz="2800" dirty="0">
                <a:latin typeface="Arial" charset="0"/>
              </a:rPr>
              <a:t>2. How is each account classified?</a:t>
            </a:r>
          </a:p>
        </p:txBody>
      </p:sp>
      <p:sp>
        <p:nvSpPr>
          <p:cNvPr id="5" name="Rectangle 4"/>
          <p:cNvSpPr>
            <a:spLocks noChangeArrowheads="1"/>
          </p:cNvSpPr>
          <p:nvPr/>
        </p:nvSpPr>
        <p:spPr bwMode="auto">
          <a:xfrm>
            <a:off x="914400" y="4281488"/>
            <a:ext cx="6302375" cy="519112"/>
          </a:xfrm>
          <a:prstGeom prst="rect">
            <a:avLst/>
          </a:prstGeom>
          <a:noFill/>
          <a:ln w="9525">
            <a:noFill/>
            <a:miter lim="800000"/>
            <a:headEnd/>
            <a:tailEnd/>
          </a:ln>
        </p:spPr>
        <p:txBody>
          <a:bodyPr wrap="none">
            <a:spAutoFit/>
          </a:bodyPr>
          <a:lstStyle/>
          <a:p>
            <a:pPr marL="342900" indent="-342900">
              <a:spcBef>
                <a:spcPct val="20000"/>
              </a:spcBef>
              <a:buClr>
                <a:schemeClr val="accent1"/>
              </a:buClr>
              <a:buFont typeface="Wingdings" pitchFamily="2" charset="2"/>
              <a:buNone/>
            </a:pPr>
            <a:r>
              <a:rPr lang="en-US" sz="2800">
                <a:latin typeface="Arial" charset="0"/>
              </a:rPr>
              <a:t>3. How is each classification changed?</a:t>
            </a:r>
          </a:p>
        </p:txBody>
      </p:sp>
      <p:sp>
        <p:nvSpPr>
          <p:cNvPr id="6" name="Rectangle 5"/>
          <p:cNvSpPr>
            <a:spLocks noChangeArrowheads="1"/>
          </p:cNvSpPr>
          <p:nvPr/>
        </p:nvSpPr>
        <p:spPr bwMode="auto">
          <a:xfrm>
            <a:off x="914400" y="5043488"/>
            <a:ext cx="7807325" cy="519112"/>
          </a:xfrm>
          <a:prstGeom prst="rect">
            <a:avLst/>
          </a:prstGeom>
          <a:noFill/>
          <a:ln w="9525">
            <a:noFill/>
            <a:miter lim="800000"/>
            <a:headEnd/>
            <a:tailEnd/>
          </a:ln>
        </p:spPr>
        <p:txBody>
          <a:bodyPr wrap="none">
            <a:spAutoFit/>
          </a:bodyPr>
          <a:lstStyle/>
          <a:p>
            <a:pPr marL="342900" indent="-342900">
              <a:spcBef>
                <a:spcPct val="20000"/>
              </a:spcBef>
              <a:buClr>
                <a:schemeClr val="accent1"/>
              </a:buClr>
              <a:buFont typeface="Wingdings" pitchFamily="2" charset="2"/>
              <a:buNone/>
            </a:pPr>
            <a:r>
              <a:rPr lang="en-US" sz="2800" dirty="0">
                <a:latin typeface="Arial" charset="0"/>
              </a:rPr>
              <a:t>4. How is each amount entered in the accounts?</a:t>
            </a:r>
          </a:p>
        </p:txBody>
      </p:sp>
      <p:sp>
        <p:nvSpPr>
          <p:cNvPr id="7" name="Rectangle 23"/>
          <p:cNvSpPr>
            <a:spLocks noChangeArrowheads="1"/>
          </p:cNvSpPr>
          <p:nvPr/>
        </p:nvSpPr>
        <p:spPr bwMode="auto">
          <a:xfrm>
            <a:off x="914400" y="2743200"/>
            <a:ext cx="5270500" cy="519113"/>
          </a:xfrm>
          <a:prstGeom prst="rect">
            <a:avLst/>
          </a:prstGeom>
          <a:noFill/>
          <a:ln w="9525">
            <a:noFill/>
            <a:miter lim="800000"/>
            <a:headEnd/>
            <a:tailEnd/>
          </a:ln>
        </p:spPr>
        <p:txBody>
          <a:bodyPr wrap="none">
            <a:spAutoFit/>
          </a:bodyPr>
          <a:lstStyle/>
          <a:p>
            <a:pPr marL="342900" indent="-342900">
              <a:spcBef>
                <a:spcPct val="20000"/>
              </a:spcBef>
              <a:buClr>
                <a:schemeClr val="accent1"/>
              </a:buClr>
              <a:buFont typeface="Wingdings" pitchFamily="2" charset="2"/>
              <a:buNone/>
            </a:pPr>
            <a:r>
              <a:rPr lang="en-US" sz="2800" dirty="0">
                <a:latin typeface="Arial" charset="0"/>
              </a:rPr>
              <a:t>1. Which accounts are affected?</a:t>
            </a:r>
          </a:p>
        </p:txBody>
      </p:sp>
      <p:sp>
        <p:nvSpPr>
          <p:cNvPr id="8" name="Rectangle 27"/>
          <p:cNvSpPr>
            <a:spLocks noChangeArrowheads="1"/>
          </p:cNvSpPr>
          <p:nvPr/>
        </p:nvSpPr>
        <p:spPr bwMode="auto">
          <a:xfrm>
            <a:off x="914400" y="2057400"/>
            <a:ext cx="6437313" cy="519113"/>
          </a:xfrm>
          <a:prstGeom prst="rect">
            <a:avLst/>
          </a:prstGeom>
          <a:noFill/>
          <a:ln w="9525">
            <a:noFill/>
            <a:miter lim="800000"/>
            <a:headEnd/>
            <a:tailEnd/>
          </a:ln>
        </p:spPr>
        <p:txBody>
          <a:bodyPr wrap="none">
            <a:spAutoFit/>
          </a:bodyPr>
          <a:lstStyle/>
          <a:p>
            <a:pPr marL="342900" indent="-342900">
              <a:spcBef>
                <a:spcPct val="20000"/>
              </a:spcBef>
              <a:buClr>
                <a:schemeClr val="accent1"/>
              </a:buClr>
              <a:buFont typeface="Wingdings" pitchFamily="2" charset="2"/>
              <a:buNone/>
            </a:pPr>
            <a:r>
              <a:rPr lang="en-US" sz="2800" b="1" dirty="0">
                <a:latin typeface="Arial" charset="0"/>
              </a:rPr>
              <a:t>Questions for analyzing transactions</a:t>
            </a:r>
          </a:p>
        </p:txBody>
      </p:sp>
      <p:pic>
        <p:nvPicPr>
          <p:cNvPr id="1026" name="Picture 2" descr="C:\Users\BILL\AppData\Local\Microsoft\Windows\Temporary Internet Files\Content.IE5\CIV00DZ3\MC900150563[1].wmf"/>
          <p:cNvPicPr>
            <a:picLocks noChangeAspect="1" noChangeArrowheads="1"/>
          </p:cNvPicPr>
          <p:nvPr/>
        </p:nvPicPr>
        <p:blipFill>
          <a:blip r:embed="rId2" cstate="print"/>
          <a:srcRect/>
          <a:stretch>
            <a:fillRect/>
          </a:stretch>
        </p:blipFill>
        <p:spPr bwMode="auto">
          <a:xfrm>
            <a:off x="6934200" y="228600"/>
            <a:ext cx="1553566" cy="1818742"/>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build="p" autoUpdateAnimBg="0"/>
      <p:bldP spid="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7772400" cy="1143000"/>
          </a:xfrm>
        </p:spPr>
        <p:txBody>
          <a:bodyPr>
            <a:normAutofit fontScale="90000"/>
          </a:bodyPr>
          <a:lstStyle/>
          <a:p>
            <a:r>
              <a:rPr lang="en-US" dirty="0"/>
              <a:t>Received Cash from Owner as an Investment</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13</a:t>
            </a:fld>
            <a:endParaRPr lang="en-US" dirty="0"/>
          </a:p>
        </p:txBody>
      </p:sp>
      <p:sp>
        <p:nvSpPr>
          <p:cNvPr id="12" name="TextBox 11"/>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LO4</a:t>
            </a:r>
            <a:endParaRPr lang="en-US" dirty="0"/>
          </a:p>
        </p:txBody>
      </p:sp>
      <p:grpSp>
        <p:nvGrpSpPr>
          <p:cNvPr id="3" name="Group 12"/>
          <p:cNvGrpSpPr/>
          <p:nvPr/>
        </p:nvGrpSpPr>
        <p:grpSpPr>
          <a:xfrm>
            <a:off x="7879080" y="0"/>
            <a:ext cx="1188720" cy="381000"/>
            <a:chOff x="7879080" y="0"/>
            <a:chExt cx="1188720" cy="381000"/>
          </a:xfrm>
        </p:grpSpPr>
        <p:sp>
          <p:nvSpPr>
            <p:cNvPr id="14" name="Flowchart: Delay 13"/>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5" name="TextBox 14"/>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grpSp>
      <p:sp>
        <p:nvSpPr>
          <p:cNvPr id="9" name="TextBox 8"/>
          <p:cNvSpPr txBox="1"/>
          <p:nvPr/>
        </p:nvSpPr>
        <p:spPr>
          <a:xfrm>
            <a:off x="457200" y="1590814"/>
            <a:ext cx="7772400" cy="457200"/>
          </a:xfrm>
          <a:prstGeom prst="rect">
            <a:avLst/>
          </a:prstGeom>
          <a:gradFill flip="none" rotWithShape="1">
            <a:gsLst>
              <a:gs pos="0">
                <a:schemeClr val="bg1"/>
              </a:gs>
              <a:gs pos="50000">
                <a:srgbClr val="CCECFF"/>
              </a:gs>
              <a:gs pos="100000">
                <a:schemeClr val="bg1"/>
              </a:gs>
            </a:gsLst>
            <a:lin ang="10800000" scaled="1"/>
            <a:tileRect/>
          </a:gradFill>
        </p:spPr>
        <p:txBody>
          <a:bodyPr vert="horz" lIns="91440" tIns="45720" rIns="91440" bIns="45720" rtlCol="0" anchor="ctr">
            <a:normAutofit/>
          </a:bodyPr>
          <a:lstStyle/>
          <a:p>
            <a:r>
              <a:rPr lang="en-US" sz="2000" dirty="0"/>
              <a:t>January 2. Received cash from owner as an investment, $2,000.00.</a:t>
            </a:r>
          </a:p>
        </p:txBody>
      </p:sp>
      <p:pic>
        <p:nvPicPr>
          <p:cNvPr id="11" name="Picture 10" descr="Chapter 2_Page 36.jpg"/>
          <p:cNvPicPr>
            <a:picLocks noChangeAspect="1"/>
          </p:cNvPicPr>
          <p:nvPr/>
        </p:nvPicPr>
        <p:blipFill>
          <a:blip r:embed="rId2" cstate="print"/>
          <a:stretch>
            <a:fillRect/>
          </a:stretch>
        </p:blipFill>
        <p:spPr>
          <a:xfrm>
            <a:off x="762000" y="3200400"/>
            <a:ext cx="6400800" cy="2488514"/>
          </a:xfrm>
          <a:prstGeom prst="rect">
            <a:avLst/>
          </a:prstGeom>
        </p:spPr>
      </p:pic>
      <p:grpSp>
        <p:nvGrpSpPr>
          <p:cNvPr id="5" name="Group 53"/>
          <p:cNvGrpSpPr/>
          <p:nvPr/>
        </p:nvGrpSpPr>
        <p:grpSpPr>
          <a:xfrm>
            <a:off x="2514600" y="2201333"/>
            <a:ext cx="4114800" cy="1684867"/>
            <a:chOff x="2514600" y="2201333"/>
            <a:chExt cx="4114800" cy="1684867"/>
          </a:xfrm>
        </p:grpSpPr>
        <p:sp>
          <p:nvSpPr>
            <p:cNvPr id="29" name="Line 20"/>
            <p:cNvSpPr>
              <a:spLocks noChangeShapeType="1"/>
            </p:cNvSpPr>
            <p:nvPr/>
          </p:nvSpPr>
          <p:spPr bwMode="auto">
            <a:xfrm flipV="1">
              <a:off x="2514600" y="2438400"/>
              <a:ext cx="1066800" cy="1447800"/>
            </a:xfrm>
            <a:prstGeom prst="line">
              <a:avLst/>
            </a:prstGeom>
            <a:noFill/>
            <a:ln w="38100">
              <a:solidFill>
                <a:srgbClr val="00B0F0"/>
              </a:solidFill>
              <a:round/>
              <a:headEnd type="triangle" w="med" len="med"/>
              <a:tailEnd/>
            </a:ln>
            <a:effectLst/>
          </p:spPr>
          <p:txBody>
            <a:bodyPr/>
            <a:lstStyle/>
            <a:p>
              <a:endParaRPr lang="en-US" dirty="0"/>
            </a:p>
          </p:txBody>
        </p:sp>
        <p:sp>
          <p:nvSpPr>
            <p:cNvPr id="43" name="Line 20"/>
            <p:cNvSpPr>
              <a:spLocks noChangeShapeType="1"/>
            </p:cNvSpPr>
            <p:nvPr/>
          </p:nvSpPr>
          <p:spPr bwMode="auto">
            <a:xfrm flipH="1" flipV="1">
              <a:off x="3657600" y="2438400"/>
              <a:ext cx="1219200" cy="1447800"/>
            </a:xfrm>
            <a:prstGeom prst="line">
              <a:avLst/>
            </a:prstGeom>
            <a:noFill/>
            <a:ln w="38100">
              <a:solidFill>
                <a:srgbClr val="00B0F0"/>
              </a:solidFill>
              <a:round/>
              <a:headEnd type="triangle" w="med" len="med"/>
              <a:tailEnd/>
            </a:ln>
            <a:effectLst/>
          </p:spPr>
          <p:txBody>
            <a:bodyPr/>
            <a:lstStyle/>
            <a:p>
              <a:endParaRPr lang="en-US" dirty="0"/>
            </a:p>
          </p:txBody>
        </p:sp>
        <p:sp>
          <p:nvSpPr>
            <p:cNvPr id="36" name="Rectangle 35"/>
            <p:cNvSpPr/>
            <p:nvPr/>
          </p:nvSpPr>
          <p:spPr>
            <a:xfrm>
              <a:off x="3886200" y="2201333"/>
              <a:ext cx="2743200" cy="646331"/>
            </a:xfrm>
            <a:prstGeom prst="rect">
              <a:avLst/>
            </a:prstGeom>
          </p:spPr>
          <p:txBody>
            <a:bodyPr wrap="square">
              <a:spAutoFit/>
            </a:bodyPr>
            <a:lstStyle/>
            <a:p>
              <a:r>
                <a:rPr lang="en-US" dirty="0">
                  <a:solidFill>
                    <a:srgbClr val="0070C0"/>
                  </a:solidFill>
                </a:rPr>
                <a:t>Cash and Michael Delgado, Capital are affected.</a:t>
              </a:r>
            </a:p>
          </p:txBody>
        </p:sp>
        <p:sp>
          <p:nvSpPr>
            <p:cNvPr id="18" name="Rectangle 7"/>
            <p:cNvSpPr>
              <a:spLocks noChangeArrowheads="1"/>
            </p:cNvSpPr>
            <p:nvPr/>
          </p:nvSpPr>
          <p:spPr bwMode="auto">
            <a:xfrm>
              <a:off x="3429000" y="22098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6" name="Group 54"/>
          <p:cNvGrpSpPr/>
          <p:nvPr/>
        </p:nvGrpSpPr>
        <p:grpSpPr>
          <a:xfrm>
            <a:off x="228600" y="2470539"/>
            <a:ext cx="3276600" cy="1491861"/>
            <a:chOff x="228600" y="2470539"/>
            <a:chExt cx="3276600" cy="1491861"/>
          </a:xfrm>
        </p:grpSpPr>
        <p:sp>
          <p:nvSpPr>
            <p:cNvPr id="23" name="Line 16"/>
            <p:cNvSpPr>
              <a:spLocks noChangeShapeType="1"/>
            </p:cNvSpPr>
            <p:nvPr/>
          </p:nvSpPr>
          <p:spPr bwMode="auto">
            <a:xfrm>
              <a:off x="457200" y="2667000"/>
              <a:ext cx="141732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7" name="Rectangle 8"/>
            <p:cNvSpPr>
              <a:spLocks noChangeArrowheads="1"/>
            </p:cNvSpPr>
            <p:nvPr/>
          </p:nvSpPr>
          <p:spPr bwMode="auto">
            <a:xfrm>
              <a:off x="2286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37" name="Rectangle 36"/>
            <p:cNvSpPr/>
            <p:nvPr/>
          </p:nvSpPr>
          <p:spPr>
            <a:xfrm>
              <a:off x="533400" y="2470539"/>
              <a:ext cx="2971800" cy="369332"/>
            </a:xfrm>
            <a:prstGeom prst="rect">
              <a:avLst/>
            </a:prstGeom>
          </p:spPr>
          <p:txBody>
            <a:bodyPr wrap="square">
              <a:spAutoFit/>
            </a:bodyPr>
            <a:lstStyle/>
            <a:p>
              <a:r>
                <a:rPr lang="en-US" dirty="0">
                  <a:solidFill>
                    <a:srgbClr val="0070C0"/>
                  </a:solidFill>
                </a:rPr>
                <a:t>Cash is an asset account</a:t>
              </a:r>
              <a:r>
                <a:rPr lang="en-US" dirty="0"/>
                <a:t>.</a:t>
              </a:r>
            </a:p>
          </p:txBody>
        </p:sp>
        <p:sp>
          <p:nvSpPr>
            <p:cNvPr id="46" name="Right Brace 45"/>
            <p:cNvSpPr/>
            <p:nvPr/>
          </p:nvSpPr>
          <p:spPr>
            <a:xfrm flipH="1">
              <a:off x="19812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58"/>
          <p:cNvGrpSpPr/>
          <p:nvPr/>
        </p:nvGrpSpPr>
        <p:grpSpPr>
          <a:xfrm>
            <a:off x="5638800" y="5257800"/>
            <a:ext cx="3276600" cy="914400"/>
            <a:chOff x="5638800" y="5257800"/>
            <a:chExt cx="3276600" cy="914400"/>
          </a:xfrm>
        </p:grpSpPr>
        <p:sp>
          <p:nvSpPr>
            <p:cNvPr id="35" name="Rectangle 34"/>
            <p:cNvSpPr/>
            <p:nvPr/>
          </p:nvSpPr>
          <p:spPr>
            <a:xfrm>
              <a:off x="5943600" y="5802868"/>
              <a:ext cx="2971800" cy="369332"/>
            </a:xfrm>
            <a:prstGeom prst="rect">
              <a:avLst/>
            </a:prstGeom>
          </p:spPr>
          <p:txBody>
            <a:bodyPr wrap="square">
              <a:spAutoFit/>
            </a:bodyPr>
            <a:lstStyle/>
            <a:p>
              <a:r>
                <a:rPr lang="en-US" dirty="0">
                  <a:solidFill>
                    <a:srgbClr val="0070C0"/>
                  </a:solidFill>
                </a:rPr>
                <a:t>Owner’s Equity is increased.</a:t>
              </a:r>
            </a:p>
          </p:txBody>
        </p:sp>
        <p:sp>
          <p:nvSpPr>
            <p:cNvPr id="51"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2"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8" name="Group 57"/>
          <p:cNvGrpSpPr/>
          <p:nvPr/>
        </p:nvGrpSpPr>
        <p:grpSpPr>
          <a:xfrm>
            <a:off x="6629400" y="4326469"/>
            <a:ext cx="2514600" cy="968062"/>
            <a:chOff x="6629400" y="4326469"/>
            <a:chExt cx="2514600" cy="968062"/>
          </a:xfrm>
        </p:grpSpPr>
        <p:sp>
          <p:nvSpPr>
            <p:cNvPr id="34" name="Rectangle 33"/>
            <p:cNvSpPr/>
            <p:nvPr/>
          </p:nvSpPr>
          <p:spPr>
            <a:xfrm>
              <a:off x="7112000" y="4648200"/>
              <a:ext cx="2032000" cy="646331"/>
            </a:xfrm>
            <a:prstGeom prst="rect">
              <a:avLst/>
            </a:prstGeom>
          </p:spPr>
          <p:txBody>
            <a:bodyPr wrap="square">
              <a:spAutoFit/>
            </a:bodyPr>
            <a:lstStyle/>
            <a:p>
              <a:r>
                <a:rPr lang="en-US" dirty="0">
                  <a:solidFill>
                    <a:srgbClr val="0070C0"/>
                  </a:solidFill>
                </a:rPr>
                <a:t>Michael Delgado,</a:t>
              </a:r>
            </a:p>
            <a:p>
              <a:r>
                <a:rPr lang="en-US" dirty="0">
                  <a:solidFill>
                    <a:srgbClr val="0070C0"/>
                  </a:solidFill>
                </a:rPr>
                <a:t>Capital is credited.</a:t>
              </a:r>
            </a:p>
          </p:txBody>
        </p:sp>
        <p:sp>
          <p:nvSpPr>
            <p:cNvPr id="50"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1"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0" name="Group 56"/>
          <p:cNvGrpSpPr/>
          <p:nvPr/>
        </p:nvGrpSpPr>
        <p:grpSpPr>
          <a:xfrm>
            <a:off x="152400" y="3962400"/>
            <a:ext cx="1371600" cy="1010400"/>
            <a:chOff x="152400" y="3962400"/>
            <a:chExt cx="1371600" cy="1010400"/>
          </a:xfrm>
        </p:grpSpPr>
        <p:sp>
          <p:nvSpPr>
            <p:cNvPr id="38" name="Rectangle 37"/>
            <p:cNvSpPr/>
            <p:nvPr/>
          </p:nvSpPr>
          <p:spPr>
            <a:xfrm>
              <a:off x="152400" y="4326469"/>
              <a:ext cx="1371600" cy="646331"/>
            </a:xfrm>
            <a:prstGeom prst="rect">
              <a:avLst/>
            </a:prstGeom>
          </p:spPr>
          <p:txBody>
            <a:bodyPr wrap="square">
              <a:spAutoFit/>
            </a:bodyPr>
            <a:lstStyle/>
            <a:p>
              <a:r>
                <a:rPr lang="en-US" dirty="0">
                  <a:solidFill>
                    <a:srgbClr val="0070C0"/>
                  </a:solidFill>
                </a:rPr>
                <a:t>Cash is debited.</a:t>
              </a:r>
            </a:p>
          </p:txBody>
        </p:sp>
        <p:sp>
          <p:nvSpPr>
            <p:cNvPr id="48" name="Line 16"/>
            <p:cNvSpPr>
              <a:spLocks noChangeShapeType="1"/>
            </p:cNvSpPr>
            <p:nvPr/>
          </p:nvSpPr>
          <p:spPr bwMode="auto">
            <a:xfrm>
              <a:off x="448733" y="4148665"/>
              <a:ext cx="838200" cy="3810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4" name="Rectangle 10"/>
            <p:cNvSpPr>
              <a:spLocks noChangeArrowheads="1"/>
            </p:cNvSpPr>
            <p:nvPr/>
          </p:nvSpPr>
          <p:spPr bwMode="auto">
            <a:xfrm>
              <a:off x="228600" y="39624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3" name="Group 63"/>
          <p:cNvGrpSpPr/>
          <p:nvPr/>
        </p:nvGrpSpPr>
        <p:grpSpPr>
          <a:xfrm>
            <a:off x="6858000" y="2470539"/>
            <a:ext cx="2133600" cy="1754326"/>
            <a:chOff x="6858000" y="2470539"/>
            <a:chExt cx="2133600" cy="1754326"/>
          </a:xfrm>
        </p:grpSpPr>
        <p:grpSp>
          <p:nvGrpSpPr>
            <p:cNvPr id="16" name="Group 55"/>
            <p:cNvGrpSpPr/>
            <p:nvPr/>
          </p:nvGrpSpPr>
          <p:grpSpPr>
            <a:xfrm>
              <a:off x="6858000" y="2470539"/>
              <a:ext cx="2133600" cy="1754326"/>
              <a:chOff x="6858000" y="2470539"/>
              <a:chExt cx="2133600" cy="1754326"/>
            </a:xfrm>
          </p:grpSpPr>
          <p:sp>
            <p:nvSpPr>
              <p:cNvPr id="33" name="Rectangle 32"/>
              <p:cNvSpPr/>
              <p:nvPr/>
            </p:nvSpPr>
            <p:spPr>
              <a:xfrm>
                <a:off x="7772400" y="2470539"/>
                <a:ext cx="1219200" cy="1754326"/>
              </a:xfrm>
              <a:prstGeom prst="rect">
                <a:avLst/>
              </a:prstGeom>
            </p:spPr>
            <p:txBody>
              <a:bodyPr wrap="square">
                <a:spAutoFit/>
              </a:bodyPr>
              <a:lstStyle/>
              <a:p>
                <a:r>
                  <a:rPr lang="en-US" dirty="0">
                    <a:solidFill>
                      <a:srgbClr val="0070C0"/>
                    </a:solidFill>
                  </a:rPr>
                  <a:t>Michael Delgado, Capital is an owner‘s equity account.</a:t>
                </a:r>
              </a:p>
            </p:txBody>
          </p:sp>
          <p:sp>
            <p:nvSpPr>
              <p:cNvPr id="44" name="Right Brace 43"/>
              <p:cNvSpPr/>
              <p:nvPr/>
            </p:nvSpPr>
            <p:spPr>
              <a:xfrm>
                <a:off x="68580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ine 16"/>
              <p:cNvSpPr>
                <a:spLocks noChangeShapeType="1"/>
              </p:cNvSpPr>
              <p:nvPr/>
            </p:nvSpPr>
            <p:spPr bwMode="auto">
              <a:xfrm flipH="1">
                <a:off x="7162800" y="2667000"/>
                <a:ext cx="45720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sp>
          <p:nvSpPr>
            <p:cNvPr id="31" name="Rectangle 8"/>
            <p:cNvSpPr>
              <a:spLocks noChangeArrowheads="1"/>
            </p:cNvSpPr>
            <p:nvPr/>
          </p:nvSpPr>
          <p:spPr bwMode="auto">
            <a:xfrm>
              <a:off x="73914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nvGrpSpPr>
          <p:cNvPr id="17" name="Group 59"/>
          <p:cNvGrpSpPr/>
          <p:nvPr/>
        </p:nvGrpSpPr>
        <p:grpSpPr>
          <a:xfrm>
            <a:off x="838200" y="5257800"/>
            <a:ext cx="3276600" cy="914400"/>
            <a:chOff x="5638800" y="5257800"/>
            <a:chExt cx="3276600" cy="914400"/>
          </a:xfrm>
        </p:grpSpPr>
        <p:sp>
          <p:nvSpPr>
            <p:cNvPr id="61" name="Rectangle 60"/>
            <p:cNvSpPr/>
            <p:nvPr/>
          </p:nvSpPr>
          <p:spPr>
            <a:xfrm>
              <a:off x="5943600" y="5802868"/>
              <a:ext cx="2971800" cy="369332"/>
            </a:xfrm>
            <a:prstGeom prst="rect">
              <a:avLst/>
            </a:prstGeom>
          </p:spPr>
          <p:txBody>
            <a:bodyPr wrap="square">
              <a:spAutoFit/>
            </a:bodyPr>
            <a:lstStyle/>
            <a:p>
              <a:r>
                <a:rPr lang="en-US" dirty="0">
                  <a:solidFill>
                    <a:srgbClr val="0070C0"/>
                  </a:solidFill>
                </a:rPr>
                <a:t>Assets are increased.</a:t>
              </a:r>
            </a:p>
          </p:txBody>
        </p:sp>
        <p:sp>
          <p:nvSpPr>
            <p:cNvPr id="62"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3"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Chapter 2_Page 37.jpg"/>
          <p:cNvPicPr>
            <a:picLocks noChangeAspect="1"/>
          </p:cNvPicPr>
          <p:nvPr/>
        </p:nvPicPr>
        <p:blipFill>
          <a:blip r:embed="rId2" cstate="print"/>
          <a:stretch>
            <a:fillRect/>
          </a:stretch>
        </p:blipFill>
        <p:spPr>
          <a:xfrm>
            <a:off x="914400" y="3234265"/>
            <a:ext cx="7315200" cy="2165684"/>
          </a:xfrm>
          <a:prstGeom prst="rect">
            <a:avLst/>
          </a:prstGeom>
        </p:spPr>
      </p:pic>
      <p:sp>
        <p:nvSpPr>
          <p:cNvPr id="29" name="Title 28"/>
          <p:cNvSpPr>
            <a:spLocks noGrp="1"/>
          </p:cNvSpPr>
          <p:nvPr>
            <p:ph type="title"/>
          </p:nvPr>
        </p:nvSpPr>
        <p:spPr>
          <a:xfrm>
            <a:off x="457200" y="182880"/>
            <a:ext cx="7772400" cy="1143000"/>
          </a:xfrm>
        </p:spPr>
        <p:txBody>
          <a:bodyPr/>
          <a:lstStyle/>
          <a:p>
            <a:r>
              <a:rPr lang="en-US" dirty="0"/>
              <a:t>Paid Cash for Supplies</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14</a:t>
            </a:fld>
            <a:endParaRPr lang="en-US" dirty="0"/>
          </a:p>
        </p:txBody>
      </p:sp>
      <p:sp>
        <p:nvSpPr>
          <p:cNvPr id="12" name="TextBox 11"/>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LO4</a:t>
            </a:r>
            <a:endParaRPr lang="en-US" dirty="0"/>
          </a:p>
        </p:txBody>
      </p:sp>
      <p:grpSp>
        <p:nvGrpSpPr>
          <p:cNvPr id="2" name="Group 12"/>
          <p:cNvGrpSpPr/>
          <p:nvPr/>
        </p:nvGrpSpPr>
        <p:grpSpPr>
          <a:xfrm>
            <a:off x="7879080" y="0"/>
            <a:ext cx="1188720" cy="381000"/>
            <a:chOff x="7879080" y="0"/>
            <a:chExt cx="1188720" cy="381000"/>
          </a:xfrm>
        </p:grpSpPr>
        <p:sp>
          <p:nvSpPr>
            <p:cNvPr id="14" name="Flowchart: Delay 13"/>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5" name="TextBox 14"/>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grpSp>
      <p:sp>
        <p:nvSpPr>
          <p:cNvPr id="43" name="TextBox 42"/>
          <p:cNvSpPr txBox="1"/>
          <p:nvPr/>
        </p:nvSpPr>
        <p:spPr>
          <a:xfrm>
            <a:off x="457200" y="1600200"/>
            <a:ext cx="4555542" cy="400110"/>
          </a:xfrm>
          <a:prstGeom prst="rect">
            <a:avLst/>
          </a:prstGeom>
          <a:gradFill flip="none" rotWithShape="1">
            <a:gsLst>
              <a:gs pos="0">
                <a:schemeClr val="bg1"/>
              </a:gs>
              <a:gs pos="50000">
                <a:srgbClr val="CCECFF"/>
              </a:gs>
              <a:gs pos="100000">
                <a:schemeClr val="bg1"/>
              </a:gs>
            </a:gsLst>
            <a:lin ang="10800000" scaled="1"/>
            <a:tileRect/>
          </a:gradFill>
        </p:spPr>
        <p:txBody>
          <a:bodyPr wrap="none" rtlCol="0">
            <a:spAutoFit/>
          </a:bodyPr>
          <a:lstStyle/>
          <a:p>
            <a:r>
              <a:rPr lang="en-US" sz="2000" dirty="0"/>
              <a:t>January 2. Paid cash for supplies, $165.00.</a:t>
            </a:r>
          </a:p>
        </p:txBody>
      </p:sp>
      <p:grpSp>
        <p:nvGrpSpPr>
          <p:cNvPr id="3" name="Group 48"/>
          <p:cNvGrpSpPr/>
          <p:nvPr/>
        </p:nvGrpSpPr>
        <p:grpSpPr>
          <a:xfrm>
            <a:off x="2438400" y="2201333"/>
            <a:ext cx="5562600" cy="1532467"/>
            <a:chOff x="1371600" y="2201333"/>
            <a:chExt cx="5562600" cy="1532467"/>
          </a:xfrm>
        </p:grpSpPr>
        <p:sp>
          <p:nvSpPr>
            <p:cNvPr id="50" name="Line 20"/>
            <p:cNvSpPr>
              <a:spLocks noChangeShapeType="1"/>
            </p:cNvSpPr>
            <p:nvPr/>
          </p:nvSpPr>
          <p:spPr bwMode="auto">
            <a:xfrm flipV="1">
              <a:off x="1371600" y="2438400"/>
              <a:ext cx="2209800" cy="1295400"/>
            </a:xfrm>
            <a:prstGeom prst="line">
              <a:avLst/>
            </a:prstGeom>
            <a:noFill/>
            <a:ln w="38100">
              <a:solidFill>
                <a:srgbClr val="00B0F0"/>
              </a:solidFill>
              <a:round/>
              <a:headEnd type="triangle" w="med" len="med"/>
              <a:tailEnd/>
            </a:ln>
            <a:effectLst/>
          </p:spPr>
          <p:txBody>
            <a:bodyPr/>
            <a:lstStyle/>
            <a:p>
              <a:endParaRPr lang="en-US" dirty="0"/>
            </a:p>
          </p:txBody>
        </p:sp>
        <p:sp>
          <p:nvSpPr>
            <p:cNvPr id="51" name="Line 20"/>
            <p:cNvSpPr>
              <a:spLocks noChangeShapeType="1"/>
            </p:cNvSpPr>
            <p:nvPr/>
          </p:nvSpPr>
          <p:spPr bwMode="auto">
            <a:xfrm flipH="1" flipV="1">
              <a:off x="3657600" y="2438400"/>
              <a:ext cx="228600" cy="1219200"/>
            </a:xfrm>
            <a:prstGeom prst="line">
              <a:avLst/>
            </a:prstGeom>
            <a:noFill/>
            <a:ln w="38100">
              <a:solidFill>
                <a:srgbClr val="00B0F0"/>
              </a:solidFill>
              <a:round/>
              <a:headEnd type="triangle" w="med" len="med"/>
              <a:tailEnd/>
            </a:ln>
            <a:effectLst/>
          </p:spPr>
          <p:txBody>
            <a:bodyPr/>
            <a:lstStyle/>
            <a:p>
              <a:endParaRPr lang="en-US" dirty="0"/>
            </a:p>
          </p:txBody>
        </p:sp>
        <p:sp>
          <p:nvSpPr>
            <p:cNvPr id="52" name="Rectangle 51"/>
            <p:cNvSpPr/>
            <p:nvPr/>
          </p:nvSpPr>
          <p:spPr>
            <a:xfrm>
              <a:off x="3810000" y="2201333"/>
              <a:ext cx="3124200" cy="369332"/>
            </a:xfrm>
            <a:prstGeom prst="rect">
              <a:avLst/>
            </a:prstGeom>
          </p:spPr>
          <p:txBody>
            <a:bodyPr wrap="square">
              <a:spAutoFit/>
            </a:bodyPr>
            <a:lstStyle/>
            <a:p>
              <a:r>
                <a:rPr lang="en-US" dirty="0">
                  <a:solidFill>
                    <a:srgbClr val="0070C0"/>
                  </a:solidFill>
                </a:rPr>
                <a:t>Supplies and Cash are affected.</a:t>
              </a:r>
            </a:p>
          </p:txBody>
        </p:sp>
        <p:sp>
          <p:nvSpPr>
            <p:cNvPr id="53" name="Rectangle 7"/>
            <p:cNvSpPr>
              <a:spLocks noChangeArrowheads="1"/>
            </p:cNvSpPr>
            <p:nvPr/>
          </p:nvSpPr>
          <p:spPr bwMode="auto">
            <a:xfrm>
              <a:off x="3429000" y="22098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5" name="Group 53"/>
          <p:cNvGrpSpPr/>
          <p:nvPr/>
        </p:nvGrpSpPr>
        <p:grpSpPr>
          <a:xfrm>
            <a:off x="152400" y="2470539"/>
            <a:ext cx="3352800" cy="1491861"/>
            <a:chOff x="228600" y="2470539"/>
            <a:chExt cx="3352800" cy="1491861"/>
          </a:xfrm>
        </p:grpSpPr>
        <p:sp>
          <p:nvSpPr>
            <p:cNvPr id="55" name="Line 16"/>
            <p:cNvSpPr>
              <a:spLocks noChangeShapeType="1"/>
            </p:cNvSpPr>
            <p:nvPr/>
          </p:nvSpPr>
          <p:spPr bwMode="auto">
            <a:xfrm>
              <a:off x="457200" y="2667000"/>
              <a:ext cx="141732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6" name="Rectangle 8"/>
            <p:cNvSpPr>
              <a:spLocks noChangeArrowheads="1"/>
            </p:cNvSpPr>
            <p:nvPr/>
          </p:nvSpPr>
          <p:spPr bwMode="auto">
            <a:xfrm>
              <a:off x="2286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57" name="Rectangle 56"/>
            <p:cNvSpPr/>
            <p:nvPr/>
          </p:nvSpPr>
          <p:spPr>
            <a:xfrm>
              <a:off x="609600" y="2470539"/>
              <a:ext cx="2971800" cy="369332"/>
            </a:xfrm>
            <a:prstGeom prst="rect">
              <a:avLst/>
            </a:prstGeom>
          </p:spPr>
          <p:txBody>
            <a:bodyPr wrap="square">
              <a:spAutoFit/>
            </a:bodyPr>
            <a:lstStyle/>
            <a:p>
              <a:r>
                <a:rPr lang="en-US" dirty="0">
                  <a:solidFill>
                    <a:srgbClr val="0070C0"/>
                  </a:solidFill>
                </a:rPr>
                <a:t>Supplies and Cash are assets.</a:t>
              </a:r>
            </a:p>
          </p:txBody>
        </p:sp>
        <p:sp>
          <p:nvSpPr>
            <p:cNvPr id="58" name="Right Brace 57"/>
            <p:cNvSpPr/>
            <p:nvPr/>
          </p:nvSpPr>
          <p:spPr>
            <a:xfrm flipH="1">
              <a:off x="19812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8"/>
          <p:cNvGrpSpPr/>
          <p:nvPr/>
        </p:nvGrpSpPr>
        <p:grpSpPr>
          <a:xfrm>
            <a:off x="5105400" y="5257800"/>
            <a:ext cx="3352800" cy="914400"/>
            <a:chOff x="5638800" y="5257800"/>
            <a:chExt cx="3352800" cy="914400"/>
          </a:xfrm>
        </p:grpSpPr>
        <p:sp>
          <p:nvSpPr>
            <p:cNvPr id="60" name="Rectangle 59"/>
            <p:cNvSpPr/>
            <p:nvPr/>
          </p:nvSpPr>
          <p:spPr>
            <a:xfrm>
              <a:off x="6019800" y="5802868"/>
              <a:ext cx="2971800" cy="369332"/>
            </a:xfrm>
            <a:prstGeom prst="rect">
              <a:avLst/>
            </a:prstGeom>
          </p:spPr>
          <p:txBody>
            <a:bodyPr wrap="square">
              <a:spAutoFit/>
            </a:bodyPr>
            <a:lstStyle/>
            <a:p>
              <a:r>
                <a:rPr lang="en-US" dirty="0">
                  <a:solidFill>
                    <a:srgbClr val="0070C0"/>
                  </a:solidFill>
                </a:rPr>
                <a:t>Assets (Cash) are decreased.</a:t>
              </a:r>
            </a:p>
          </p:txBody>
        </p:sp>
        <p:sp>
          <p:nvSpPr>
            <p:cNvPr id="61"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2"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7" name="Group 62"/>
          <p:cNvGrpSpPr/>
          <p:nvPr/>
        </p:nvGrpSpPr>
        <p:grpSpPr>
          <a:xfrm>
            <a:off x="5867400" y="4185737"/>
            <a:ext cx="2514600" cy="691063"/>
            <a:chOff x="6629400" y="4326469"/>
            <a:chExt cx="2514600" cy="691063"/>
          </a:xfrm>
        </p:grpSpPr>
        <p:sp>
          <p:nvSpPr>
            <p:cNvPr id="64" name="Rectangle 63"/>
            <p:cNvSpPr/>
            <p:nvPr/>
          </p:nvSpPr>
          <p:spPr>
            <a:xfrm>
              <a:off x="7112000" y="4648200"/>
              <a:ext cx="2032000" cy="369332"/>
            </a:xfrm>
            <a:prstGeom prst="rect">
              <a:avLst/>
            </a:prstGeom>
          </p:spPr>
          <p:txBody>
            <a:bodyPr wrap="square">
              <a:spAutoFit/>
            </a:bodyPr>
            <a:lstStyle/>
            <a:p>
              <a:r>
                <a:rPr lang="en-US" dirty="0">
                  <a:solidFill>
                    <a:srgbClr val="0070C0"/>
                  </a:solidFill>
                </a:rPr>
                <a:t>Cash is credited.</a:t>
              </a:r>
            </a:p>
          </p:txBody>
        </p:sp>
        <p:sp>
          <p:nvSpPr>
            <p:cNvPr id="65"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6"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8" name="Group 76"/>
          <p:cNvGrpSpPr/>
          <p:nvPr/>
        </p:nvGrpSpPr>
        <p:grpSpPr>
          <a:xfrm>
            <a:off x="838200" y="5257800"/>
            <a:ext cx="3581400" cy="914400"/>
            <a:chOff x="5638800" y="5257800"/>
            <a:chExt cx="3581400" cy="914400"/>
          </a:xfrm>
        </p:grpSpPr>
        <p:sp>
          <p:nvSpPr>
            <p:cNvPr id="78" name="Rectangle 77"/>
            <p:cNvSpPr/>
            <p:nvPr/>
          </p:nvSpPr>
          <p:spPr>
            <a:xfrm>
              <a:off x="6019800" y="5802868"/>
              <a:ext cx="3200400" cy="369332"/>
            </a:xfrm>
            <a:prstGeom prst="rect">
              <a:avLst/>
            </a:prstGeom>
          </p:spPr>
          <p:txBody>
            <a:bodyPr wrap="square">
              <a:spAutoFit/>
            </a:bodyPr>
            <a:lstStyle/>
            <a:p>
              <a:r>
                <a:rPr lang="en-US" dirty="0">
                  <a:solidFill>
                    <a:srgbClr val="0070C0"/>
                  </a:solidFill>
                </a:rPr>
                <a:t>Assets (Supplies) are increased.</a:t>
              </a:r>
            </a:p>
          </p:txBody>
        </p:sp>
        <p:sp>
          <p:nvSpPr>
            <p:cNvPr id="79"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80"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9" name="Group 80"/>
          <p:cNvGrpSpPr/>
          <p:nvPr/>
        </p:nvGrpSpPr>
        <p:grpSpPr>
          <a:xfrm>
            <a:off x="1828800" y="4191000"/>
            <a:ext cx="2514600" cy="691063"/>
            <a:chOff x="6629400" y="4326469"/>
            <a:chExt cx="2514600" cy="691063"/>
          </a:xfrm>
        </p:grpSpPr>
        <p:sp>
          <p:nvSpPr>
            <p:cNvPr id="82" name="Rectangle 81"/>
            <p:cNvSpPr/>
            <p:nvPr/>
          </p:nvSpPr>
          <p:spPr>
            <a:xfrm>
              <a:off x="7112000" y="4648200"/>
              <a:ext cx="2032000" cy="369332"/>
            </a:xfrm>
            <a:prstGeom prst="rect">
              <a:avLst/>
            </a:prstGeom>
          </p:spPr>
          <p:txBody>
            <a:bodyPr wrap="square">
              <a:spAutoFit/>
            </a:bodyPr>
            <a:lstStyle/>
            <a:p>
              <a:r>
                <a:rPr lang="en-US" dirty="0">
                  <a:solidFill>
                    <a:srgbClr val="0070C0"/>
                  </a:solidFill>
                </a:rPr>
                <a:t>Supplies is debited.</a:t>
              </a:r>
            </a:p>
          </p:txBody>
        </p:sp>
        <p:sp>
          <p:nvSpPr>
            <p:cNvPr id="83"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84"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Chapter 2_Page 38.jpg"/>
          <p:cNvPicPr>
            <a:picLocks noChangeAspect="1"/>
          </p:cNvPicPr>
          <p:nvPr/>
        </p:nvPicPr>
        <p:blipFill>
          <a:blip r:embed="rId2" cstate="print"/>
          <a:stretch>
            <a:fillRect/>
          </a:stretch>
        </p:blipFill>
        <p:spPr>
          <a:xfrm>
            <a:off x="905933" y="3234268"/>
            <a:ext cx="7315200" cy="2162523"/>
          </a:xfrm>
          <a:prstGeom prst="rect">
            <a:avLst/>
          </a:prstGeom>
        </p:spPr>
      </p:pic>
      <p:sp>
        <p:nvSpPr>
          <p:cNvPr id="29" name="Title 28"/>
          <p:cNvSpPr>
            <a:spLocks noGrp="1"/>
          </p:cNvSpPr>
          <p:nvPr>
            <p:ph type="title"/>
          </p:nvPr>
        </p:nvSpPr>
        <p:spPr/>
        <p:txBody>
          <a:bodyPr/>
          <a:lstStyle/>
          <a:p>
            <a:r>
              <a:rPr lang="en-US" dirty="0"/>
              <a:t>Paid Cash for Insurance</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15</a:t>
            </a:fld>
            <a:endParaRPr lang="en-US" dirty="0"/>
          </a:p>
        </p:txBody>
      </p:sp>
      <p:sp>
        <p:nvSpPr>
          <p:cNvPr id="12" name="TextBox 11"/>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LO4</a:t>
            </a:r>
            <a:endParaRPr lang="en-US" dirty="0"/>
          </a:p>
        </p:txBody>
      </p:sp>
      <p:grpSp>
        <p:nvGrpSpPr>
          <p:cNvPr id="2" name="Group 12"/>
          <p:cNvGrpSpPr/>
          <p:nvPr/>
        </p:nvGrpSpPr>
        <p:grpSpPr>
          <a:xfrm>
            <a:off x="7879080" y="0"/>
            <a:ext cx="1188720" cy="381000"/>
            <a:chOff x="7879080" y="0"/>
            <a:chExt cx="1188720" cy="381000"/>
          </a:xfrm>
        </p:grpSpPr>
        <p:sp>
          <p:nvSpPr>
            <p:cNvPr id="14" name="Flowchart: Delay 13"/>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5" name="TextBox 14"/>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grpSp>
      <p:sp>
        <p:nvSpPr>
          <p:cNvPr id="31" name="TextBox 30"/>
          <p:cNvSpPr txBox="1"/>
          <p:nvPr/>
        </p:nvSpPr>
        <p:spPr>
          <a:xfrm>
            <a:off x="914400" y="1600200"/>
            <a:ext cx="4712187" cy="400110"/>
          </a:xfrm>
          <a:prstGeom prst="rect">
            <a:avLst/>
          </a:prstGeom>
          <a:gradFill flip="none" rotWithShape="1">
            <a:gsLst>
              <a:gs pos="0">
                <a:schemeClr val="bg1"/>
              </a:gs>
              <a:gs pos="50000">
                <a:srgbClr val="CCECFF"/>
              </a:gs>
              <a:gs pos="100000">
                <a:schemeClr val="bg1"/>
              </a:gs>
            </a:gsLst>
            <a:lin ang="10800000" scaled="1"/>
            <a:tileRect/>
          </a:gradFill>
        </p:spPr>
        <p:txBody>
          <a:bodyPr wrap="none" rtlCol="0">
            <a:spAutoFit/>
          </a:bodyPr>
          <a:lstStyle/>
          <a:p>
            <a:r>
              <a:rPr lang="en-US" sz="2000" dirty="0"/>
              <a:t>January 3. Paid cash for insurance, $900.00.</a:t>
            </a:r>
          </a:p>
        </p:txBody>
      </p:sp>
      <p:grpSp>
        <p:nvGrpSpPr>
          <p:cNvPr id="3" name="Group 37"/>
          <p:cNvGrpSpPr/>
          <p:nvPr/>
        </p:nvGrpSpPr>
        <p:grpSpPr>
          <a:xfrm>
            <a:off x="2743200" y="2201333"/>
            <a:ext cx="5334000" cy="1608667"/>
            <a:chOff x="1676400" y="2201333"/>
            <a:chExt cx="5334000" cy="1608667"/>
          </a:xfrm>
        </p:grpSpPr>
        <p:sp>
          <p:nvSpPr>
            <p:cNvPr id="40" name="Line 20"/>
            <p:cNvSpPr>
              <a:spLocks noChangeShapeType="1"/>
            </p:cNvSpPr>
            <p:nvPr/>
          </p:nvSpPr>
          <p:spPr bwMode="auto">
            <a:xfrm flipV="1">
              <a:off x="1676400" y="2362200"/>
              <a:ext cx="1676400" cy="1447800"/>
            </a:xfrm>
            <a:prstGeom prst="line">
              <a:avLst/>
            </a:prstGeom>
            <a:noFill/>
            <a:ln w="38100">
              <a:solidFill>
                <a:srgbClr val="00B0F0"/>
              </a:solidFill>
              <a:round/>
              <a:headEnd type="triangle" w="med" len="med"/>
              <a:tailEnd/>
            </a:ln>
            <a:effectLst/>
          </p:spPr>
          <p:txBody>
            <a:bodyPr/>
            <a:lstStyle/>
            <a:p>
              <a:endParaRPr lang="en-US" dirty="0"/>
            </a:p>
          </p:txBody>
        </p:sp>
        <p:sp>
          <p:nvSpPr>
            <p:cNvPr id="41" name="Line 20"/>
            <p:cNvSpPr>
              <a:spLocks noChangeShapeType="1"/>
            </p:cNvSpPr>
            <p:nvPr/>
          </p:nvSpPr>
          <p:spPr bwMode="auto">
            <a:xfrm flipH="1" flipV="1">
              <a:off x="3429000" y="2438400"/>
              <a:ext cx="381000" cy="1295400"/>
            </a:xfrm>
            <a:prstGeom prst="line">
              <a:avLst/>
            </a:prstGeom>
            <a:noFill/>
            <a:ln w="38100">
              <a:solidFill>
                <a:srgbClr val="00B0F0"/>
              </a:solidFill>
              <a:round/>
              <a:headEnd type="triangle" w="med" len="med"/>
              <a:tailEnd/>
            </a:ln>
            <a:effectLst/>
          </p:spPr>
          <p:txBody>
            <a:bodyPr/>
            <a:lstStyle/>
            <a:p>
              <a:endParaRPr lang="en-US" dirty="0"/>
            </a:p>
          </p:txBody>
        </p:sp>
        <p:sp>
          <p:nvSpPr>
            <p:cNvPr id="42" name="Rectangle 41"/>
            <p:cNvSpPr/>
            <p:nvPr/>
          </p:nvSpPr>
          <p:spPr>
            <a:xfrm>
              <a:off x="3581400" y="2201333"/>
              <a:ext cx="3429000" cy="646331"/>
            </a:xfrm>
            <a:prstGeom prst="rect">
              <a:avLst/>
            </a:prstGeom>
          </p:spPr>
          <p:txBody>
            <a:bodyPr wrap="square">
              <a:spAutoFit/>
            </a:bodyPr>
            <a:lstStyle/>
            <a:p>
              <a:r>
                <a:rPr lang="en-US" dirty="0">
                  <a:solidFill>
                    <a:srgbClr val="0070C0"/>
                  </a:solidFill>
                </a:rPr>
                <a:t>Prepaid Insurance and </a:t>
              </a:r>
              <a:br>
                <a:rPr lang="en-US" dirty="0">
                  <a:solidFill>
                    <a:srgbClr val="0070C0"/>
                  </a:solidFill>
                </a:rPr>
              </a:br>
              <a:r>
                <a:rPr lang="en-US" dirty="0">
                  <a:solidFill>
                    <a:srgbClr val="0070C0"/>
                  </a:solidFill>
                </a:rPr>
                <a:t>Cash are affected. </a:t>
              </a:r>
            </a:p>
          </p:txBody>
        </p:sp>
        <p:sp>
          <p:nvSpPr>
            <p:cNvPr id="43" name="Rectangle 7"/>
            <p:cNvSpPr>
              <a:spLocks noChangeArrowheads="1"/>
            </p:cNvSpPr>
            <p:nvPr/>
          </p:nvSpPr>
          <p:spPr bwMode="auto">
            <a:xfrm>
              <a:off x="3200400" y="22098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5" name="Group 43"/>
          <p:cNvGrpSpPr/>
          <p:nvPr/>
        </p:nvGrpSpPr>
        <p:grpSpPr>
          <a:xfrm>
            <a:off x="1066800" y="2201333"/>
            <a:ext cx="2971800" cy="1752600"/>
            <a:chOff x="1143000" y="2470539"/>
            <a:chExt cx="2971800" cy="1752600"/>
          </a:xfrm>
        </p:grpSpPr>
        <p:sp>
          <p:nvSpPr>
            <p:cNvPr id="45" name="Line 16"/>
            <p:cNvSpPr>
              <a:spLocks noChangeShapeType="1"/>
            </p:cNvSpPr>
            <p:nvPr/>
          </p:nvSpPr>
          <p:spPr bwMode="auto">
            <a:xfrm>
              <a:off x="1371600" y="2783806"/>
              <a:ext cx="381000" cy="9906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6" name="Rectangle 8"/>
            <p:cNvSpPr>
              <a:spLocks noChangeArrowheads="1"/>
            </p:cNvSpPr>
            <p:nvPr/>
          </p:nvSpPr>
          <p:spPr bwMode="auto">
            <a:xfrm>
              <a:off x="1143000" y="2479006"/>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47" name="Rectangle 46"/>
            <p:cNvSpPr/>
            <p:nvPr/>
          </p:nvSpPr>
          <p:spPr>
            <a:xfrm>
              <a:off x="1524000" y="2470539"/>
              <a:ext cx="2590800" cy="646331"/>
            </a:xfrm>
            <a:prstGeom prst="rect">
              <a:avLst/>
            </a:prstGeom>
          </p:spPr>
          <p:txBody>
            <a:bodyPr wrap="square">
              <a:spAutoFit/>
            </a:bodyPr>
            <a:lstStyle/>
            <a:p>
              <a:r>
                <a:rPr lang="en-US" dirty="0">
                  <a:solidFill>
                    <a:srgbClr val="0070C0"/>
                  </a:solidFill>
                </a:rPr>
                <a:t>Prepaid Insurance </a:t>
              </a:r>
              <a:br>
                <a:rPr lang="en-US" dirty="0">
                  <a:solidFill>
                    <a:srgbClr val="0070C0"/>
                  </a:solidFill>
                </a:rPr>
              </a:br>
              <a:r>
                <a:rPr lang="en-US" dirty="0">
                  <a:solidFill>
                    <a:srgbClr val="0070C0"/>
                  </a:solidFill>
                </a:rPr>
                <a:t>and Cash are assets.</a:t>
              </a:r>
            </a:p>
          </p:txBody>
        </p:sp>
        <p:sp>
          <p:nvSpPr>
            <p:cNvPr id="48" name="Right Brace 47"/>
            <p:cNvSpPr/>
            <p:nvPr/>
          </p:nvSpPr>
          <p:spPr>
            <a:xfrm flipH="1">
              <a:off x="1786468" y="3384939"/>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48"/>
          <p:cNvGrpSpPr/>
          <p:nvPr/>
        </p:nvGrpSpPr>
        <p:grpSpPr>
          <a:xfrm>
            <a:off x="5105400" y="5257800"/>
            <a:ext cx="3352800" cy="914400"/>
            <a:chOff x="5638800" y="5257800"/>
            <a:chExt cx="3352800" cy="914400"/>
          </a:xfrm>
        </p:grpSpPr>
        <p:sp>
          <p:nvSpPr>
            <p:cNvPr id="50" name="Rectangle 49"/>
            <p:cNvSpPr/>
            <p:nvPr/>
          </p:nvSpPr>
          <p:spPr>
            <a:xfrm>
              <a:off x="6019800" y="5802868"/>
              <a:ext cx="2971800" cy="369332"/>
            </a:xfrm>
            <a:prstGeom prst="rect">
              <a:avLst/>
            </a:prstGeom>
          </p:spPr>
          <p:txBody>
            <a:bodyPr wrap="square">
              <a:spAutoFit/>
            </a:bodyPr>
            <a:lstStyle/>
            <a:p>
              <a:r>
                <a:rPr lang="en-US" dirty="0">
                  <a:solidFill>
                    <a:srgbClr val="0070C0"/>
                  </a:solidFill>
                </a:rPr>
                <a:t>Assets (Cash) are decreased.</a:t>
              </a:r>
            </a:p>
          </p:txBody>
        </p:sp>
        <p:sp>
          <p:nvSpPr>
            <p:cNvPr id="51"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2"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7" name="Group 52"/>
          <p:cNvGrpSpPr/>
          <p:nvPr/>
        </p:nvGrpSpPr>
        <p:grpSpPr>
          <a:xfrm>
            <a:off x="5867400" y="4185737"/>
            <a:ext cx="2514600" cy="691063"/>
            <a:chOff x="6629400" y="4326469"/>
            <a:chExt cx="2514600" cy="691063"/>
          </a:xfrm>
        </p:grpSpPr>
        <p:sp>
          <p:nvSpPr>
            <p:cNvPr id="54" name="Rectangle 53"/>
            <p:cNvSpPr/>
            <p:nvPr/>
          </p:nvSpPr>
          <p:spPr>
            <a:xfrm>
              <a:off x="7112000" y="4648200"/>
              <a:ext cx="2032000" cy="369332"/>
            </a:xfrm>
            <a:prstGeom prst="rect">
              <a:avLst/>
            </a:prstGeom>
          </p:spPr>
          <p:txBody>
            <a:bodyPr wrap="square">
              <a:spAutoFit/>
            </a:bodyPr>
            <a:lstStyle/>
            <a:p>
              <a:r>
                <a:rPr lang="en-US" dirty="0">
                  <a:solidFill>
                    <a:srgbClr val="0070C0"/>
                  </a:solidFill>
                </a:rPr>
                <a:t>Cash is credited.</a:t>
              </a:r>
            </a:p>
          </p:txBody>
        </p:sp>
        <p:sp>
          <p:nvSpPr>
            <p:cNvPr id="55"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6"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8" name="Group 56"/>
          <p:cNvGrpSpPr/>
          <p:nvPr/>
        </p:nvGrpSpPr>
        <p:grpSpPr>
          <a:xfrm>
            <a:off x="457200" y="5105400"/>
            <a:ext cx="4419600" cy="1066800"/>
            <a:chOff x="5638800" y="5105400"/>
            <a:chExt cx="4419600" cy="1066800"/>
          </a:xfrm>
        </p:grpSpPr>
        <p:sp>
          <p:nvSpPr>
            <p:cNvPr id="58" name="Rectangle 57"/>
            <p:cNvSpPr/>
            <p:nvPr/>
          </p:nvSpPr>
          <p:spPr>
            <a:xfrm>
              <a:off x="6019800" y="5802868"/>
              <a:ext cx="4038600" cy="369332"/>
            </a:xfrm>
            <a:prstGeom prst="rect">
              <a:avLst/>
            </a:prstGeom>
          </p:spPr>
          <p:txBody>
            <a:bodyPr wrap="square">
              <a:spAutoFit/>
            </a:bodyPr>
            <a:lstStyle/>
            <a:p>
              <a:r>
                <a:rPr lang="en-US" dirty="0">
                  <a:solidFill>
                    <a:srgbClr val="0070C0"/>
                  </a:solidFill>
                </a:rPr>
                <a:t>Assets (Prepaid Insurance) are increased.</a:t>
              </a:r>
            </a:p>
          </p:txBody>
        </p:sp>
        <p:sp>
          <p:nvSpPr>
            <p:cNvPr id="59" name="Line 16"/>
            <p:cNvSpPr>
              <a:spLocks noChangeShapeType="1"/>
            </p:cNvSpPr>
            <p:nvPr/>
          </p:nvSpPr>
          <p:spPr bwMode="auto">
            <a:xfrm flipV="1">
              <a:off x="5791200" y="5105400"/>
              <a:ext cx="53340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0"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9" name="Group 60"/>
          <p:cNvGrpSpPr/>
          <p:nvPr/>
        </p:nvGrpSpPr>
        <p:grpSpPr>
          <a:xfrm>
            <a:off x="1828800" y="4191000"/>
            <a:ext cx="2438400" cy="968062"/>
            <a:chOff x="6629400" y="4326469"/>
            <a:chExt cx="2438400" cy="968062"/>
          </a:xfrm>
        </p:grpSpPr>
        <p:sp>
          <p:nvSpPr>
            <p:cNvPr id="62" name="Rectangle 61"/>
            <p:cNvSpPr/>
            <p:nvPr/>
          </p:nvSpPr>
          <p:spPr>
            <a:xfrm>
              <a:off x="7112000" y="4648200"/>
              <a:ext cx="1955800" cy="646331"/>
            </a:xfrm>
            <a:prstGeom prst="rect">
              <a:avLst/>
            </a:prstGeom>
          </p:spPr>
          <p:txBody>
            <a:bodyPr wrap="square">
              <a:spAutoFit/>
            </a:bodyPr>
            <a:lstStyle/>
            <a:p>
              <a:r>
                <a:rPr lang="en-US" dirty="0">
                  <a:solidFill>
                    <a:srgbClr val="0070C0"/>
                  </a:solidFill>
                </a:rPr>
                <a:t>Prepaid Insurance</a:t>
              </a:r>
              <a:br>
                <a:rPr lang="en-US" dirty="0">
                  <a:solidFill>
                    <a:srgbClr val="0070C0"/>
                  </a:solidFill>
                </a:rPr>
              </a:br>
              <a:r>
                <a:rPr lang="en-US" dirty="0">
                  <a:solidFill>
                    <a:srgbClr val="0070C0"/>
                  </a:solidFill>
                </a:rPr>
                <a:t>is debited.</a:t>
              </a:r>
            </a:p>
          </p:txBody>
        </p:sp>
        <p:sp>
          <p:nvSpPr>
            <p:cNvPr id="63"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4"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Chapter 2_Page 39.jpg"/>
          <p:cNvPicPr>
            <a:picLocks noChangeAspect="1"/>
          </p:cNvPicPr>
          <p:nvPr/>
        </p:nvPicPr>
        <p:blipFill>
          <a:blip r:embed="rId2" cstate="print"/>
          <a:stretch>
            <a:fillRect/>
          </a:stretch>
        </p:blipFill>
        <p:spPr>
          <a:xfrm>
            <a:off x="762000" y="3213322"/>
            <a:ext cx="6400800" cy="2501678"/>
          </a:xfrm>
          <a:prstGeom prst="rect">
            <a:avLst/>
          </a:prstGeom>
        </p:spPr>
      </p:pic>
      <p:sp>
        <p:nvSpPr>
          <p:cNvPr id="29" name="Title 28"/>
          <p:cNvSpPr>
            <a:spLocks noGrp="1"/>
          </p:cNvSpPr>
          <p:nvPr>
            <p:ph type="title"/>
          </p:nvPr>
        </p:nvSpPr>
        <p:spPr>
          <a:xfrm>
            <a:off x="457200" y="182880"/>
            <a:ext cx="7772400" cy="1143000"/>
          </a:xfrm>
        </p:spPr>
        <p:txBody>
          <a:bodyPr/>
          <a:lstStyle/>
          <a:p>
            <a:r>
              <a:rPr lang="en-US" dirty="0"/>
              <a:t>Bought Supplies on Account</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16</a:t>
            </a:fld>
            <a:endParaRPr lang="en-US" dirty="0"/>
          </a:p>
        </p:txBody>
      </p:sp>
      <p:sp>
        <p:nvSpPr>
          <p:cNvPr id="12" name="TextBox 11"/>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LO4</a:t>
            </a:r>
            <a:endParaRPr lang="en-US" dirty="0"/>
          </a:p>
        </p:txBody>
      </p:sp>
      <p:grpSp>
        <p:nvGrpSpPr>
          <p:cNvPr id="2" name="Group 12"/>
          <p:cNvGrpSpPr/>
          <p:nvPr/>
        </p:nvGrpSpPr>
        <p:grpSpPr>
          <a:xfrm>
            <a:off x="7879080" y="0"/>
            <a:ext cx="1188720" cy="381000"/>
            <a:chOff x="7879080" y="0"/>
            <a:chExt cx="1188720" cy="381000"/>
          </a:xfrm>
        </p:grpSpPr>
        <p:sp>
          <p:nvSpPr>
            <p:cNvPr id="14" name="Flowchart: Delay 13"/>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5" name="TextBox 14"/>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grpSp>
      <p:sp>
        <p:nvSpPr>
          <p:cNvPr id="31" name="TextBox 30"/>
          <p:cNvSpPr txBox="1"/>
          <p:nvPr/>
        </p:nvSpPr>
        <p:spPr>
          <a:xfrm>
            <a:off x="457200" y="1600200"/>
            <a:ext cx="8458200" cy="400110"/>
          </a:xfrm>
          <a:prstGeom prst="rect">
            <a:avLst/>
          </a:prstGeom>
          <a:gradFill flip="none" rotWithShape="1">
            <a:gsLst>
              <a:gs pos="0">
                <a:schemeClr val="bg1"/>
              </a:gs>
              <a:gs pos="50000">
                <a:srgbClr val="CCECFF"/>
              </a:gs>
              <a:gs pos="100000">
                <a:schemeClr val="bg1"/>
              </a:gs>
            </a:gsLst>
            <a:lin ang="10800000" scaled="1"/>
            <a:tileRect/>
          </a:gradFill>
        </p:spPr>
        <p:txBody>
          <a:bodyPr wrap="square" rtlCol="0">
            <a:spAutoFit/>
          </a:bodyPr>
          <a:lstStyle/>
          <a:p>
            <a:r>
              <a:rPr lang="en-US" sz="2000" dirty="0"/>
              <a:t>January 5. Bought supplies on account from Canyon Office Supplies, $220.00.</a:t>
            </a:r>
          </a:p>
        </p:txBody>
      </p:sp>
      <p:grpSp>
        <p:nvGrpSpPr>
          <p:cNvPr id="3" name="Group 37"/>
          <p:cNvGrpSpPr/>
          <p:nvPr/>
        </p:nvGrpSpPr>
        <p:grpSpPr>
          <a:xfrm>
            <a:off x="2590800" y="2057400"/>
            <a:ext cx="3733800" cy="1752599"/>
            <a:chOff x="2438400" y="2043086"/>
            <a:chExt cx="3733800" cy="1926891"/>
          </a:xfrm>
        </p:grpSpPr>
        <p:sp>
          <p:nvSpPr>
            <p:cNvPr id="40" name="Line 20"/>
            <p:cNvSpPr>
              <a:spLocks noChangeShapeType="1"/>
            </p:cNvSpPr>
            <p:nvPr/>
          </p:nvSpPr>
          <p:spPr bwMode="auto">
            <a:xfrm flipV="1">
              <a:off x="2438400" y="2378195"/>
              <a:ext cx="838200" cy="1591782"/>
            </a:xfrm>
            <a:prstGeom prst="line">
              <a:avLst/>
            </a:prstGeom>
            <a:noFill/>
            <a:ln w="38100">
              <a:solidFill>
                <a:srgbClr val="00B0F0"/>
              </a:solidFill>
              <a:round/>
              <a:headEnd type="triangle" w="med" len="med"/>
              <a:tailEnd/>
            </a:ln>
            <a:effectLst/>
          </p:spPr>
          <p:txBody>
            <a:bodyPr/>
            <a:lstStyle/>
            <a:p>
              <a:endParaRPr lang="en-US" dirty="0"/>
            </a:p>
          </p:txBody>
        </p:sp>
        <p:sp>
          <p:nvSpPr>
            <p:cNvPr id="41" name="Line 20"/>
            <p:cNvSpPr>
              <a:spLocks noChangeShapeType="1"/>
            </p:cNvSpPr>
            <p:nvPr/>
          </p:nvSpPr>
          <p:spPr bwMode="auto">
            <a:xfrm flipH="1" flipV="1">
              <a:off x="3352800" y="2461972"/>
              <a:ext cx="914400" cy="1508005"/>
            </a:xfrm>
            <a:prstGeom prst="line">
              <a:avLst/>
            </a:prstGeom>
            <a:noFill/>
            <a:ln w="38100">
              <a:solidFill>
                <a:srgbClr val="00B0F0"/>
              </a:solidFill>
              <a:round/>
              <a:headEnd type="triangle" w="med" len="med"/>
              <a:tailEnd/>
            </a:ln>
            <a:effectLst/>
          </p:spPr>
          <p:txBody>
            <a:bodyPr/>
            <a:lstStyle/>
            <a:p>
              <a:endParaRPr lang="en-US" dirty="0"/>
            </a:p>
          </p:txBody>
        </p:sp>
        <p:sp>
          <p:nvSpPr>
            <p:cNvPr id="42" name="Rectangle 41"/>
            <p:cNvSpPr/>
            <p:nvPr/>
          </p:nvSpPr>
          <p:spPr>
            <a:xfrm>
              <a:off x="3581400" y="2043086"/>
              <a:ext cx="2590800" cy="1015153"/>
            </a:xfrm>
            <a:prstGeom prst="rect">
              <a:avLst/>
            </a:prstGeom>
          </p:spPr>
          <p:txBody>
            <a:bodyPr wrap="square">
              <a:spAutoFit/>
            </a:bodyPr>
            <a:lstStyle/>
            <a:p>
              <a:r>
                <a:rPr lang="en-US" dirty="0">
                  <a:solidFill>
                    <a:srgbClr val="0070C0"/>
                  </a:solidFill>
                </a:rPr>
                <a:t>Supplies and Accounts Payable—Canyon Office Supplies are affected.</a:t>
              </a:r>
            </a:p>
          </p:txBody>
        </p:sp>
        <p:sp>
          <p:nvSpPr>
            <p:cNvPr id="43" name="Rectangle 7"/>
            <p:cNvSpPr>
              <a:spLocks noChangeArrowheads="1"/>
            </p:cNvSpPr>
            <p:nvPr/>
          </p:nvSpPr>
          <p:spPr bwMode="auto">
            <a:xfrm>
              <a:off x="3124200" y="2209800"/>
              <a:ext cx="365760" cy="402134"/>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5" name="Group 43"/>
          <p:cNvGrpSpPr/>
          <p:nvPr/>
        </p:nvGrpSpPr>
        <p:grpSpPr>
          <a:xfrm>
            <a:off x="228600" y="2514600"/>
            <a:ext cx="3276600" cy="1491861"/>
            <a:chOff x="228600" y="2470539"/>
            <a:chExt cx="3276600" cy="1491861"/>
          </a:xfrm>
        </p:grpSpPr>
        <p:sp>
          <p:nvSpPr>
            <p:cNvPr id="45" name="Line 16"/>
            <p:cNvSpPr>
              <a:spLocks noChangeShapeType="1"/>
            </p:cNvSpPr>
            <p:nvPr/>
          </p:nvSpPr>
          <p:spPr bwMode="auto">
            <a:xfrm>
              <a:off x="457200" y="2667000"/>
              <a:ext cx="141732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6" name="Rectangle 8"/>
            <p:cNvSpPr>
              <a:spLocks noChangeArrowheads="1"/>
            </p:cNvSpPr>
            <p:nvPr/>
          </p:nvSpPr>
          <p:spPr bwMode="auto">
            <a:xfrm>
              <a:off x="2286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47" name="Rectangle 46"/>
            <p:cNvSpPr/>
            <p:nvPr/>
          </p:nvSpPr>
          <p:spPr>
            <a:xfrm>
              <a:off x="609600" y="2470539"/>
              <a:ext cx="2895600" cy="369332"/>
            </a:xfrm>
            <a:prstGeom prst="rect">
              <a:avLst/>
            </a:prstGeom>
          </p:spPr>
          <p:txBody>
            <a:bodyPr wrap="square">
              <a:spAutoFit/>
            </a:bodyPr>
            <a:lstStyle/>
            <a:p>
              <a:r>
                <a:rPr lang="en-US" dirty="0">
                  <a:solidFill>
                    <a:srgbClr val="0070C0"/>
                  </a:solidFill>
                </a:rPr>
                <a:t>Supplies is an asset.</a:t>
              </a:r>
            </a:p>
          </p:txBody>
        </p:sp>
        <p:sp>
          <p:nvSpPr>
            <p:cNvPr id="48" name="Right Brace 47"/>
            <p:cNvSpPr/>
            <p:nvPr/>
          </p:nvSpPr>
          <p:spPr>
            <a:xfrm flipH="1">
              <a:off x="19812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48"/>
          <p:cNvGrpSpPr/>
          <p:nvPr/>
        </p:nvGrpSpPr>
        <p:grpSpPr>
          <a:xfrm>
            <a:off x="5638800" y="5257800"/>
            <a:ext cx="3276600" cy="914400"/>
            <a:chOff x="5638800" y="5257800"/>
            <a:chExt cx="3276600" cy="914400"/>
          </a:xfrm>
        </p:grpSpPr>
        <p:sp>
          <p:nvSpPr>
            <p:cNvPr id="50" name="Rectangle 49"/>
            <p:cNvSpPr/>
            <p:nvPr/>
          </p:nvSpPr>
          <p:spPr>
            <a:xfrm>
              <a:off x="5943600" y="5802868"/>
              <a:ext cx="2971800" cy="369332"/>
            </a:xfrm>
            <a:prstGeom prst="rect">
              <a:avLst/>
            </a:prstGeom>
          </p:spPr>
          <p:txBody>
            <a:bodyPr wrap="square">
              <a:spAutoFit/>
            </a:bodyPr>
            <a:lstStyle/>
            <a:p>
              <a:r>
                <a:rPr lang="en-US" dirty="0">
                  <a:solidFill>
                    <a:srgbClr val="0070C0"/>
                  </a:solidFill>
                </a:rPr>
                <a:t>Liabilities</a:t>
              </a:r>
              <a:r>
                <a:rPr lang="en-US" dirty="0"/>
                <a:t> </a:t>
              </a:r>
              <a:r>
                <a:rPr lang="en-US" dirty="0">
                  <a:solidFill>
                    <a:srgbClr val="0070C0"/>
                  </a:solidFill>
                </a:rPr>
                <a:t>are</a:t>
              </a:r>
              <a:r>
                <a:rPr lang="en-US" dirty="0"/>
                <a:t> </a:t>
              </a:r>
              <a:r>
                <a:rPr lang="en-US" dirty="0">
                  <a:solidFill>
                    <a:srgbClr val="0070C0"/>
                  </a:solidFill>
                </a:rPr>
                <a:t>increased.</a:t>
              </a:r>
            </a:p>
          </p:txBody>
        </p:sp>
        <p:sp>
          <p:nvSpPr>
            <p:cNvPr id="51"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2"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7" name="Group 52"/>
          <p:cNvGrpSpPr/>
          <p:nvPr/>
        </p:nvGrpSpPr>
        <p:grpSpPr>
          <a:xfrm>
            <a:off x="6705600" y="4326469"/>
            <a:ext cx="2514600" cy="1245061"/>
            <a:chOff x="6629400" y="4326469"/>
            <a:chExt cx="2514600" cy="1245061"/>
          </a:xfrm>
        </p:grpSpPr>
        <p:sp>
          <p:nvSpPr>
            <p:cNvPr id="54" name="Rectangle 53"/>
            <p:cNvSpPr/>
            <p:nvPr/>
          </p:nvSpPr>
          <p:spPr>
            <a:xfrm>
              <a:off x="7010400" y="4648200"/>
              <a:ext cx="2133600" cy="923330"/>
            </a:xfrm>
            <a:prstGeom prst="rect">
              <a:avLst/>
            </a:prstGeom>
          </p:spPr>
          <p:txBody>
            <a:bodyPr wrap="square">
              <a:spAutoFit/>
            </a:bodyPr>
            <a:lstStyle/>
            <a:p>
              <a:r>
                <a:rPr lang="en-US" dirty="0">
                  <a:solidFill>
                    <a:srgbClr val="0070C0"/>
                  </a:solidFill>
                </a:rPr>
                <a:t>Accounts Payable—</a:t>
              </a:r>
            </a:p>
            <a:p>
              <a:r>
                <a:rPr lang="en-US" dirty="0">
                  <a:solidFill>
                    <a:srgbClr val="0070C0"/>
                  </a:solidFill>
                </a:rPr>
                <a:t>Canyon Office</a:t>
              </a:r>
            </a:p>
            <a:p>
              <a:r>
                <a:rPr lang="en-US" dirty="0">
                  <a:solidFill>
                    <a:srgbClr val="0070C0"/>
                  </a:solidFill>
                </a:rPr>
                <a:t>Supplies is credited.</a:t>
              </a:r>
            </a:p>
          </p:txBody>
        </p:sp>
        <p:sp>
          <p:nvSpPr>
            <p:cNvPr id="55"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6"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8" name="Group 56"/>
          <p:cNvGrpSpPr/>
          <p:nvPr/>
        </p:nvGrpSpPr>
        <p:grpSpPr>
          <a:xfrm>
            <a:off x="76200" y="3886200"/>
            <a:ext cx="1371600" cy="1027331"/>
            <a:chOff x="76200" y="3886200"/>
            <a:chExt cx="1371600" cy="1027331"/>
          </a:xfrm>
        </p:grpSpPr>
        <p:sp>
          <p:nvSpPr>
            <p:cNvPr id="58" name="Rectangle 57"/>
            <p:cNvSpPr/>
            <p:nvPr/>
          </p:nvSpPr>
          <p:spPr>
            <a:xfrm>
              <a:off x="76200" y="4267200"/>
              <a:ext cx="1371600" cy="646331"/>
            </a:xfrm>
            <a:prstGeom prst="rect">
              <a:avLst/>
            </a:prstGeom>
          </p:spPr>
          <p:txBody>
            <a:bodyPr wrap="square">
              <a:spAutoFit/>
            </a:bodyPr>
            <a:lstStyle/>
            <a:p>
              <a:r>
                <a:rPr lang="en-US" dirty="0">
                  <a:solidFill>
                    <a:srgbClr val="0070C0"/>
                  </a:solidFill>
                </a:rPr>
                <a:t>Supplies</a:t>
              </a:r>
              <a:br>
                <a:rPr lang="en-US" dirty="0">
                  <a:solidFill>
                    <a:srgbClr val="0070C0"/>
                  </a:solidFill>
                </a:rPr>
              </a:br>
              <a:r>
                <a:rPr lang="en-US" dirty="0">
                  <a:solidFill>
                    <a:srgbClr val="0070C0"/>
                  </a:solidFill>
                </a:rPr>
                <a:t>is debited.</a:t>
              </a:r>
            </a:p>
          </p:txBody>
        </p:sp>
        <p:sp>
          <p:nvSpPr>
            <p:cNvPr id="59" name="Line 16"/>
            <p:cNvSpPr>
              <a:spLocks noChangeShapeType="1"/>
            </p:cNvSpPr>
            <p:nvPr/>
          </p:nvSpPr>
          <p:spPr bwMode="auto">
            <a:xfrm>
              <a:off x="448733" y="4148665"/>
              <a:ext cx="838200" cy="3810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0" name="Rectangle 10"/>
            <p:cNvSpPr>
              <a:spLocks noChangeArrowheads="1"/>
            </p:cNvSpPr>
            <p:nvPr/>
          </p:nvSpPr>
          <p:spPr bwMode="auto">
            <a:xfrm>
              <a:off x="228600" y="38862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9" name="Group 60"/>
          <p:cNvGrpSpPr/>
          <p:nvPr/>
        </p:nvGrpSpPr>
        <p:grpSpPr>
          <a:xfrm>
            <a:off x="6570134" y="2438400"/>
            <a:ext cx="2421466" cy="1568061"/>
            <a:chOff x="6798734" y="2394339"/>
            <a:chExt cx="2421466" cy="1568061"/>
          </a:xfrm>
        </p:grpSpPr>
        <p:grpSp>
          <p:nvGrpSpPr>
            <p:cNvPr id="10" name="Group 55"/>
            <p:cNvGrpSpPr/>
            <p:nvPr/>
          </p:nvGrpSpPr>
          <p:grpSpPr>
            <a:xfrm>
              <a:off x="6798734" y="2394339"/>
              <a:ext cx="2421466" cy="1568061"/>
              <a:chOff x="6798734" y="2394339"/>
              <a:chExt cx="2421466" cy="1568061"/>
            </a:xfrm>
          </p:grpSpPr>
          <p:sp>
            <p:nvSpPr>
              <p:cNvPr id="64" name="Rectangle 63"/>
              <p:cNvSpPr/>
              <p:nvPr/>
            </p:nvSpPr>
            <p:spPr>
              <a:xfrm>
                <a:off x="7696200" y="2394339"/>
                <a:ext cx="1524000" cy="1477328"/>
              </a:xfrm>
              <a:prstGeom prst="rect">
                <a:avLst/>
              </a:prstGeom>
            </p:spPr>
            <p:txBody>
              <a:bodyPr wrap="square">
                <a:spAutoFit/>
              </a:bodyPr>
              <a:lstStyle/>
              <a:p>
                <a:r>
                  <a:rPr lang="en-US" dirty="0">
                    <a:solidFill>
                      <a:srgbClr val="0070C0"/>
                    </a:solidFill>
                  </a:rPr>
                  <a:t>Accounts Payable—</a:t>
                </a:r>
              </a:p>
              <a:p>
                <a:r>
                  <a:rPr lang="en-US" dirty="0">
                    <a:solidFill>
                      <a:srgbClr val="0070C0"/>
                    </a:solidFill>
                  </a:rPr>
                  <a:t>Canyon Office</a:t>
                </a:r>
              </a:p>
              <a:p>
                <a:r>
                  <a:rPr lang="en-US" dirty="0">
                    <a:solidFill>
                      <a:srgbClr val="0070C0"/>
                    </a:solidFill>
                  </a:rPr>
                  <a:t>Supplies is a</a:t>
                </a:r>
              </a:p>
              <a:p>
                <a:r>
                  <a:rPr lang="en-US" dirty="0">
                    <a:solidFill>
                      <a:srgbClr val="0070C0"/>
                    </a:solidFill>
                  </a:rPr>
                  <a:t>liability.</a:t>
                </a:r>
              </a:p>
            </p:txBody>
          </p:sp>
          <p:sp>
            <p:nvSpPr>
              <p:cNvPr id="65" name="Right Brace 64"/>
              <p:cNvSpPr/>
              <p:nvPr/>
            </p:nvSpPr>
            <p:spPr>
              <a:xfrm>
                <a:off x="6798734"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ine 16"/>
              <p:cNvSpPr>
                <a:spLocks noChangeShapeType="1"/>
              </p:cNvSpPr>
              <p:nvPr/>
            </p:nvSpPr>
            <p:spPr bwMode="auto">
              <a:xfrm flipH="1">
                <a:off x="7086600" y="2699139"/>
                <a:ext cx="381000" cy="80606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sp>
          <p:nvSpPr>
            <p:cNvPr id="63" name="Rectangle 8"/>
            <p:cNvSpPr>
              <a:spLocks noChangeArrowheads="1"/>
            </p:cNvSpPr>
            <p:nvPr/>
          </p:nvSpPr>
          <p:spPr bwMode="auto">
            <a:xfrm>
              <a:off x="73152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nvGrpSpPr>
          <p:cNvPr id="11" name="Group 66"/>
          <p:cNvGrpSpPr/>
          <p:nvPr/>
        </p:nvGrpSpPr>
        <p:grpSpPr>
          <a:xfrm>
            <a:off x="838200" y="5257800"/>
            <a:ext cx="3276600" cy="914400"/>
            <a:chOff x="5638800" y="5257800"/>
            <a:chExt cx="3276600" cy="914400"/>
          </a:xfrm>
        </p:grpSpPr>
        <p:sp>
          <p:nvSpPr>
            <p:cNvPr id="68" name="Rectangle 67"/>
            <p:cNvSpPr/>
            <p:nvPr/>
          </p:nvSpPr>
          <p:spPr>
            <a:xfrm>
              <a:off x="5943600" y="5802868"/>
              <a:ext cx="2971800" cy="369332"/>
            </a:xfrm>
            <a:prstGeom prst="rect">
              <a:avLst/>
            </a:prstGeom>
          </p:spPr>
          <p:txBody>
            <a:bodyPr wrap="square">
              <a:spAutoFit/>
            </a:bodyPr>
            <a:lstStyle/>
            <a:p>
              <a:r>
                <a:rPr lang="en-US" dirty="0">
                  <a:solidFill>
                    <a:srgbClr val="0070C0"/>
                  </a:solidFill>
                </a:rPr>
                <a:t>Assets are increased.</a:t>
              </a:r>
            </a:p>
          </p:txBody>
        </p:sp>
        <p:sp>
          <p:nvSpPr>
            <p:cNvPr id="69"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70"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dirty="0"/>
              <a:t>Paid Cash on Account</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17</a:t>
            </a:fld>
            <a:endParaRPr lang="en-US" dirty="0"/>
          </a:p>
        </p:txBody>
      </p:sp>
      <p:sp>
        <p:nvSpPr>
          <p:cNvPr id="12" name="TextBox 11"/>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LO4</a:t>
            </a:r>
            <a:endParaRPr lang="en-US" dirty="0"/>
          </a:p>
        </p:txBody>
      </p:sp>
      <p:grpSp>
        <p:nvGrpSpPr>
          <p:cNvPr id="2" name="Group 12"/>
          <p:cNvGrpSpPr/>
          <p:nvPr/>
        </p:nvGrpSpPr>
        <p:grpSpPr>
          <a:xfrm>
            <a:off x="7879080" y="0"/>
            <a:ext cx="1188720" cy="381000"/>
            <a:chOff x="7879080" y="0"/>
            <a:chExt cx="1188720" cy="381000"/>
          </a:xfrm>
        </p:grpSpPr>
        <p:sp>
          <p:nvSpPr>
            <p:cNvPr id="14" name="Flowchart: Delay 13"/>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5" name="TextBox 14"/>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grpSp>
      <p:sp>
        <p:nvSpPr>
          <p:cNvPr id="31" name="TextBox 30"/>
          <p:cNvSpPr txBox="1"/>
          <p:nvPr/>
        </p:nvSpPr>
        <p:spPr>
          <a:xfrm>
            <a:off x="457200" y="1600200"/>
            <a:ext cx="7696200" cy="400110"/>
          </a:xfrm>
          <a:prstGeom prst="rect">
            <a:avLst/>
          </a:prstGeom>
          <a:gradFill flip="none" rotWithShape="1">
            <a:gsLst>
              <a:gs pos="0">
                <a:schemeClr val="bg1"/>
              </a:gs>
              <a:gs pos="50000">
                <a:srgbClr val="CCECFF"/>
              </a:gs>
              <a:gs pos="100000">
                <a:schemeClr val="bg1"/>
              </a:gs>
            </a:gsLst>
            <a:lin ang="10800000" scaled="1"/>
            <a:tileRect/>
          </a:gradFill>
        </p:spPr>
        <p:txBody>
          <a:bodyPr wrap="square" rtlCol="0">
            <a:spAutoFit/>
          </a:bodyPr>
          <a:lstStyle/>
          <a:p>
            <a:r>
              <a:rPr lang="en-US" sz="2000" dirty="0"/>
              <a:t>January 9. Paid cash on account to Canyon Office Supplies, $100.00.</a:t>
            </a:r>
          </a:p>
        </p:txBody>
      </p:sp>
      <p:pic>
        <p:nvPicPr>
          <p:cNvPr id="37" name="Picture 36" descr="Chapter 2_Page 40.jpg"/>
          <p:cNvPicPr>
            <a:picLocks noChangeAspect="1"/>
          </p:cNvPicPr>
          <p:nvPr/>
        </p:nvPicPr>
        <p:blipFill>
          <a:blip r:embed="rId2" cstate="print"/>
          <a:stretch>
            <a:fillRect/>
          </a:stretch>
        </p:blipFill>
        <p:spPr>
          <a:xfrm>
            <a:off x="685800" y="3204960"/>
            <a:ext cx="6400800" cy="2543908"/>
          </a:xfrm>
          <a:prstGeom prst="rect">
            <a:avLst/>
          </a:prstGeom>
        </p:spPr>
      </p:pic>
      <p:grpSp>
        <p:nvGrpSpPr>
          <p:cNvPr id="3" name="Group 37"/>
          <p:cNvGrpSpPr/>
          <p:nvPr/>
        </p:nvGrpSpPr>
        <p:grpSpPr>
          <a:xfrm>
            <a:off x="2438400" y="2057400"/>
            <a:ext cx="3886200" cy="1828799"/>
            <a:chOff x="2286000" y="2043086"/>
            <a:chExt cx="3886200" cy="2010669"/>
          </a:xfrm>
        </p:grpSpPr>
        <p:sp>
          <p:nvSpPr>
            <p:cNvPr id="40" name="Line 20"/>
            <p:cNvSpPr>
              <a:spLocks noChangeShapeType="1"/>
            </p:cNvSpPr>
            <p:nvPr/>
          </p:nvSpPr>
          <p:spPr bwMode="auto">
            <a:xfrm flipV="1">
              <a:off x="2286000" y="2378194"/>
              <a:ext cx="990600" cy="1675561"/>
            </a:xfrm>
            <a:prstGeom prst="line">
              <a:avLst/>
            </a:prstGeom>
            <a:noFill/>
            <a:ln w="38100">
              <a:solidFill>
                <a:srgbClr val="00B0F0"/>
              </a:solidFill>
              <a:round/>
              <a:headEnd type="triangle" w="med" len="med"/>
              <a:tailEnd/>
            </a:ln>
            <a:effectLst/>
          </p:spPr>
          <p:txBody>
            <a:bodyPr/>
            <a:lstStyle/>
            <a:p>
              <a:endParaRPr lang="en-US" dirty="0"/>
            </a:p>
          </p:txBody>
        </p:sp>
        <p:sp>
          <p:nvSpPr>
            <p:cNvPr id="41" name="Line 20"/>
            <p:cNvSpPr>
              <a:spLocks noChangeShapeType="1"/>
            </p:cNvSpPr>
            <p:nvPr/>
          </p:nvSpPr>
          <p:spPr bwMode="auto">
            <a:xfrm flipH="1" flipV="1">
              <a:off x="3352800" y="2461972"/>
              <a:ext cx="914400" cy="1508005"/>
            </a:xfrm>
            <a:prstGeom prst="line">
              <a:avLst/>
            </a:prstGeom>
            <a:noFill/>
            <a:ln w="38100">
              <a:solidFill>
                <a:srgbClr val="00B0F0"/>
              </a:solidFill>
              <a:round/>
              <a:headEnd type="triangle" w="med" len="med"/>
              <a:tailEnd/>
            </a:ln>
            <a:effectLst/>
          </p:spPr>
          <p:txBody>
            <a:bodyPr/>
            <a:lstStyle/>
            <a:p>
              <a:endParaRPr lang="en-US" dirty="0"/>
            </a:p>
          </p:txBody>
        </p:sp>
        <p:sp>
          <p:nvSpPr>
            <p:cNvPr id="42" name="Rectangle 41"/>
            <p:cNvSpPr/>
            <p:nvPr/>
          </p:nvSpPr>
          <p:spPr>
            <a:xfrm>
              <a:off x="3581400" y="2043086"/>
              <a:ext cx="2590800" cy="1015153"/>
            </a:xfrm>
            <a:prstGeom prst="rect">
              <a:avLst/>
            </a:prstGeom>
          </p:spPr>
          <p:txBody>
            <a:bodyPr wrap="square">
              <a:spAutoFit/>
            </a:bodyPr>
            <a:lstStyle/>
            <a:p>
              <a:r>
                <a:rPr lang="en-US" dirty="0">
                  <a:solidFill>
                    <a:srgbClr val="0070C0"/>
                  </a:solidFill>
                </a:rPr>
                <a:t>Accounts Payable—Canyon Office Supplies</a:t>
              </a:r>
            </a:p>
            <a:p>
              <a:r>
                <a:rPr lang="en-US" dirty="0">
                  <a:solidFill>
                    <a:srgbClr val="0070C0"/>
                  </a:solidFill>
                </a:rPr>
                <a:t>and Cash are affected.</a:t>
              </a:r>
            </a:p>
          </p:txBody>
        </p:sp>
        <p:sp>
          <p:nvSpPr>
            <p:cNvPr id="43" name="Rectangle 7"/>
            <p:cNvSpPr>
              <a:spLocks noChangeArrowheads="1"/>
            </p:cNvSpPr>
            <p:nvPr/>
          </p:nvSpPr>
          <p:spPr bwMode="auto">
            <a:xfrm>
              <a:off x="3124200" y="2209800"/>
              <a:ext cx="365760" cy="402134"/>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5" name="Group 43"/>
          <p:cNvGrpSpPr/>
          <p:nvPr/>
        </p:nvGrpSpPr>
        <p:grpSpPr>
          <a:xfrm>
            <a:off x="228600" y="2514600"/>
            <a:ext cx="3276600" cy="1491861"/>
            <a:chOff x="228600" y="2470539"/>
            <a:chExt cx="3276600" cy="1491861"/>
          </a:xfrm>
        </p:grpSpPr>
        <p:sp>
          <p:nvSpPr>
            <p:cNvPr id="45" name="Line 16"/>
            <p:cNvSpPr>
              <a:spLocks noChangeShapeType="1"/>
            </p:cNvSpPr>
            <p:nvPr/>
          </p:nvSpPr>
          <p:spPr bwMode="auto">
            <a:xfrm>
              <a:off x="457200" y="2667000"/>
              <a:ext cx="141732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6" name="Rectangle 8"/>
            <p:cNvSpPr>
              <a:spLocks noChangeArrowheads="1"/>
            </p:cNvSpPr>
            <p:nvPr/>
          </p:nvSpPr>
          <p:spPr bwMode="auto">
            <a:xfrm>
              <a:off x="2286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47" name="Rectangle 46"/>
            <p:cNvSpPr/>
            <p:nvPr/>
          </p:nvSpPr>
          <p:spPr>
            <a:xfrm>
              <a:off x="609600" y="2470539"/>
              <a:ext cx="2895600" cy="369332"/>
            </a:xfrm>
            <a:prstGeom prst="rect">
              <a:avLst/>
            </a:prstGeom>
          </p:spPr>
          <p:txBody>
            <a:bodyPr wrap="square">
              <a:spAutoFit/>
            </a:bodyPr>
            <a:lstStyle/>
            <a:p>
              <a:r>
                <a:rPr lang="en-US" dirty="0">
                  <a:solidFill>
                    <a:srgbClr val="0070C0"/>
                  </a:solidFill>
                </a:rPr>
                <a:t>Cash is an asset.</a:t>
              </a:r>
            </a:p>
          </p:txBody>
        </p:sp>
        <p:sp>
          <p:nvSpPr>
            <p:cNvPr id="48" name="Right Brace 47"/>
            <p:cNvSpPr/>
            <p:nvPr/>
          </p:nvSpPr>
          <p:spPr>
            <a:xfrm flipH="1">
              <a:off x="19812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48"/>
          <p:cNvGrpSpPr/>
          <p:nvPr/>
        </p:nvGrpSpPr>
        <p:grpSpPr>
          <a:xfrm>
            <a:off x="3962400" y="5257800"/>
            <a:ext cx="1828800" cy="1027331"/>
            <a:chOff x="5638800" y="5257800"/>
            <a:chExt cx="1828800" cy="1027331"/>
          </a:xfrm>
        </p:grpSpPr>
        <p:sp>
          <p:nvSpPr>
            <p:cNvPr id="50" name="Rectangle 49"/>
            <p:cNvSpPr/>
            <p:nvPr/>
          </p:nvSpPr>
          <p:spPr>
            <a:xfrm>
              <a:off x="5943600" y="5638800"/>
              <a:ext cx="1524000" cy="646331"/>
            </a:xfrm>
            <a:prstGeom prst="rect">
              <a:avLst/>
            </a:prstGeom>
          </p:spPr>
          <p:txBody>
            <a:bodyPr wrap="square">
              <a:spAutoFit/>
            </a:bodyPr>
            <a:lstStyle/>
            <a:p>
              <a:r>
                <a:rPr lang="en-US" dirty="0">
                  <a:solidFill>
                    <a:srgbClr val="0070C0"/>
                  </a:solidFill>
                </a:rPr>
                <a:t>Liabilities</a:t>
              </a:r>
              <a:r>
                <a:rPr lang="en-US" dirty="0"/>
                <a:t> </a:t>
              </a:r>
              <a:r>
                <a:rPr lang="en-US" dirty="0">
                  <a:solidFill>
                    <a:srgbClr val="0070C0"/>
                  </a:solidFill>
                </a:rPr>
                <a:t>are</a:t>
              </a:r>
              <a:br>
                <a:rPr lang="en-US" dirty="0"/>
              </a:br>
              <a:r>
                <a:rPr lang="en-US" dirty="0">
                  <a:solidFill>
                    <a:srgbClr val="0070C0"/>
                  </a:solidFill>
                </a:rPr>
                <a:t>decreased.</a:t>
              </a:r>
            </a:p>
          </p:txBody>
        </p:sp>
        <p:sp>
          <p:nvSpPr>
            <p:cNvPr id="51"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2"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7" name="Group 52"/>
          <p:cNvGrpSpPr/>
          <p:nvPr/>
        </p:nvGrpSpPr>
        <p:grpSpPr>
          <a:xfrm>
            <a:off x="4953000" y="4368801"/>
            <a:ext cx="4267200" cy="1261532"/>
            <a:chOff x="4876800" y="4309998"/>
            <a:chExt cx="4267200" cy="1261532"/>
          </a:xfrm>
        </p:grpSpPr>
        <p:sp>
          <p:nvSpPr>
            <p:cNvPr id="54" name="Rectangle 53"/>
            <p:cNvSpPr/>
            <p:nvPr/>
          </p:nvSpPr>
          <p:spPr>
            <a:xfrm>
              <a:off x="7010400" y="4648200"/>
              <a:ext cx="2133600" cy="923330"/>
            </a:xfrm>
            <a:prstGeom prst="rect">
              <a:avLst/>
            </a:prstGeom>
          </p:spPr>
          <p:txBody>
            <a:bodyPr wrap="square">
              <a:spAutoFit/>
            </a:bodyPr>
            <a:lstStyle/>
            <a:p>
              <a:r>
                <a:rPr lang="en-US" dirty="0">
                  <a:solidFill>
                    <a:srgbClr val="0070C0"/>
                  </a:solidFill>
                </a:rPr>
                <a:t>Accounts Payable—</a:t>
              </a:r>
            </a:p>
            <a:p>
              <a:r>
                <a:rPr lang="en-US" dirty="0">
                  <a:solidFill>
                    <a:srgbClr val="0070C0"/>
                  </a:solidFill>
                </a:rPr>
                <a:t>Canyon Office</a:t>
              </a:r>
            </a:p>
            <a:p>
              <a:r>
                <a:rPr lang="en-US" dirty="0">
                  <a:solidFill>
                    <a:srgbClr val="0070C0"/>
                  </a:solidFill>
                </a:rPr>
                <a:t>Supplies is debited.</a:t>
              </a:r>
            </a:p>
          </p:txBody>
        </p:sp>
        <p:sp>
          <p:nvSpPr>
            <p:cNvPr id="55" name="Line 16"/>
            <p:cNvSpPr>
              <a:spLocks noChangeShapeType="1"/>
            </p:cNvSpPr>
            <p:nvPr/>
          </p:nvSpPr>
          <p:spPr bwMode="auto">
            <a:xfrm flipH="1" flipV="1">
              <a:off x="4876800" y="4487330"/>
              <a:ext cx="246888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56" name="Rectangle 11"/>
            <p:cNvSpPr>
              <a:spLocks noChangeArrowheads="1"/>
            </p:cNvSpPr>
            <p:nvPr/>
          </p:nvSpPr>
          <p:spPr bwMode="auto">
            <a:xfrm>
              <a:off x="7162800" y="4309998"/>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8" name="Group 56"/>
          <p:cNvGrpSpPr/>
          <p:nvPr/>
        </p:nvGrpSpPr>
        <p:grpSpPr>
          <a:xfrm>
            <a:off x="76200" y="4368338"/>
            <a:ext cx="2819399" cy="1044265"/>
            <a:chOff x="76200" y="3962400"/>
            <a:chExt cx="2819399" cy="1044265"/>
          </a:xfrm>
        </p:grpSpPr>
        <p:sp>
          <p:nvSpPr>
            <p:cNvPr id="58" name="Rectangle 57"/>
            <p:cNvSpPr/>
            <p:nvPr/>
          </p:nvSpPr>
          <p:spPr>
            <a:xfrm>
              <a:off x="76200" y="4360334"/>
              <a:ext cx="1371600" cy="646331"/>
            </a:xfrm>
            <a:prstGeom prst="rect">
              <a:avLst/>
            </a:prstGeom>
          </p:spPr>
          <p:txBody>
            <a:bodyPr wrap="square">
              <a:spAutoFit/>
            </a:bodyPr>
            <a:lstStyle/>
            <a:p>
              <a:r>
                <a:rPr lang="en-US" dirty="0">
                  <a:solidFill>
                    <a:srgbClr val="0070C0"/>
                  </a:solidFill>
                </a:rPr>
                <a:t>Cash is</a:t>
              </a:r>
            </a:p>
            <a:p>
              <a:r>
                <a:rPr lang="en-US" dirty="0">
                  <a:solidFill>
                    <a:srgbClr val="0070C0"/>
                  </a:solidFill>
                </a:rPr>
                <a:t>credited.</a:t>
              </a:r>
            </a:p>
          </p:txBody>
        </p:sp>
        <p:sp>
          <p:nvSpPr>
            <p:cNvPr id="59" name="Line 16"/>
            <p:cNvSpPr>
              <a:spLocks noChangeShapeType="1"/>
            </p:cNvSpPr>
            <p:nvPr/>
          </p:nvSpPr>
          <p:spPr bwMode="auto">
            <a:xfrm>
              <a:off x="448732" y="4140198"/>
              <a:ext cx="2446867" cy="2866"/>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60" name="Rectangle 10"/>
            <p:cNvSpPr>
              <a:spLocks noChangeArrowheads="1"/>
            </p:cNvSpPr>
            <p:nvPr/>
          </p:nvSpPr>
          <p:spPr bwMode="auto">
            <a:xfrm>
              <a:off x="228600" y="39624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9" name="Group 60"/>
          <p:cNvGrpSpPr/>
          <p:nvPr/>
        </p:nvGrpSpPr>
        <p:grpSpPr>
          <a:xfrm>
            <a:off x="6722534" y="2438400"/>
            <a:ext cx="2421466" cy="1568061"/>
            <a:chOff x="6798734" y="2394339"/>
            <a:chExt cx="2421466" cy="1568061"/>
          </a:xfrm>
        </p:grpSpPr>
        <p:grpSp>
          <p:nvGrpSpPr>
            <p:cNvPr id="10" name="Group 55"/>
            <p:cNvGrpSpPr/>
            <p:nvPr/>
          </p:nvGrpSpPr>
          <p:grpSpPr>
            <a:xfrm>
              <a:off x="6798734" y="2394339"/>
              <a:ext cx="2421466" cy="1568061"/>
              <a:chOff x="6798734" y="2394339"/>
              <a:chExt cx="2421466" cy="1568061"/>
            </a:xfrm>
          </p:grpSpPr>
          <p:sp>
            <p:nvSpPr>
              <p:cNvPr id="64" name="Rectangle 63"/>
              <p:cNvSpPr/>
              <p:nvPr/>
            </p:nvSpPr>
            <p:spPr>
              <a:xfrm>
                <a:off x="7696200" y="2394339"/>
                <a:ext cx="1524000" cy="1477328"/>
              </a:xfrm>
              <a:prstGeom prst="rect">
                <a:avLst/>
              </a:prstGeom>
            </p:spPr>
            <p:txBody>
              <a:bodyPr wrap="square">
                <a:spAutoFit/>
              </a:bodyPr>
              <a:lstStyle/>
              <a:p>
                <a:r>
                  <a:rPr lang="en-US" dirty="0">
                    <a:solidFill>
                      <a:srgbClr val="0070C0"/>
                    </a:solidFill>
                  </a:rPr>
                  <a:t>Accounts Payable—</a:t>
                </a:r>
              </a:p>
              <a:p>
                <a:r>
                  <a:rPr lang="en-US" dirty="0">
                    <a:solidFill>
                      <a:srgbClr val="0070C0"/>
                    </a:solidFill>
                  </a:rPr>
                  <a:t>Canyon Office</a:t>
                </a:r>
              </a:p>
              <a:p>
                <a:r>
                  <a:rPr lang="en-US" dirty="0">
                    <a:solidFill>
                      <a:srgbClr val="0070C0"/>
                    </a:solidFill>
                  </a:rPr>
                  <a:t>Supplies is a</a:t>
                </a:r>
              </a:p>
              <a:p>
                <a:r>
                  <a:rPr lang="en-US" dirty="0">
                    <a:solidFill>
                      <a:srgbClr val="0070C0"/>
                    </a:solidFill>
                  </a:rPr>
                  <a:t>liability.</a:t>
                </a:r>
              </a:p>
            </p:txBody>
          </p:sp>
          <p:sp>
            <p:nvSpPr>
              <p:cNvPr id="65" name="Right Brace 64"/>
              <p:cNvSpPr/>
              <p:nvPr/>
            </p:nvSpPr>
            <p:spPr>
              <a:xfrm>
                <a:off x="6798734"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ine 16"/>
              <p:cNvSpPr>
                <a:spLocks noChangeShapeType="1"/>
              </p:cNvSpPr>
              <p:nvPr/>
            </p:nvSpPr>
            <p:spPr bwMode="auto">
              <a:xfrm flipH="1">
                <a:off x="7086600" y="2699139"/>
                <a:ext cx="381000" cy="80606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sp>
          <p:nvSpPr>
            <p:cNvPr id="63" name="Rectangle 8"/>
            <p:cNvSpPr>
              <a:spLocks noChangeArrowheads="1"/>
            </p:cNvSpPr>
            <p:nvPr/>
          </p:nvSpPr>
          <p:spPr bwMode="auto">
            <a:xfrm>
              <a:off x="73152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nvGrpSpPr>
          <p:cNvPr id="11" name="Group 66"/>
          <p:cNvGrpSpPr/>
          <p:nvPr/>
        </p:nvGrpSpPr>
        <p:grpSpPr>
          <a:xfrm>
            <a:off x="2286000" y="5257800"/>
            <a:ext cx="1524000" cy="1027331"/>
            <a:chOff x="5638800" y="5257800"/>
            <a:chExt cx="1524000" cy="1027331"/>
          </a:xfrm>
        </p:grpSpPr>
        <p:sp>
          <p:nvSpPr>
            <p:cNvPr id="68" name="Rectangle 67"/>
            <p:cNvSpPr/>
            <p:nvPr/>
          </p:nvSpPr>
          <p:spPr>
            <a:xfrm>
              <a:off x="5943600" y="5638800"/>
              <a:ext cx="1219200" cy="646331"/>
            </a:xfrm>
            <a:prstGeom prst="rect">
              <a:avLst/>
            </a:prstGeom>
          </p:spPr>
          <p:txBody>
            <a:bodyPr wrap="square">
              <a:spAutoFit/>
            </a:bodyPr>
            <a:lstStyle/>
            <a:p>
              <a:r>
                <a:rPr lang="en-US" dirty="0">
                  <a:solidFill>
                    <a:srgbClr val="0070C0"/>
                  </a:solidFill>
                </a:rPr>
                <a:t>Assets are</a:t>
              </a:r>
              <a:br>
                <a:rPr lang="en-US" dirty="0">
                  <a:solidFill>
                    <a:srgbClr val="0070C0"/>
                  </a:solidFill>
                </a:rPr>
              </a:br>
              <a:r>
                <a:rPr lang="en-US" dirty="0">
                  <a:solidFill>
                    <a:srgbClr val="0070C0"/>
                  </a:solidFill>
                </a:rPr>
                <a:t>decreased.</a:t>
              </a:r>
            </a:p>
          </p:txBody>
        </p:sp>
        <p:sp>
          <p:nvSpPr>
            <p:cNvPr id="69"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70"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2-2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indent="-457200">
              <a:buNone/>
            </a:pPr>
            <a:r>
              <a:rPr lang="en-US" b="1" dirty="0">
                <a:solidFill>
                  <a:srgbClr val="FF0000"/>
                </a:solidFill>
              </a:rPr>
              <a:t>1.	</a:t>
            </a:r>
            <a:r>
              <a:rPr lang="en-US" dirty="0"/>
              <a:t>State the four questions used to analyze a transaction.</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18</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2743199"/>
            <a:ext cx="7315200" cy="2997744"/>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marL="457200" indent="-457200">
              <a:buClr>
                <a:srgbClr val="FF0000"/>
              </a:buClr>
            </a:pPr>
            <a:r>
              <a:rPr lang="en-US" sz="3200" dirty="0">
                <a:ea typeface="Calibri"/>
                <a:cs typeface="Calibri"/>
              </a:rPr>
              <a:t>1.	Which accounts are affected? </a:t>
            </a:r>
          </a:p>
          <a:p>
            <a:pPr marL="457200" indent="-457200">
              <a:buClr>
                <a:srgbClr val="FF0000"/>
              </a:buClr>
            </a:pPr>
            <a:r>
              <a:rPr lang="en-US" sz="3200" dirty="0">
                <a:ea typeface="Calibri"/>
                <a:cs typeface="Calibri"/>
              </a:rPr>
              <a:t>2.	How is each account classified? </a:t>
            </a:r>
          </a:p>
          <a:p>
            <a:pPr marL="457200" indent="-457200">
              <a:buClr>
                <a:srgbClr val="FF0000"/>
              </a:buClr>
            </a:pPr>
            <a:r>
              <a:rPr lang="en-US" sz="3200" dirty="0">
                <a:ea typeface="Calibri"/>
                <a:cs typeface="Calibri"/>
              </a:rPr>
              <a:t>3.	How is each classification changed? </a:t>
            </a:r>
          </a:p>
          <a:p>
            <a:pPr marL="457200" indent="-457200">
              <a:buClr>
                <a:srgbClr val="FF0000"/>
              </a:buClr>
            </a:pPr>
            <a:r>
              <a:rPr lang="en-US" sz="3200" dirty="0">
                <a:ea typeface="Calibri"/>
                <a:cs typeface="Calibri"/>
              </a:rPr>
              <a:t>4.	How is each amount entered in the accounts?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2-2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marR="0" indent="-457200">
              <a:spcAft>
                <a:spcPts val="0"/>
              </a:spcAft>
              <a:buNone/>
            </a:pPr>
            <a:r>
              <a:rPr lang="en-US" b="1" dirty="0">
                <a:solidFill>
                  <a:srgbClr val="FF0000"/>
                </a:solidFill>
              </a:rPr>
              <a:t>2.	</a:t>
            </a:r>
            <a:r>
              <a:rPr lang="en-US" dirty="0"/>
              <a:t>Which two accounts are affected when a business buys supplies on account?</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19</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3048000"/>
            <a:ext cx="7315200" cy="1520416"/>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a:buClr>
                <a:srgbClr val="FF0000"/>
              </a:buClr>
            </a:pPr>
            <a:r>
              <a:rPr lang="en-US" sz="3200" dirty="0">
                <a:ea typeface="Calibri"/>
                <a:cs typeface="Calibri"/>
              </a:rPr>
              <a:t>Supplies</a:t>
            </a:r>
          </a:p>
          <a:p>
            <a:pPr>
              <a:buClr>
                <a:srgbClr val="FF0000"/>
              </a:buClr>
            </a:pPr>
            <a:r>
              <a:rPr lang="en-US" sz="3200" dirty="0">
                <a:ea typeface="Calibri"/>
                <a:cs typeface="Calibri"/>
              </a:rPr>
              <a:t>Accounts Payable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Analyzing the Accounting Equation</a:t>
            </a:r>
          </a:p>
        </p:txBody>
      </p:sp>
      <p:pic>
        <p:nvPicPr>
          <p:cNvPr id="10" name="Content Placeholder 9" descr="Chapter 2_Page 32.jpg"/>
          <p:cNvPicPr>
            <a:picLocks noGrp="1" noChangeAspect="1"/>
          </p:cNvPicPr>
          <p:nvPr>
            <p:ph idx="1"/>
          </p:nvPr>
        </p:nvPicPr>
        <p:blipFill>
          <a:blip r:embed="rId2" cstate="print"/>
          <a:stretch>
            <a:fillRect/>
          </a:stretch>
        </p:blipFill>
        <p:spPr>
          <a:xfrm>
            <a:off x="927100" y="2159000"/>
            <a:ext cx="7315200" cy="1123342"/>
          </a:xfrm>
        </p:spPr>
      </p:pic>
      <p:sp>
        <p:nvSpPr>
          <p:cNvPr id="3" name="Slide Number Placeholder 2"/>
          <p:cNvSpPr>
            <a:spLocks noGrp="1"/>
          </p:cNvSpPr>
          <p:nvPr>
            <p:ph type="sldNum" sz="quarter" idx="12"/>
          </p:nvPr>
        </p:nvSpPr>
        <p:spPr/>
        <p:txBody>
          <a:bodyPr/>
          <a:lstStyle/>
          <a:p>
            <a:r>
              <a:rPr lang="en-US"/>
              <a:t>SLIDE </a:t>
            </a:r>
            <a:fld id="{FCD2455E-EC1D-45EA-B6B2-90AB88848CFD}" type="slidenum">
              <a:rPr lang="en-US" smtClean="0"/>
              <a:pPr/>
              <a:t>2</a:t>
            </a:fld>
            <a:endParaRPr lang="en-US" dirty="0"/>
          </a:p>
        </p:txBody>
      </p:sp>
      <p:sp>
        <p:nvSpPr>
          <p:cNvPr id="12" name="TextBox 11"/>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LO1</a:t>
            </a:r>
            <a:endParaRPr lang="en-US" dirty="0"/>
          </a:p>
        </p:txBody>
      </p:sp>
      <p:grpSp>
        <p:nvGrpSpPr>
          <p:cNvPr id="13" name="Group 12"/>
          <p:cNvGrpSpPr/>
          <p:nvPr/>
        </p:nvGrpSpPr>
        <p:grpSpPr>
          <a:xfrm>
            <a:off x="7879080" y="0"/>
            <a:ext cx="1188720" cy="381000"/>
            <a:chOff x="7879080" y="0"/>
            <a:chExt cx="1188720" cy="381000"/>
          </a:xfrm>
        </p:grpSpPr>
        <p:sp>
          <p:nvSpPr>
            <p:cNvPr id="14" name="Flowchart: Delay 13"/>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5" name="TextBox 14"/>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gr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a:t>on your own 2-2</a:t>
            </a:r>
          </a:p>
        </p:txBody>
      </p:sp>
      <p:sp>
        <p:nvSpPr>
          <p:cNvPr id="23556" name="Rectangle 3"/>
          <p:cNvSpPr>
            <a:spLocks noGrp="1" noChangeArrowheads="1"/>
          </p:cNvSpPr>
          <p:nvPr>
            <p:ph idx="1"/>
          </p:nvPr>
        </p:nvSpPr>
        <p:spPr/>
        <p:txBody>
          <a:bodyPr>
            <a:normAutofit fontScale="92500"/>
          </a:bodyPr>
          <a:lstStyle/>
          <a:p>
            <a:pPr eaLnBrk="1" hangingPunct="1"/>
            <a:r>
              <a:rPr lang="en-US" dirty="0"/>
              <a:t>Open Excel.  Open the 2-2 spreadsheet.</a:t>
            </a:r>
          </a:p>
          <a:p>
            <a:pPr eaLnBrk="1" hangingPunct="1"/>
            <a:endParaRPr lang="en-US" dirty="0"/>
          </a:p>
          <a:p>
            <a:pPr eaLnBrk="1" hangingPunct="1"/>
            <a:r>
              <a:rPr lang="en-US" dirty="0"/>
              <a:t>Enter your name and complete the problems.</a:t>
            </a:r>
          </a:p>
          <a:p>
            <a:pPr lvl="1" eaLnBrk="1" hangingPunct="1"/>
            <a:r>
              <a:rPr lang="en-US" dirty="0"/>
              <a:t>Ensure OK is visible.</a:t>
            </a:r>
          </a:p>
          <a:p>
            <a:pPr eaLnBrk="1" hangingPunct="1"/>
            <a:endParaRPr lang="en-US" dirty="0"/>
          </a:p>
          <a:p>
            <a:pPr eaLnBrk="1" hangingPunct="1"/>
            <a:r>
              <a:rPr lang="en-US" dirty="0"/>
              <a:t>When you submit, ensure the OK are all visible.</a:t>
            </a:r>
          </a:p>
          <a:p>
            <a:pPr eaLnBrk="1" hangingPunct="1"/>
            <a:endParaRPr lang="en-US" dirty="0"/>
          </a:p>
          <a:p>
            <a:pPr eaLnBrk="1" hangingPunct="1"/>
            <a:r>
              <a:rPr lang="en-US" dirty="0"/>
              <a:t>Names and numbers are not the same as book.</a:t>
            </a:r>
          </a:p>
        </p:txBody>
      </p:sp>
      <p:sp>
        <p:nvSpPr>
          <p:cNvPr id="5" name="Slide Number Placeholder 3"/>
          <p:cNvSpPr>
            <a:spLocks noGrp="1"/>
          </p:cNvSpPr>
          <p:nvPr>
            <p:ph type="sldNum" sz="quarter" idx="12"/>
          </p:nvPr>
        </p:nvSpPr>
        <p:spPr>
          <a:prstGeom prst="rect">
            <a:avLst/>
          </a:prstGeom>
        </p:spPr>
        <p:txBody>
          <a:bodyPr/>
          <a:lstStyle/>
          <a:p>
            <a:pPr>
              <a:defRPr/>
            </a:pPr>
            <a:fld id="{23191046-65A6-4E00-9EF8-17DD5B96C80C}" type="slidenum">
              <a:rPr lang="en-US"/>
              <a:pPr>
                <a:defRPr/>
              </a:pPr>
              <a:t>20</a:t>
            </a:fld>
            <a:endParaRPr lang="en-US"/>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Problems</a:t>
            </a:r>
          </a:p>
        </p:txBody>
      </p:sp>
      <p:sp>
        <p:nvSpPr>
          <p:cNvPr id="3" name="Content Placeholder 2"/>
          <p:cNvSpPr>
            <a:spLocks noGrp="1"/>
          </p:cNvSpPr>
          <p:nvPr>
            <p:ph idx="1"/>
          </p:nvPr>
        </p:nvSpPr>
        <p:spPr/>
        <p:txBody>
          <a:bodyPr/>
          <a:lstStyle/>
          <a:p>
            <a:r>
              <a:rPr lang="en-US" dirty="0"/>
              <a:t>2-1 Application Problem</a:t>
            </a:r>
          </a:p>
          <a:p>
            <a:endParaRPr lang="en-US" dirty="0"/>
          </a:p>
          <a:p>
            <a:r>
              <a:rPr lang="en-US" dirty="0"/>
              <a:t>2-2 Application Problem</a:t>
            </a:r>
          </a:p>
          <a:p>
            <a:endParaRPr lang="en-US" dirty="0"/>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21</a:t>
            </a:fld>
            <a:endParaRPr lang="en-US" dirty="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00200"/>
            <a:ext cx="914400" cy="5257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t>Learning Objectives</a:t>
            </a:r>
          </a:p>
        </p:txBody>
      </p:sp>
      <p:sp>
        <p:nvSpPr>
          <p:cNvPr id="7" name="Wave 6"/>
          <p:cNvSpPr/>
          <p:nvPr/>
        </p:nvSpPr>
        <p:spPr>
          <a:xfrm>
            <a:off x="0" y="6400800"/>
            <a:ext cx="9144000" cy="457200"/>
          </a:xfrm>
          <a:prstGeom prst="wave">
            <a:avLst/>
          </a:prstGeom>
          <a:solidFill>
            <a:srgbClr val="0066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Rectangle 7"/>
          <p:cNvSpPr/>
          <p:nvPr/>
        </p:nvSpPr>
        <p:spPr>
          <a:xfrm>
            <a:off x="0" y="6583680"/>
            <a:ext cx="914400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6600"/>
                </a:solidFill>
              </a:rPr>
              <a:t>© 2014 Cengage Learning. All Rights Reserved.</a:t>
            </a:r>
          </a:p>
        </p:txBody>
      </p:sp>
      <p:sp>
        <p:nvSpPr>
          <p:cNvPr id="9" name="TextBox 8"/>
          <p:cNvSpPr txBox="1"/>
          <p:nvPr/>
        </p:nvSpPr>
        <p:spPr>
          <a:xfrm>
            <a:off x="1828801" y="2514600"/>
            <a:ext cx="6400800" cy="830997"/>
          </a:xfrm>
          <a:prstGeom prst="rect">
            <a:avLst/>
          </a:prstGeom>
          <a:noFill/>
        </p:spPr>
        <p:txBody>
          <a:bodyPr wrap="square" rtlCol="0">
            <a:spAutoFit/>
          </a:bodyPr>
          <a:lstStyle/>
          <a:p>
            <a:pPr marL="685800" indent="-685800">
              <a:spcAft>
                <a:spcPts val="1200"/>
              </a:spcAft>
            </a:pPr>
            <a:r>
              <a:rPr lang="en-US" sz="2400" b="1" dirty="0"/>
              <a:t>LO</a:t>
            </a:r>
            <a:r>
              <a:rPr lang="en-US" sz="2400" b="1" dirty="0">
                <a:solidFill>
                  <a:srgbClr val="FF0000"/>
                </a:solidFill>
              </a:rPr>
              <a:t>5</a:t>
            </a:r>
            <a:r>
              <a:rPr lang="en-US" sz="2400" b="1" dirty="0"/>
              <a:t> 	</a:t>
            </a:r>
            <a:r>
              <a:rPr lang="en-US" sz="2400" dirty="0"/>
              <a:t>Analyze transactions for operating a business into debit and credit parts.</a:t>
            </a:r>
          </a:p>
        </p:txBody>
      </p:sp>
      <p:pic>
        <p:nvPicPr>
          <p:cNvPr id="1026" name="Picture 2"/>
          <p:cNvPicPr>
            <a:picLocks noChangeAspect="1" noChangeArrowheads="1"/>
          </p:cNvPicPr>
          <p:nvPr/>
        </p:nvPicPr>
        <p:blipFill>
          <a:blip r:embed="rId2" cstate="print"/>
          <a:srcRect/>
          <a:stretch>
            <a:fillRect/>
          </a:stretch>
        </p:blipFill>
        <p:spPr bwMode="auto">
          <a:xfrm>
            <a:off x="0" y="0"/>
            <a:ext cx="9144000" cy="2202726"/>
          </a:xfrm>
          <a:prstGeom prst="rect">
            <a:avLst/>
          </a:prstGeom>
          <a:noFill/>
          <a:ln w="9525">
            <a:noFill/>
            <a:miter lim="800000"/>
            <a:headEnd/>
            <a:tailEnd/>
          </a:ln>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Received Cash from Sales</a:t>
            </a:r>
            <a:endParaRPr lang="en-US" dirty="0"/>
          </a:p>
        </p:txBody>
      </p:sp>
      <p:sp>
        <p:nvSpPr>
          <p:cNvPr id="5" name="Flowchart: Delay 4"/>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
        <p:nvSpPr>
          <p:cNvPr id="7" name="TextBox 6"/>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LO5</a:t>
            </a:r>
            <a:endParaRPr lang="en-US" dirty="0"/>
          </a:p>
        </p:txBody>
      </p:sp>
      <p:sp>
        <p:nvSpPr>
          <p:cNvPr id="10" name="Rectangle 9"/>
          <p:cNvSpPr/>
          <p:nvPr/>
        </p:nvSpPr>
        <p:spPr>
          <a:xfrm>
            <a:off x="457200" y="1600200"/>
            <a:ext cx="5410200" cy="400110"/>
          </a:xfrm>
          <a:prstGeom prst="rect">
            <a:avLst/>
          </a:prstGeom>
          <a:gradFill flip="none" rotWithShape="1">
            <a:gsLst>
              <a:gs pos="0">
                <a:schemeClr val="bg1"/>
              </a:gs>
              <a:gs pos="50000">
                <a:srgbClr val="CCECFF"/>
              </a:gs>
              <a:gs pos="100000">
                <a:schemeClr val="bg1"/>
              </a:gs>
            </a:gsLst>
            <a:lin ang="10800000" scaled="1"/>
            <a:tileRect/>
          </a:gradFill>
        </p:spPr>
        <p:txBody>
          <a:bodyPr wrap="square">
            <a:spAutoFit/>
          </a:bodyPr>
          <a:lstStyle/>
          <a:p>
            <a:r>
              <a:rPr lang="en-US" sz="2000" dirty="0"/>
              <a:t>January 10. Received cash from sales, $1,100.00.</a:t>
            </a:r>
          </a:p>
        </p:txBody>
      </p:sp>
      <p:pic>
        <p:nvPicPr>
          <p:cNvPr id="12" name="Picture 11" descr="Chapter 2_Page 43.jpg"/>
          <p:cNvPicPr>
            <a:picLocks noChangeAspect="1"/>
          </p:cNvPicPr>
          <p:nvPr/>
        </p:nvPicPr>
        <p:blipFill>
          <a:blip r:embed="rId2" cstate="print"/>
          <a:stretch>
            <a:fillRect/>
          </a:stretch>
        </p:blipFill>
        <p:spPr>
          <a:xfrm>
            <a:off x="838200" y="3200400"/>
            <a:ext cx="6400800" cy="2538687"/>
          </a:xfrm>
          <a:prstGeom prst="rect">
            <a:avLst/>
          </a:prstGeom>
        </p:spPr>
      </p:pic>
      <p:grpSp>
        <p:nvGrpSpPr>
          <p:cNvPr id="2" name="Group 12"/>
          <p:cNvGrpSpPr/>
          <p:nvPr/>
        </p:nvGrpSpPr>
        <p:grpSpPr>
          <a:xfrm>
            <a:off x="2590800" y="2437634"/>
            <a:ext cx="4267200" cy="1448564"/>
            <a:chOff x="2438400" y="2461136"/>
            <a:chExt cx="4267200" cy="1592622"/>
          </a:xfrm>
        </p:grpSpPr>
        <p:sp>
          <p:nvSpPr>
            <p:cNvPr id="14" name="Line 20"/>
            <p:cNvSpPr>
              <a:spLocks noChangeShapeType="1"/>
            </p:cNvSpPr>
            <p:nvPr/>
          </p:nvSpPr>
          <p:spPr bwMode="auto">
            <a:xfrm flipV="1">
              <a:off x="2438400" y="2629533"/>
              <a:ext cx="838200" cy="1340448"/>
            </a:xfrm>
            <a:prstGeom prst="line">
              <a:avLst/>
            </a:prstGeom>
            <a:noFill/>
            <a:ln w="38100">
              <a:solidFill>
                <a:srgbClr val="00B0F0"/>
              </a:solidFill>
              <a:round/>
              <a:headEnd type="triangle" w="med" len="med"/>
              <a:tailEnd/>
            </a:ln>
            <a:effectLst/>
          </p:spPr>
          <p:txBody>
            <a:bodyPr/>
            <a:lstStyle/>
            <a:p>
              <a:endParaRPr lang="en-US" dirty="0"/>
            </a:p>
          </p:txBody>
        </p:sp>
        <p:sp>
          <p:nvSpPr>
            <p:cNvPr id="15" name="Line 20"/>
            <p:cNvSpPr>
              <a:spLocks noChangeShapeType="1"/>
            </p:cNvSpPr>
            <p:nvPr/>
          </p:nvSpPr>
          <p:spPr bwMode="auto">
            <a:xfrm flipH="1" flipV="1">
              <a:off x="3200400" y="2629533"/>
              <a:ext cx="2057400" cy="1424225"/>
            </a:xfrm>
            <a:prstGeom prst="line">
              <a:avLst/>
            </a:prstGeom>
            <a:noFill/>
            <a:ln w="38100">
              <a:solidFill>
                <a:srgbClr val="00B0F0"/>
              </a:solidFill>
              <a:round/>
              <a:headEnd type="triangle" w="med" len="med"/>
              <a:tailEnd/>
            </a:ln>
            <a:effectLst/>
          </p:spPr>
          <p:txBody>
            <a:bodyPr/>
            <a:lstStyle/>
            <a:p>
              <a:endParaRPr lang="en-US" dirty="0"/>
            </a:p>
          </p:txBody>
        </p:sp>
        <p:sp>
          <p:nvSpPr>
            <p:cNvPr id="16" name="Rectangle 15"/>
            <p:cNvSpPr/>
            <p:nvPr/>
          </p:nvSpPr>
          <p:spPr>
            <a:xfrm>
              <a:off x="3581400" y="2474807"/>
              <a:ext cx="3124200" cy="406062"/>
            </a:xfrm>
            <a:prstGeom prst="rect">
              <a:avLst/>
            </a:prstGeom>
          </p:spPr>
          <p:txBody>
            <a:bodyPr wrap="square">
              <a:spAutoFit/>
            </a:bodyPr>
            <a:lstStyle/>
            <a:p>
              <a:r>
                <a:rPr lang="en-US" dirty="0">
                  <a:solidFill>
                    <a:srgbClr val="0070C0"/>
                  </a:solidFill>
                </a:rPr>
                <a:t>Cash and Sales are affected.</a:t>
              </a:r>
            </a:p>
          </p:txBody>
        </p:sp>
        <p:sp>
          <p:nvSpPr>
            <p:cNvPr id="17" name="Rectangle 7"/>
            <p:cNvSpPr>
              <a:spLocks noChangeArrowheads="1"/>
            </p:cNvSpPr>
            <p:nvPr/>
          </p:nvSpPr>
          <p:spPr bwMode="auto">
            <a:xfrm>
              <a:off x="3124200" y="2461136"/>
              <a:ext cx="365760" cy="402134"/>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3" name="Group 17"/>
          <p:cNvGrpSpPr/>
          <p:nvPr/>
        </p:nvGrpSpPr>
        <p:grpSpPr>
          <a:xfrm>
            <a:off x="228600" y="2514600"/>
            <a:ext cx="3276600" cy="1491861"/>
            <a:chOff x="228600" y="2470539"/>
            <a:chExt cx="3276600" cy="1491861"/>
          </a:xfrm>
        </p:grpSpPr>
        <p:sp>
          <p:nvSpPr>
            <p:cNvPr id="19" name="Line 16"/>
            <p:cNvSpPr>
              <a:spLocks noChangeShapeType="1"/>
            </p:cNvSpPr>
            <p:nvPr/>
          </p:nvSpPr>
          <p:spPr bwMode="auto">
            <a:xfrm>
              <a:off x="457200" y="2667000"/>
              <a:ext cx="141732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0" name="Rectangle 8"/>
            <p:cNvSpPr>
              <a:spLocks noChangeArrowheads="1"/>
            </p:cNvSpPr>
            <p:nvPr/>
          </p:nvSpPr>
          <p:spPr bwMode="auto">
            <a:xfrm>
              <a:off x="2286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21" name="Rectangle 20"/>
            <p:cNvSpPr/>
            <p:nvPr/>
          </p:nvSpPr>
          <p:spPr>
            <a:xfrm>
              <a:off x="609600" y="2470539"/>
              <a:ext cx="2895600" cy="369332"/>
            </a:xfrm>
            <a:prstGeom prst="rect">
              <a:avLst/>
            </a:prstGeom>
          </p:spPr>
          <p:txBody>
            <a:bodyPr wrap="square">
              <a:spAutoFit/>
            </a:bodyPr>
            <a:lstStyle/>
            <a:p>
              <a:r>
                <a:rPr lang="en-US" dirty="0">
                  <a:solidFill>
                    <a:srgbClr val="0070C0"/>
                  </a:solidFill>
                </a:rPr>
                <a:t>Cash is an asset.</a:t>
              </a:r>
            </a:p>
          </p:txBody>
        </p:sp>
        <p:sp>
          <p:nvSpPr>
            <p:cNvPr id="22" name="Right Brace 21"/>
            <p:cNvSpPr/>
            <p:nvPr/>
          </p:nvSpPr>
          <p:spPr>
            <a:xfrm flipH="1">
              <a:off x="19812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22"/>
          <p:cNvGrpSpPr/>
          <p:nvPr/>
        </p:nvGrpSpPr>
        <p:grpSpPr>
          <a:xfrm>
            <a:off x="5562600" y="5257800"/>
            <a:ext cx="3352800" cy="914400"/>
            <a:chOff x="5638800" y="5257800"/>
            <a:chExt cx="3352800" cy="914400"/>
          </a:xfrm>
        </p:grpSpPr>
        <p:sp>
          <p:nvSpPr>
            <p:cNvPr id="24" name="Rectangle 23"/>
            <p:cNvSpPr/>
            <p:nvPr/>
          </p:nvSpPr>
          <p:spPr>
            <a:xfrm>
              <a:off x="5943600" y="5802868"/>
              <a:ext cx="3048000" cy="369332"/>
            </a:xfrm>
            <a:prstGeom prst="rect">
              <a:avLst/>
            </a:prstGeom>
          </p:spPr>
          <p:txBody>
            <a:bodyPr wrap="square">
              <a:spAutoFit/>
            </a:bodyPr>
            <a:lstStyle/>
            <a:p>
              <a:r>
                <a:rPr lang="en-US" dirty="0">
                  <a:solidFill>
                    <a:srgbClr val="0070C0"/>
                  </a:solidFill>
                </a:rPr>
                <a:t>Owner’s equity is increased.</a:t>
              </a:r>
            </a:p>
          </p:txBody>
        </p:sp>
        <p:sp>
          <p:nvSpPr>
            <p:cNvPr id="25"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6"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9" name="Group 26"/>
          <p:cNvGrpSpPr/>
          <p:nvPr/>
        </p:nvGrpSpPr>
        <p:grpSpPr>
          <a:xfrm>
            <a:off x="6672432" y="4368801"/>
            <a:ext cx="2319168" cy="707534"/>
            <a:chOff x="6443832" y="4309998"/>
            <a:chExt cx="2319168" cy="707534"/>
          </a:xfrm>
        </p:grpSpPr>
        <p:sp>
          <p:nvSpPr>
            <p:cNvPr id="28" name="Rectangle 27"/>
            <p:cNvSpPr/>
            <p:nvPr/>
          </p:nvSpPr>
          <p:spPr>
            <a:xfrm>
              <a:off x="7010400" y="4648200"/>
              <a:ext cx="1752600" cy="369332"/>
            </a:xfrm>
            <a:prstGeom prst="rect">
              <a:avLst/>
            </a:prstGeom>
          </p:spPr>
          <p:txBody>
            <a:bodyPr wrap="square">
              <a:spAutoFit/>
            </a:bodyPr>
            <a:lstStyle/>
            <a:p>
              <a:r>
                <a:rPr lang="en-US" dirty="0">
                  <a:solidFill>
                    <a:srgbClr val="0070C0"/>
                  </a:solidFill>
                </a:rPr>
                <a:t>Sales is credited.</a:t>
              </a:r>
            </a:p>
          </p:txBody>
        </p:sp>
        <p:sp>
          <p:nvSpPr>
            <p:cNvPr id="29" name="Line 16"/>
            <p:cNvSpPr>
              <a:spLocks noChangeShapeType="1"/>
            </p:cNvSpPr>
            <p:nvPr/>
          </p:nvSpPr>
          <p:spPr bwMode="auto">
            <a:xfrm flipH="1" flipV="1">
              <a:off x="6443832" y="4487330"/>
              <a:ext cx="9144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0" name="Rectangle 11"/>
            <p:cNvSpPr>
              <a:spLocks noChangeArrowheads="1"/>
            </p:cNvSpPr>
            <p:nvPr/>
          </p:nvSpPr>
          <p:spPr bwMode="auto">
            <a:xfrm>
              <a:off x="7162800" y="4309998"/>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1" name="Group 30"/>
          <p:cNvGrpSpPr/>
          <p:nvPr/>
        </p:nvGrpSpPr>
        <p:grpSpPr>
          <a:xfrm>
            <a:off x="76200" y="4368338"/>
            <a:ext cx="1371600" cy="1044265"/>
            <a:chOff x="76200" y="3962400"/>
            <a:chExt cx="1371600" cy="1044265"/>
          </a:xfrm>
        </p:grpSpPr>
        <p:sp>
          <p:nvSpPr>
            <p:cNvPr id="32" name="Rectangle 31"/>
            <p:cNvSpPr/>
            <p:nvPr/>
          </p:nvSpPr>
          <p:spPr>
            <a:xfrm>
              <a:off x="76200" y="4360334"/>
              <a:ext cx="1371600" cy="646331"/>
            </a:xfrm>
            <a:prstGeom prst="rect">
              <a:avLst/>
            </a:prstGeom>
          </p:spPr>
          <p:txBody>
            <a:bodyPr wrap="square">
              <a:spAutoFit/>
            </a:bodyPr>
            <a:lstStyle/>
            <a:p>
              <a:r>
                <a:rPr lang="en-US" dirty="0">
                  <a:solidFill>
                    <a:srgbClr val="0070C0"/>
                  </a:solidFill>
                </a:rPr>
                <a:t>Cash is</a:t>
              </a:r>
            </a:p>
            <a:p>
              <a:r>
                <a:rPr lang="en-US" dirty="0">
                  <a:solidFill>
                    <a:srgbClr val="0070C0"/>
                  </a:solidFill>
                </a:rPr>
                <a:t>debited.</a:t>
              </a:r>
            </a:p>
          </p:txBody>
        </p:sp>
        <p:sp>
          <p:nvSpPr>
            <p:cNvPr id="33" name="Line 16"/>
            <p:cNvSpPr>
              <a:spLocks noChangeShapeType="1"/>
            </p:cNvSpPr>
            <p:nvPr/>
          </p:nvSpPr>
          <p:spPr bwMode="auto">
            <a:xfrm>
              <a:off x="448732" y="4140198"/>
              <a:ext cx="914400" cy="2866"/>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4" name="Rectangle 10"/>
            <p:cNvSpPr>
              <a:spLocks noChangeArrowheads="1"/>
            </p:cNvSpPr>
            <p:nvPr/>
          </p:nvSpPr>
          <p:spPr bwMode="auto">
            <a:xfrm>
              <a:off x="228600" y="39624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3" name="Group 34"/>
          <p:cNvGrpSpPr/>
          <p:nvPr/>
        </p:nvGrpSpPr>
        <p:grpSpPr>
          <a:xfrm>
            <a:off x="6781800" y="2438400"/>
            <a:ext cx="2192866" cy="1754326"/>
            <a:chOff x="6798734" y="2394339"/>
            <a:chExt cx="2192866" cy="1754326"/>
          </a:xfrm>
        </p:grpSpPr>
        <p:grpSp>
          <p:nvGrpSpPr>
            <p:cNvPr id="18" name="Group 55"/>
            <p:cNvGrpSpPr/>
            <p:nvPr/>
          </p:nvGrpSpPr>
          <p:grpSpPr>
            <a:xfrm>
              <a:off x="6798734" y="2394339"/>
              <a:ext cx="2192866" cy="1754326"/>
              <a:chOff x="6798734" y="2394339"/>
              <a:chExt cx="2192866" cy="1754326"/>
            </a:xfrm>
          </p:grpSpPr>
          <p:sp>
            <p:nvSpPr>
              <p:cNvPr id="38" name="Rectangle 37"/>
              <p:cNvSpPr/>
              <p:nvPr/>
            </p:nvSpPr>
            <p:spPr>
              <a:xfrm>
                <a:off x="7696200" y="2394339"/>
                <a:ext cx="1295400" cy="1754326"/>
              </a:xfrm>
              <a:prstGeom prst="rect">
                <a:avLst/>
              </a:prstGeom>
            </p:spPr>
            <p:txBody>
              <a:bodyPr wrap="square">
                <a:spAutoFit/>
              </a:bodyPr>
              <a:lstStyle/>
              <a:p>
                <a:r>
                  <a:rPr lang="en-US" dirty="0">
                    <a:solidFill>
                      <a:srgbClr val="0070C0"/>
                    </a:solidFill>
                  </a:rPr>
                  <a:t>Sales is a</a:t>
                </a:r>
              </a:p>
              <a:p>
                <a:r>
                  <a:rPr lang="en-US" dirty="0">
                    <a:solidFill>
                      <a:srgbClr val="0070C0"/>
                    </a:solidFill>
                  </a:rPr>
                  <a:t>revenue account</a:t>
                </a:r>
              </a:p>
              <a:p>
                <a:r>
                  <a:rPr lang="en-US" dirty="0">
                    <a:solidFill>
                      <a:srgbClr val="0070C0"/>
                    </a:solidFill>
                  </a:rPr>
                  <a:t>that affects</a:t>
                </a:r>
              </a:p>
              <a:p>
                <a:r>
                  <a:rPr lang="en-US" dirty="0">
                    <a:solidFill>
                      <a:srgbClr val="0070C0"/>
                    </a:solidFill>
                  </a:rPr>
                  <a:t>owner‘s equity.</a:t>
                </a:r>
              </a:p>
            </p:txBody>
          </p:sp>
          <p:sp>
            <p:nvSpPr>
              <p:cNvPr id="39" name="Right Brace 38"/>
              <p:cNvSpPr/>
              <p:nvPr/>
            </p:nvSpPr>
            <p:spPr>
              <a:xfrm>
                <a:off x="6798734"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ine 16"/>
              <p:cNvSpPr>
                <a:spLocks noChangeShapeType="1"/>
              </p:cNvSpPr>
              <p:nvPr/>
            </p:nvSpPr>
            <p:spPr bwMode="auto">
              <a:xfrm flipH="1">
                <a:off x="7086600" y="2699139"/>
                <a:ext cx="381000" cy="80606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sp>
          <p:nvSpPr>
            <p:cNvPr id="37" name="Rectangle 8"/>
            <p:cNvSpPr>
              <a:spLocks noChangeArrowheads="1"/>
            </p:cNvSpPr>
            <p:nvPr/>
          </p:nvSpPr>
          <p:spPr bwMode="auto">
            <a:xfrm>
              <a:off x="73152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nvGrpSpPr>
          <p:cNvPr id="23" name="Group 40"/>
          <p:cNvGrpSpPr/>
          <p:nvPr/>
        </p:nvGrpSpPr>
        <p:grpSpPr>
          <a:xfrm>
            <a:off x="1143000" y="5257800"/>
            <a:ext cx="2438400" cy="914400"/>
            <a:chOff x="5638800" y="5257800"/>
            <a:chExt cx="2438400" cy="914400"/>
          </a:xfrm>
        </p:grpSpPr>
        <p:sp>
          <p:nvSpPr>
            <p:cNvPr id="42" name="Rectangle 41"/>
            <p:cNvSpPr/>
            <p:nvPr/>
          </p:nvSpPr>
          <p:spPr>
            <a:xfrm>
              <a:off x="5943600" y="5802868"/>
              <a:ext cx="2133600" cy="369332"/>
            </a:xfrm>
            <a:prstGeom prst="rect">
              <a:avLst/>
            </a:prstGeom>
          </p:spPr>
          <p:txBody>
            <a:bodyPr wrap="square">
              <a:spAutoFit/>
            </a:bodyPr>
            <a:lstStyle/>
            <a:p>
              <a:r>
                <a:rPr lang="en-US" dirty="0">
                  <a:solidFill>
                    <a:srgbClr val="0070C0"/>
                  </a:solidFill>
                </a:rPr>
                <a:t>Assets are increased.</a:t>
              </a:r>
            </a:p>
          </p:txBody>
        </p:sp>
        <p:sp>
          <p:nvSpPr>
            <p:cNvPr id="43"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4"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
        <p:nvSpPr>
          <p:cNvPr id="46" name="Slide Number Placeholder 45"/>
          <p:cNvSpPr>
            <a:spLocks noGrp="1"/>
          </p:cNvSpPr>
          <p:nvPr>
            <p:ph type="sldNum" sz="quarter" idx="4294967295"/>
          </p:nvPr>
        </p:nvSpPr>
        <p:spPr>
          <a:xfrm>
            <a:off x="7132320" y="6583680"/>
            <a:ext cx="1828800" cy="274320"/>
          </a:xfrm>
          <a:prstGeom prst="rect">
            <a:avLst/>
          </a:prstGeom>
        </p:spPr>
        <p:txBody>
          <a:bodyPr/>
          <a:lstStyle/>
          <a:p>
            <a:r>
              <a:rPr lang="en-US"/>
              <a:t>SLIDE </a:t>
            </a:r>
            <a:fld id="{FCD2455E-EC1D-45EA-B6B2-90AB88848CFD}" type="slidenum">
              <a:rPr lang="en-US" smtClean="0"/>
              <a:pPr/>
              <a:t>23</a:t>
            </a:fld>
            <a:endParaRPr lang="en-US" dirty="0"/>
          </a:p>
        </p:txBody>
      </p:sp>
      <p:sp>
        <p:nvSpPr>
          <p:cNvPr id="41" name="Text Box 29"/>
          <p:cNvSpPr txBox="1">
            <a:spLocks noChangeArrowheads="1"/>
          </p:cNvSpPr>
          <p:nvPr/>
        </p:nvSpPr>
        <p:spPr bwMode="auto">
          <a:xfrm>
            <a:off x="5867400" y="1524000"/>
            <a:ext cx="2895600" cy="701675"/>
          </a:xfrm>
          <a:prstGeom prst="rect">
            <a:avLst/>
          </a:prstGeom>
          <a:noFill/>
          <a:ln w="9525">
            <a:noFill/>
            <a:miter lim="800000"/>
            <a:headEnd/>
            <a:tailEnd/>
          </a:ln>
        </p:spPr>
        <p:txBody>
          <a:bodyPr>
            <a:spAutoFit/>
          </a:bodyPr>
          <a:lstStyle/>
          <a:p>
            <a:pPr>
              <a:spcBef>
                <a:spcPct val="50000"/>
              </a:spcBef>
            </a:pPr>
            <a:r>
              <a:rPr lang="en-US" sz="2000" dirty="0">
                <a:latin typeface="Arial" charset="0"/>
              </a:rPr>
              <a:t>Write </a:t>
            </a:r>
            <a:r>
              <a:rPr lang="en-US" sz="2000" b="1" dirty="0">
                <a:solidFill>
                  <a:srgbClr val="FF0066"/>
                </a:solidFill>
                <a:latin typeface="Arial" charset="0"/>
              </a:rPr>
              <a:t>sales</a:t>
            </a:r>
            <a:r>
              <a:rPr lang="en-US" sz="2000" dirty="0">
                <a:latin typeface="Arial" charset="0"/>
              </a:rPr>
              <a:t> on owner’s equity side of card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up)">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heckerboard(across)">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Sold Services on Account</a:t>
            </a:r>
            <a:endParaRPr lang="en-US" dirty="0"/>
          </a:p>
        </p:txBody>
      </p:sp>
      <p:sp>
        <p:nvSpPr>
          <p:cNvPr id="5" name="Flowchart: Delay 4"/>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
        <p:nvSpPr>
          <p:cNvPr id="7" name="TextBox 6"/>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LO5</a:t>
            </a:r>
            <a:endParaRPr lang="en-US" dirty="0"/>
          </a:p>
        </p:txBody>
      </p:sp>
      <p:sp>
        <p:nvSpPr>
          <p:cNvPr id="10" name="Rectangle 9"/>
          <p:cNvSpPr/>
          <p:nvPr/>
        </p:nvSpPr>
        <p:spPr>
          <a:xfrm>
            <a:off x="457200" y="1600200"/>
            <a:ext cx="7480638" cy="400110"/>
          </a:xfrm>
          <a:prstGeom prst="rect">
            <a:avLst/>
          </a:prstGeom>
          <a:gradFill flip="none" rotWithShape="1">
            <a:gsLst>
              <a:gs pos="0">
                <a:schemeClr val="bg1"/>
              </a:gs>
              <a:gs pos="50000">
                <a:srgbClr val="CCECFF"/>
              </a:gs>
              <a:gs pos="100000">
                <a:schemeClr val="bg1"/>
              </a:gs>
            </a:gsLst>
            <a:lin ang="10800000" scaled="1"/>
            <a:tileRect/>
          </a:gradFill>
        </p:spPr>
        <p:txBody>
          <a:bodyPr wrap="none">
            <a:spAutoFit/>
          </a:bodyPr>
          <a:lstStyle/>
          <a:p>
            <a:r>
              <a:rPr lang="en-US" sz="2000" dirty="0"/>
              <a:t>January 12. Sold services on account to Main Street Services, $500.00.</a:t>
            </a:r>
          </a:p>
        </p:txBody>
      </p:sp>
      <p:pic>
        <p:nvPicPr>
          <p:cNvPr id="14" name="Picture 13" descr="Chapter 2_Page 44.jpg"/>
          <p:cNvPicPr>
            <a:picLocks noChangeAspect="1"/>
          </p:cNvPicPr>
          <p:nvPr/>
        </p:nvPicPr>
        <p:blipFill>
          <a:blip r:embed="rId2" cstate="print"/>
          <a:stretch>
            <a:fillRect/>
          </a:stretch>
        </p:blipFill>
        <p:spPr>
          <a:xfrm>
            <a:off x="1371600" y="3268402"/>
            <a:ext cx="5943600" cy="2370398"/>
          </a:xfrm>
          <a:prstGeom prst="rect">
            <a:avLst/>
          </a:prstGeom>
        </p:spPr>
      </p:pic>
      <p:grpSp>
        <p:nvGrpSpPr>
          <p:cNvPr id="2" name="Group 11"/>
          <p:cNvGrpSpPr/>
          <p:nvPr/>
        </p:nvGrpSpPr>
        <p:grpSpPr>
          <a:xfrm>
            <a:off x="3200400" y="2438400"/>
            <a:ext cx="4800600" cy="1447800"/>
            <a:chOff x="2438400" y="2438400"/>
            <a:chExt cx="4800600" cy="1447800"/>
          </a:xfrm>
        </p:grpSpPr>
        <p:sp>
          <p:nvSpPr>
            <p:cNvPr id="13" name="Line 20"/>
            <p:cNvSpPr>
              <a:spLocks noChangeShapeType="1"/>
            </p:cNvSpPr>
            <p:nvPr/>
          </p:nvSpPr>
          <p:spPr bwMode="auto">
            <a:xfrm flipV="1">
              <a:off x="2438400" y="2819400"/>
              <a:ext cx="609600" cy="990600"/>
            </a:xfrm>
            <a:prstGeom prst="line">
              <a:avLst/>
            </a:prstGeom>
            <a:noFill/>
            <a:ln w="38100">
              <a:solidFill>
                <a:srgbClr val="00B0F0"/>
              </a:solidFill>
              <a:round/>
              <a:headEnd type="triangle" w="med" len="med"/>
              <a:tailEnd/>
            </a:ln>
            <a:effectLst/>
          </p:spPr>
          <p:txBody>
            <a:bodyPr/>
            <a:lstStyle/>
            <a:p>
              <a:endParaRPr lang="en-US" dirty="0"/>
            </a:p>
          </p:txBody>
        </p:sp>
        <p:sp>
          <p:nvSpPr>
            <p:cNvPr id="15" name="Line 20"/>
            <p:cNvSpPr>
              <a:spLocks noChangeShapeType="1"/>
            </p:cNvSpPr>
            <p:nvPr/>
          </p:nvSpPr>
          <p:spPr bwMode="auto">
            <a:xfrm flipH="1" flipV="1">
              <a:off x="3048000" y="2819400"/>
              <a:ext cx="1828800" cy="1066800"/>
            </a:xfrm>
            <a:prstGeom prst="line">
              <a:avLst/>
            </a:prstGeom>
            <a:noFill/>
            <a:ln w="38100">
              <a:solidFill>
                <a:srgbClr val="00B0F0"/>
              </a:solidFill>
              <a:round/>
              <a:headEnd type="triangle" w="med" len="med"/>
              <a:tailEnd/>
            </a:ln>
            <a:effectLst/>
          </p:spPr>
          <p:txBody>
            <a:bodyPr/>
            <a:lstStyle/>
            <a:p>
              <a:endParaRPr lang="en-US" dirty="0"/>
            </a:p>
          </p:txBody>
        </p:sp>
        <p:sp>
          <p:nvSpPr>
            <p:cNvPr id="16" name="Rectangle 15"/>
            <p:cNvSpPr/>
            <p:nvPr/>
          </p:nvSpPr>
          <p:spPr>
            <a:xfrm>
              <a:off x="3276600" y="2438400"/>
              <a:ext cx="3962400" cy="646331"/>
            </a:xfrm>
            <a:prstGeom prst="rect">
              <a:avLst/>
            </a:prstGeom>
          </p:spPr>
          <p:txBody>
            <a:bodyPr wrap="square">
              <a:spAutoFit/>
            </a:bodyPr>
            <a:lstStyle/>
            <a:p>
              <a:r>
                <a:rPr lang="en-US" dirty="0">
                  <a:solidFill>
                    <a:srgbClr val="0070C0"/>
                  </a:solidFill>
                </a:rPr>
                <a:t>Accounts Receivable—Main Street Services and Sales are affected.</a:t>
              </a:r>
            </a:p>
          </p:txBody>
        </p:sp>
        <p:sp>
          <p:nvSpPr>
            <p:cNvPr id="17" name="Rectangle 7"/>
            <p:cNvSpPr>
              <a:spLocks noChangeArrowheads="1"/>
            </p:cNvSpPr>
            <p:nvPr/>
          </p:nvSpPr>
          <p:spPr bwMode="auto">
            <a:xfrm>
              <a:off x="2910840" y="256839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3" name="Group 17"/>
          <p:cNvGrpSpPr/>
          <p:nvPr/>
        </p:nvGrpSpPr>
        <p:grpSpPr>
          <a:xfrm>
            <a:off x="152400" y="2133600"/>
            <a:ext cx="3505200" cy="1905000"/>
            <a:chOff x="152400" y="2133600"/>
            <a:chExt cx="3505200" cy="1905000"/>
          </a:xfrm>
        </p:grpSpPr>
        <p:sp>
          <p:nvSpPr>
            <p:cNvPr id="19" name="Line 16"/>
            <p:cNvSpPr>
              <a:spLocks noChangeShapeType="1"/>
            </p:cNvSpPr>
            <p:nvPr/>
          </p:nvSpPr>
          <p:spPr bwMode="auto">
            <a:xfrm>
              <a:off x="381000" y="2590800"/>
              <a:ext cx="1219200" cy="9906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0" name="Rectangle 8"/>
            <p:cNvSpPr>
              <a:spLocks noChangeArrowheads="1"/>
            </p:cNvSpPr>
            <p:nvPr/>
          </p:nvSpPr>
          <p:spPr bwMode="auto">
            <a:xfrm>
              <a:off x="152400" y="226538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21" name="Rectangle 20"/>
            <p:cNvSpPr/>
            <p:nvPr/>
          </p:nvSpPr>
          <p:spPr>
            <a:xfrm>
              <a:off x="457200" y="2133600"/>
              <a:ext cx="3200400" cy="646331"/>
            </a:xfrm>
            <a:prstGeom prst="rect">
              <a:avLst/>
            </a:prstGeom>
          </p:spPr>
          <p:txBody>
            <a:bodyPr wrap="square">
              <a:spAutoFit/>
            </a:bodyPr>
            <a:lstStyle/>
            <a:p>
              <a:r>
                <a:rPr lang="en-US" dirty="0">
                  <a:solidFill>
                    <a:srgbClr val="0070C0"/>
                  </a:solidFill>
                </a:rPr>
                <a:t>Accounts Receivable—</a:t>
              </a:r>
            </a:p>
            <a:p>
              <a:r>
                <a:rPr lang="en-US" dirty="0">
                  <a:solidFill>
                    <a:srgbClr val="0070C0"/>
                  </a:solidFill>
                </a:rPr>
                <a:t>Main Street Services is an asset.</a:t>
              </a:r>
            </a:p>
          </p:txBody>
        </p:sp>
        <p:sp>
          <p:nvSpPr>
            <p:cNvPr id="22" name="Right Brace 21"/>
            <p:cNvSpPr/>
            <p:nvPr/>
          </p:nvSpPr>
          <p:spPr>
            <a:xfrm flipH="1">
              <a:off x="1676400" y="32004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22"/>
          <p:cNvGrpSpPr/>
          <p:nvPr/>
        </p:nvGrpSpPr>
        <p:grpSpPr>
          <a:xfrm>
            <a:off x="5867400" y="5257800"/>
            <a:ext cx="3124200" cy="914400"/>
            <a:chOff x="5638800" y="5257800"/>
            <a:chExt cx="3124200" cy="914400"/>
          </a:xfrm>
        </p:grpSpPr>
        <p:sp>
          <p:nvSpPr>
            <p:cNvPr id="24" name="Rectangle 23"/>
            <p:cNvSpPr/>
            <p:nvPr/>
          </p:nvSpPr>
          <p:spPr>
            <a:xfrm>
              <a:off x="5943600" y="5802868"/>
              <a:ext cx="2819400" cy="369332"/>
            </a:xfrm>
            <a:prstGeom prst="rect">
              <a:avLst/>
            </a:prstGeom>
          </p:spPr>
          <p:txBody>
            <a:bodyPr wrap="square">
              <a:spAutoFit/>
            </a:bodyPr>
            <a:lstStyle/>
            <a:p>
              <a:r>
                <a:rPr lang="en-US" dirty="0">
                  <a:solidFill>
                    <a:srgbClr val="0070C0"/>
                  </a:solidFill>
                </a:rPr>
                <a:t>Owner’s equity is increased.</a:t>
              </a:r>
            </a:p>
          </p:txBody>
        </p:sp>
        <p:sp>
          <p:nvSpPr>
            <p:cNvPr id="25"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6"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9" name="Group 26"/>
          <p:cNvGrpSpPr/>
          <p:nvPr/>
        </p:nvGrpSpPr>
        <p:grpSpPr>
          <a:xfrm>
            <a:off x="6781800" y="4326469"/>
            <a:ext cx="2209800" cy="691063"/>
            <a:chOff x="6629400" y="4326469"/>
            <a:chExt cx="2209800" cy="691063"/>
          </a:xfrm>
        </p:grpSpPr>
        <p:sp>
          <p:nvSpPr>
            <p:cNvPr id="28" name="Rectangle 27"/>
            <p:cNvSpPr/>
            <p:nvPr/>
          </p:nvSpPr>
          <p:spPr>
            <a:xfrm>
              <a:off x="7112000" y="4648200"/>
              <a:ext cx="1727200" cy="369332"/>
            </a:xfrm>
            <a:prstGeom prst="rect">
              <a:avLst/>
            </a:prstGeom>
          </p:spPr>
          <p:txBody>
            <a:bodyPr wrap="square">
              <a:spAutoFit/>
            </a:bodyPr>
            <a:lstStyle/>
            <a:p>
              <a:r>
                <a:rPr lang="en-US" dirty="0">
                  <a:solidFill>
                    <a:srgbClr val="0070C0"/>
                  </a:solidFill>
                </a:rPr>
                <a:t>Sales is credited.</a:t>
              </a:r>
            </a:p>
          </p:txBody>
        </p:sp>
        <p:sp>
          <p:nvSpPr>
            <p:cNvPr id="29" name="Line 16"/>
            <p:cNvSpPr>
              <a:spLocks noChangeShapeType="1"/>
            </p:cNvSpPr>
            <p:nvPr/>
          </p:nvSpPr>
          <p:spPr bwMode="auto">
            <a:xfrm flipH="1" flipV="1">
              <a:off x="6629400" y="4521198"/>
              <a:ext cx="6858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0" name="Rectangle 11"/>
            <p:cNvSpPr>
              <a:spLocks noChangeArrowheads="1"/>
            </p:cNvSpPr>
            <p:nvPr/>
          </p:nvSpPr>
          <p:spPr bwMode="auto">
            <a:xfrm>
              <a:off x="7162800" y="43264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1" name="Group 30"/>
          <p:cNvGrpSpPr/>
          <p:nvPr/>
        </p:nvGrpSpPr>
        <p:grpSpPr>
          <a:xfrm>
            <a:off x="76200" y="4343400"/>
            <a:ext cx="1844040" cy="1801905"/>
            <a:chOff x="152400" y="4343400"/>
            <a:chExt cx="1844040" cy="1801905"/>
          </a:xfrm>
        </p:grpSpPr>
        <p:sp>
          <p:nvSpPr>
            <p:cNvPr id="32" name="Rectangle 31"/>
            <p:cNvSpPr/>
            <p:nvPr/>
          </p:nvSpPr>
          <p:spPr>
            <a:xfrm>
              <a:off x="152400" y="4667977"/>
              <a:ext cx="1524000" cy="1477328"/>
            </a:xfrm>
            <a:prstGeom prst="rect">
              <a:avLst/>
            </a:prstGeom>
          </p:spPr>
          <p:txBody>
            <a:bodyPr wrap="square">
              <a:spAutoFit/>
            </a:bodyPr>
            <a:lstStyle/>
            <a:p>
              <a:r>
                <a:rPr lang="en-US" dirty="0">
                  <a:solidFill>
                    <a:srgbClr val="0070C0"/>
                  </a:solidFill>
                </a:rPr>
                <a:t>Accounts</a:t>
              </a:r>
            </a:p>
            <a:p>
              <a:r>
                <a:rPr lang="en-US" dirty="0">
                  <a:solidFill>
                    <a:srgbClr val="0070C0"/>
                  </a:solidFill>
                </a:rPr>
                <a:t>Receivable—</a:t>
              </a:r>
            </a:p>
            <a:p>
              <a:r>
                <a:rPr lang="en-US" dirty="0">
                  <a:solidFill>
                    <a:srgbClr val="0070C0"/>
                  </a:solidFill>
                </a:rPr>
                <a:t>Main Street</a:t>
              </a:r>
            </a:p>
            <a:p>
              <a:r>
                <a:rPr lang="en-US" dirty="0">
                  <a:solidFill>
                    <a:srgbClr val="0070C0"/>
                  </a:solidFill>
                </a:rPr>
                <a:t>Services is</a:t>
              </a:r>
            </a:p>
            <a:p>
              <a:r>
                <a:rPr lang="en-US" dirty="0">
                  <a:solidFill>
                    <a:srgbClr val="0070C0"/>
                  </a:solidFill>
                </a:rPr>
                <a:t>debited.</a:t>
              </a:r>
            </a:p>
          </p:txBody>
        </p:sp>
        <p:sp>
          <p:nvSpPr>
            <p:cNvPr id="33" name="Line 16"/>
            <p:cNvSpPr>
              <a:spLocks noChangeShapeType="1"/>
            </p:cNvSpPr>
            <p:nvPr/>
          </p:nvSpPr>
          <p:spPr bwMode="auto">
            <a:xfrm flipV="1">
              <a:off x="807720" y="4527175"/>
              <a:ext cx="118872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4" name="Rectangle 10"/>
            <p:cNvSpPr>
              <a:spLocks noChangeArrowheads="1"/>
            </p:cNvSpPr>
            <p:nvPr/>
          </p:nvSpPr>
          <p:spPr bwMode="auto">
            <a:xfrm>
              <a:off x="624840" y="434340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2" name="Group 34"/>
          <p:cNvGrpSpPr/>
          <p:nvPr/>
        </p:nvGrpSpPr>
        <p:grpSpPr>
          <a:xfrm>
            <a:off x="6934200" y="2540675"/>
            <a:ext cx="1981200" cy="2031325"/>
            <a:chOff x="6858000" y="2470539"/>
            <a:chExt cx="1981200" cy="2031325"/>
          </a:xfrm>
        </p:grpSpPr>
        <p:grpSp>
          <p:nvGrpSpPr>
            <p:cNvPr id="18" name="Group 55"/>
            <p:cNvGrpSpPr/>
            <p:nvPr/>
          </p:nvGrpSpPr>
          <p:grpSpPr>
            <a:xfrm>
              <a:off x="6858000" y="2470539"/>
              <a:ext cx="1981200" cy="2031325"/>
              <a:chOff x="6858000" y="2470539"/>
              <a:chExt cx="1981200" cy="2031325"/>
            </a:xfrm>
          </p:grpSpPr>
          <p:sp>
            <p:nvSpPr>
              <p:cNvPr id="38" name="Rectangle 37"/>
              <p:cNvSpPr/>
              <p:nvPr/>
            </p:nvSpPr>
            <p:spPr>
              <a:xfrm>
                <a:off x="7772400" y="2470539"/>
                <a:ext cx="1066800" cy="2031325"/>
              </a:xfrm>
              <a:prstGeom prst="rect">
                <a:avLst/>
              </a:prstGeom>
            </p:spPr>
            <p:txBody>
              <a:bodyPr wrap="square">
                <a:spAutoFit/>
              </a:bodyPr>
              <a:lstStyle/>
              <a:p>
                <a:r>
                  <a:rPr lang="en-US" dirty="0">
                    <a:solidFill>
                      <a:srgbClr val="0070C0"/>
                    </a:solidFill>
                  </a:rPr>
                  <a:t>Sales is a</a:t>
                </a:r>
              </a:p>
              <a:p>
                <a:r>
                  <a:rPr lang="en-US" dirty="0">
                    <a:solidFill>
                      <a:srgbClr val="0070C0"/>
                    </a:solidFill>
                  </a:rPr>
                  <a:t>revenue</a:t>
                </a:r>
              </a:p>
              <a:p>
                <a:r>
                  <a:rPr lang="en-US" dirty="0">
                    <a:solidFill>
                      <a:srgbClr val="0070C0"/>
                    </a:solidFill>
                  </a:rPr>
                  <a:t>account</a:t>
                </a:r>
              </a:p>
              <a:p>
                <a:r>
                  <a:rPr lang="en-US" dirty="0">
                    <a:solidFill>
                      <a:srgbClr val="0070C0"/>
                    </a:solidFill>
                  </a:rPr>
                  <a:t>that affects</a:t>
                </a:r>
              </a:p>
              <a:p>
                <a:r>
                  <a:rPr lang="en-US" dirty="0">
                    <a:solidFill>
                      <a:srgbClr val="0070C0"/>
                    </a:solidFill>
                  </a:rPr>
                  <a:t>owner's</a:t>
                </a:r>
              </a:p>
              <a:p>
                <a:r>
                  <a:rPr lang="en-US" dirty="0">
                    <a:solidFill>
                      <a:srgbClr val="0070C0"/>
                    </a:solidFill>
                  </a:rPr>
                  <a:t>equity.</a:t>
                </a:r>
              </a:p>
            </p:txBody>
          </p:sp>
          <p:sp>
            <p:nvSpPr>
              <p:cNvPr id="39" name="Right Brace 38"/>
              <p:cNvSpPr/>
              <p:nvPr/>
            </p:nvSpPr>
            <p:spPr>
              <a:xfrm>
                <a:off x="6858000" y="3124200"/>
                <a:ext cx="228600" cy="83820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ine 16"/>
              <p:cNvSpPr>
                <a:spLocks noChangeShapeType="1"/>
              </p:cNvSpPr>
              <p:nvPr/>
            </p:nvSpPr>
            <p:spPr bwMode="auto">
              <a:xfrm flipH="1">
                <a:off x="7162800" y="2667000"/>
                <a:ext cx="457200" cy="838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sp>
          <p:nvSpPr>
            <p:cNvPr id="37" name="Rectangle 8"/>
            <p:cNvSpPr>
              <a:spLocks noChangeArrowheads="1"/>
            </p:cNvSpPr>
            <p:nvPr/>
          </p:nvSpPr>
          <p:spPr bwMode="auto">
            <a:xfrm>
              <a:off x="73914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nvGrpSpPr>
          <p:cNvPr id="23" name="Group 40"/>
          <p:cNvGrpSpPr/>
          <p:nvPr/>
        </p:nvGrpSpPr>
        <p:grpSpPr>
          <a:xfrm>
            <a:off x="1676400" y="5257800"/>
            <a:ext cx="3276600" cy="914400"/>
            <a:chOff x="5638800" y="5257800"/>
            <a:chExt cx="3276600" cy="914400"/>
          </a:xfrm>
        </p:grpSpPr>
        <p:sp>
          <p:nvSpPr>
            <p:cNvPr id="42" name="Rectangle 41"/>
            <p:cNvSpPr/>
            <p:nvPr/>
          </p:nvSpPr>
          <p:spPr>
            <a:xfrm>
              <a:off x="5943600" y="5802868"/>
              <a:ext cx="2971800" cy="369332"/>
            </a:xfrm>
            <a:prstGeom prst="rect">
              <a:avLst/>
            </a:prstGeom>
          </p:spPr>
          <p:txBody>
            <a:bodyPr wrap="square">
              <a:spAutoFit/>
            </a:bodyPr>
            <a:lstStyle/>
            <a:p>
              <a:r>
                <a:rPr lang="en-US" dirty="0">
                  <a:solidFill>
                    <a:srgbClr val="0070C0"/>
                  </a:solidFill>
                </a:rPr>
                <a:t>Assets are increased.</a:t>
              </a:r>
            </a:p>
          </p:txBody>
        </p:sp>
        <p:sp>
          <p:nvSpPr>
            <p:cNvPr id="43" name="Line 16"/>
            <p:cNvSpPr>
              <a:spLocks noChangeShapeType="1"/>
            </p:cNvSpPr>
            <p:nvPr/>
          </p:nvSpPr>
          <p:spPr bwMode="auto">
            <a:xfrm flipV="1">
              <a:off x="5791200" y="5257800"/>
              <a:ext cx="304800" cy="685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4" name="Rectangle 9"/>
            <p:cNvSpPr>
              <a:spLocks noChangeArrowheads="1"/>
            </p:cNvSpPr>
            <p:nvPr/>
          </p:nvSpPr>
          <p:spPr bwMode="auto">
            <a:xfrm>
              <a:off x="56388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
        <p:nvSpPr>
          <p:cNvPr id="46" name="Slide Number Placeholder 45"/>
          <p:cNvSpPr>
            <a:spLocks noGrp="1"/>
          </p:cNvSpPr>
          <p:nvPr>
            <p:ph type="sldNum" sz="quarter" idx="12"/>
          </p:nvPr>
        </p:nvSpPr>
        <p:spPr/>
        <p:txBody>
          <a:bodyPr/>
          <a:lstStyle/>
          <a:p>
            <a:r>
              <a:rPr lang="en-US"/>
              <a:t>SLIDE </a:t>
            </a:r>
            <a:fld id="{FCD2455E-EC1D-45EA-B6B2-90AB88848CFD}" type="slidenum">
              <a:rPr lang="en-US" smtClean="0"/>
              <a:pPr/>
              <a:t>24</a:t>
            </a:fld>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up)">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Paid Cash for an Expense</a:t>
            </a:r>
            <a:endParaRPr lang="en-US" dirty="0"/>
          </a:p>
        </p:txBody>
      </p:sp>
      <p:sp>
        <p:nvSpPr>
          <p:cNvPr id="5" name="Flowchart: Delay 4"/>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
        <p:nvSpPr>
          <p:cNvPr id="7" name="TextBox 6"/>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LO5</a:t>
            </a:r>
            <a:endParaRPr lang="en-US" dirty="0"/>
          </a:p>
        </p:txBody>
      </p:sp>
      <p:sp>
        <p:nvSpPr>
          <p:cNvPr id="12" name="Rectangle 11"/>
          <p:cNvSpPr/>
          <p:nvPr/>
        </p:nvSpPr>
        <p:spPr>
          <a:xfrm>
            <a:off x="457200" y="1600200"/>
            <a:ext cx="7772400" cy="707886"/>
          </a:xfrm>
          <a:prstGeom prst="rect">
            <a:avLst/>
          </a:prstGeom>
          <a:gradFill flip="none" rotWithShape="1">
            <a:gsLst>
              <a:gs pos="0">
                <a:schemeClr val="bg1"/>
              </a:gs>
              <a:gs pos="50000">
                <a:srgbClr val="CCECFF"/>
              </a:gs>
              <a:gs pos="100000">
                <a:schemeClr val="bg1"/>
              </a:gs>
            </a:gsLst>
            <a:lin ang="10800000" scaled="1"/>
            <a:tileRect/>
          </a:gradFill>
        </p:spPr>
        <p:txBody>
          <a:bodyPr wrap="square">
            <a:spAutoFit/>
          </a:bodyPr>
          <a:lstStyle/>
          <a:p>
            <a:r>
              <a:rPr lang="en-US" sz="2000" dirty="0"/>
              <a:t>January 12. Paid cash for communications bill for cell phone and Internet service, $80.00.</a:t>
            </a:r>
          </a:p>
        </p:txBody>
      </p:sp>
      <p:pic>
        <p:nvPicPr>
          <p:cNvPr id="15" name="Picture 14" descr="Chapter 2_Page 45.jpg"/>
          <p:cNvPicPr>
            <a:picLocks noChangeAspect="1"/>
          </p:cNvPicPr>
          <p:nvPr/>
        </p:nvPicPr>
        <p:blipFill>
          <a:blip r:embed="rId2" cstate="print"/>
          <a:stretch>
            <a:fillRect/>
          </a:stretch>
        </p:blipFill>
        <p:spPr>
          <a:xfrm>
            <a:off x="762000" y="2904565"/>
            <a:ext cx="6400800" cy="3256630"/>
          </a:xfrm>
          <a:prstGeom prst="rect">
            <a:avLst/>
          </a:prstGeom>
        </p:spPr>
      </p:pic>
      <p:grpSp>
        <p:nvGrpSpPr>
          <p:cNvPr id="2" name="Group 10"/>
          <p:cNvGrpSpPr/>
          <p:nvPr/>
        </p:nvGrpSpPr>
        <p:grpSpPr>
          <a:xfrm>
            <a:off x="1752600" y="2249269"/>
            <a:ext cx="4114800" cy="2475133"/>
            <a:chOff x="1981200" y="2254036"/>
            <a:chExt cx="4114800" cy="2721280"/>
          </a:xfrm>
        </p:grpSpPr>
        <p:sp>
          <p:nvSpPr>
            <p:cNvPr id="14" name="Line 20"/>
            <p:cNvSpPr>
              <a:spLocks noChangeShapeType="1"/>
            </p:cNvSpPr>
            <p:nvPr/>
          </p:nvSpPr>
          <p:spPr bwMode="auto">
            <a:xfrm flipV="1">
              <a:off x="1981200" y="2629529"/>
              <a:ext cx="1295400" cy="754003"/>
            </a:xfrm>
            <a:prstGeom prst="line">
              <a:avLst/>
            </a:prstGeom>
            <a:noFill/>
            <a:ln w="38100">
              <a:solidFill>
                <a:srgbClr val="00B0F0"/>
              </a:solidFill>
              <a:round/>
              <a:headEnd type="triangle" w="med" len="med"/>
              <a:tailEnd/>
            </a:ln>
            <a:effectLst/>
          </p:spPr>
          <p:txBody>
            <a:bodyPr/>
            <a:lstStyle/>
            <a:p>
              <a:endParaRPr lang="en-US" dirty="0"/>
            </a:p>
          </p:txBody>
        </p:sp>
        <p:sp>
          <p:nvSpPr>
            <p:cNvPr id="16" name="Line 20"/>
            <p:cNvSpPr>
              <a:spLocks noChangeShapeType="1"/>
            </p:cNvSpPr>
            <p:nvPr/>
          </p:nvSpPr>
          <p:spPr bwMode="auto">
            <a:xfrm flipH="1" flipV="1">
              <a:off x="3276600" y="2545753"/>
              <a:ext cx="685800" cy="2429563"/>
            </a:xfrm>
            <a:prstGeom prst="line">
              <a:avLst/>
            </a:prstGeom>
            <a:noFill/>
            <a:ln w="38100">
              <a:solidFill>
                <a:srgbClr val="00B0F0"/>
              </a:solidFill>
              <a:round/>
              <a:headEnd type="triangle" w="med" len="med"/>
              <a:tailEnd/>
            </a:ln>
            <a:effectLst/>
          </p:spPr>
          <p:txBody>
            <a:bodyPr/>
            <a:lstStyle/>
            <a:p>
              <a:endParaRPr lang="en-US" dirty="0"/>
            </a:p>
          </p:txBody>
        </p:sp>
        <p:sp>
          <p:nvSpPr>
            <p:cNvPr id="17" name="Rectangle 16"/>
            <p:cNvSpPr/>
            <p:nvPr/>
          </p:nvSpPr>
          <p:spPr>
            <a:xfrm>
              <a:off x="3505200" y="2254036"/>
              <a:ext cx="2590800" cy="710607"/>
            </a:xfrm>
            <a:prstGeom prst="rect">
              <a:avLst/>
            </a:prstGeom>
          </p:spPr>
          <p:txBody>
            <a:bodyPr wrap="square">
              <a:spAutoFit/>
            </a:bodyPr>
            <a:lstStyle/>
            <a:p>
              <a:r>
                <a:rPr lang="en-US" dirty="0">
                  <a:solidFill>
                    <a:srgbClr val="0070C0"/>
                  </a:solidFill>
                </a:rPr>
                <a:t>Communications Expense and Cash are affected.</a:t>
              </a:r>
            </a:p>
          </p:txBody>
        </p:sp>
        <p:sp>
          <p:nvSpPr>
            <p:cNvPr id="18" name="Rectangle 7"/>
            <p:cNvSpPr>
              <a:spLocks noChangeArrowheads="1"/>
            </p:cNvSpPr>
            <p:nvPr/>
          </p:nvSpPr>
          <p:spPr bwMode="auto">
            <a:xfrm>
              <a:off x="3124200" y="2420750"/>
              <a:ext cx="365760" cy="402134"/>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3" name="Group 18"/>
          <p:cNvGrpSpPr/>
          <p:nvPr/>
        </p:nvGrpSpPr>
        <p:grpSpPr>
          <a:xfrm>
            <a:off x="609600" y="2514600"/>
            <a:ext cx="2133600" cy="937574"/>
            <a:chOff x="228600" y="2470539"/>
            <a:chExt cx="2133600" cy="937574"/>
          </a:xfrm>
        </p:grpSpPr>
        <p:sp>
          <p:nvSpPr>
            <p:cNvPr id="20" name="Line 16"/>
            <p:cNvSpPr>
              <a:spLocks noChangeShapeType="1"/>
            </p:cNvSpPr>
            <p:nvPr/>
          </p:nvSpPr>
          <p:spPr bwMode="auto">
            <a:xfrm>
              <a:off x="476250" y="2737239"/>
              <a:ext cx="381000" cy="3810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1" name="Rectangle 8"/>
            <p:cNvSpPr>
              <a:spLocks noChangeArrowheads="1"/>
            </p:cNvSpPr>
            <p:nvPr/>
          </p:nvSpPr>
          <p:spPr bwMode="auto">
            <a:xfrm>
              <a:off x="228600" y="247053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22" name="Rectangle 21"/>
            <p:cNvSpPr/>
            <p:nvPr/>
          </p:nvSpPr>
          <p:spPr>
            <a:xfrm>
              <a:off x="609600" y="2470539"/>
              <a:ext cx="1752600" cy="369332"/>
            </a:xfrm>
            <a:prstGeom prst="rect">
              <a:avLst/>
            </a:prstGeom>
          </p:spPr>
          <p:txBody>
            <a:bodyPr wrap="square">
              <a:spAutoFit/>
            </a:bodyPr>
            <a:lstStyle/>
            <a:p>
              <a:r>
                <a:rPr lang="en-US" dirty="0">
                  <a:solidFill>
                    <a:srgbClr val="0070C0"/>
                  </a:solidFill>
                </a:rPr>
                <a:t>Cash is an asset.</a:t>
              </a:r>
            </a:p>
          </p:txBody>
        </p:sp>
        <p:sp>
          <p:nvSpPr>
            <p:cNvPr id="23" name="Right Brace 22"/>
            <p:cNvSpPr/>
            <p:nvPr/>
          </p:nvSpPr>
          <p:spPr>
            <a:xfrm flipH="1">
              <a:off x="914400" y="2842574"/>
              <a:ext cx="228600" cy="565539"/>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48"/>
          <p:cNvGrpSpPr/>
          <p:nvPr/>
        </p:nvGrpSpPr>
        <p:grpSpPr>
          <a:xfrm>
            <a:off x="4038600" y="4267200"/>
            <a:ext cx="4419600" cy="1789331"/>
            <a:chOff x="4419600" y="4267200"/>
            <a:chExt cx="4419600" cy="1789331"/>
          </a:xfrm>
        </p:grpSpPr>
        <p:sp>
          <p:nvSpPr>
            <p:cNvPr id="48" name="Line 16"/>
            <p:cNvSpPr>
              <a:spLocks noChangeShapeType="1"/>
            </p:cNvSpPr>
            <p:nvPr/>
          </p:nvSpPr>
          <p:spPr bwMode="auto">
            <a:xfrm flipH="1" flipV="1">
              <a:off x="4953000" y="4267200"/>
              <a:ext cx="838200" cy="15240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nvGrpSpPr>
            <p:cNvPr id="9" name="Group 23"/>
            <p:cNvGrpSpPr/>
            <p:nvPr/>
          </p:nvGrpSpPr>
          <p:grpSpPr>
            <a:xfrm>
              <a:off x="4419600" y="5410200"/>
              <a:ext cx="4419600" cy="646331"/>
              <a:chOff x="5105400" y="5638800"/>
              <a:chExt cx="4419601" cy="646331"/>
            </a:xfrm>
          </p:grpSpPr>
          <p:sp>
            <p:nvSpPr>
              <p:cNvPr id="25" name="Rectangle 24"/>
              <p:cNvSpPr/>
              <p:nvPr/>
            </p:nvSpPr>
            <p:spPr>
              <a:xfrm>
                <a:off x="6553201" y="5638800"/>
                <a:ext cx="2971800" cy="646331"/>
              </a:xfrm>
              <a:prstGeom prst="rect">
                <a:avLst/>
              </a:prstGeom>
            </p:spPr>
            <p:txBody>
              <a:bodyPr wrap="square">
                <a:spAutoFit/>
              </a:bodyPr>
              <a:lstStyle/>
              <a:p>
                <a:r>
                  <a:rPr lang="en-US" dirty="0">
                    <a:solidFill>
                      <a:srgbClr val="0070C0"/>
                    </a:solidFill>
                  </a:rPr>
                  <a:t>Owner‘s equity is decreased; expenses are increased.</a:t>
                </a:r>
                <a:endParaRPr lang="en-US" dirty="0" err="1">
                  <a:solidFill>
                    <a:srgbClr val="0070C0"/>
                  </a:solidFill>
                </a:endParaRPr>
              </a:p>
            </p:txBody>
          </p:sp>
          <p:sp>
            <p:nvSpPr>
              <p:cNvPr id="26" name="Line 16"/>
              <p:cNvSpPr>
                <a:spLocks noChangeShapeType="1"/>
              </p:cNvSpPr>
              <p:nvPr/>
            </p:nvSpPr>
            <p:spPr bwMode="auto">
              <a:xfrm flipH="1" flipV="1">
                <a:off x="5105400" y="5992905"/>
                <a:ext cx="13716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7" name="Rectangle 9"/>
              <p:cNvSpPr>
                <a:spLocks noChangeArrowheads="1"/>
              </p:cNvSpPr>
              <p:nvPr/>
            </p:nvSpPr>
            <p:spPr bwMode="auto">
              <a:xfrm>
                <a:off x="62484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grpSp>
        <p:nvGrpSpPr>
          <p:cNvPr id="10" name="Group 27"/>
          <p:cNvGrpSpPr/>
          <p:nvPr/>
        </p:nvGrpSpPr>
        <p:grpSpPr>
          <a:xfrm>
            <a:off x="381000" y="5257799"/>
            <a:ext cx="3048000" cy="951132"/>
            <a:chOff x="685800" y="5198996"/>
            <a:chExt cx="3048000" cy="951132"/>
          </a:xfrm>
        </p:grpSpPr>
        <p:sp>
          <p:nvSpPr>
            <p:cNvPr id="29" name="Rectangle 28"/>
            <p:cNvSpPr/>
            <p:nvPr/>
          </p:nvSpPr>
          <p:spPr>
            <a:xfrm>
              <a:off x="685800" y="5503797"/>
              <a:ext cx="2133600" cy="646331"/>
            </a:xfrm>
            <a:prstGeom prst="rect">
              <a:avLst/>
            </a:prstGeom>
          </p:spPr>
          <p:txBody>
            <a:bodyPr wrap="square">
              <a:spAutoFit/>
            </a:bodyPr>
            <a:lstStyle/>
            <a:p>
              <a:r>
                <a:rPr lang="en-US" dirty="0">
                  <a:solidFill>
                    <a:srgbClr val="0070C0"/>
                  </a:solidFill>
                </a:rPr>
                <a:t>Communications</a:t>
              </a:r>
            </a:p>
            <a:p>
              <a:r>
                <a:rPr lang="en-US" dirty="0">
                  <a:solidFill>
                    <a:srgbClr val="0070C0"/>
                  </a:solidFill>
                </a:rPr>
                <a:t>Expense is debited.</a:t>
              </a:r>
              <a:endParaRPr lang="en-US" dirty="0" err="1">
                <a:solidFill>
                  <a:srgbClr val="0070C0"/>
                </a:solidFill>
              </a:endParaRPr>
            </a:p>
          </p:txBody>
        </p:sp>
        <p:sp>
          <p:nvSpPr>
            <p:cNvPr id="30" name="Line 16"/>
            <p:cNvSpPr>
              <a:spLocks noChangeShapeType="1"/>
            </p:cNvSpPr>
            <p:nvPr/>
          </p:nvSpPr>
          <p:spPr bwMode="auto">
            <a:xfrm flipV="1">
              <a:off x="2667000" y="5198996"/>
              <a:ext cx="1066800" cy="457199"/>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1" name="Rectangle 11"/>
            <p:cNvSpPr>
              <a:spLocks noChangeArrowheads="1"/>
            </p:cNvSpPr>
            <p:nvPr/>
          </p:nvSpPr>
          <p:spPr bwMode="auto">
            <a:xfrm>
              <a:off x="2438400" y="5503797"/>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1" name="Group 31"/>
          <p:cNvGrpSpPr/>
          <p:nvPr/>
        </p:nvGrpSpPr>
        <p:grpSpPr>
          <a:xfrm>
            <a:off x="609600" y="3657600"/>
            <a:ext cx="1524000" cy="1066800"/>
            <a:chOff x="533400" y="3059793"/>
            <a:chExt cx="1524000" cy="1066800"/>
          </a:xfrm>
        </p:grpSpPr>
        <p:sp>
          <p:nvSpPr>
            <p:cNvPr id="33" name="Rectangle 32"/>
            <p:cNvSpPr/>
            <p:nvPr/>
          </p:nvSpPr>
          <p:spPr>
            <a:xfrm>
              <a:off x="533400" y="3480262"/>
              <a:ext cx="1066800" cy="646331"/>
            </a:xfrm>
            <a:prstGeom prst="rect">
              <a:avLst/>
            </a:prstGeom>
          </p:spPr>
          <p:txBody>
            <a:bodyPr wrap="square">
              <a:spAutoFit/>
            </a:bodyPr>
            <a:lstStyle/>
            <a:p>
              <a:r>
                <a:rPr lang="en-US" dirty="0">
                  <a:solidFill>
                    <a:srgbClr val="0070C0"/>
                  </a:solidFill>
                </a:rPr>
                <a:t>Cash is credited.</a:t>
              </a:r>
            </a:p>
          </p:txBody>
        </p:sp>
        <p:sp>
          <p:nvSpPr>
            <p:cNvPr id="34" name="Line 16"/>
            <p:cNvSpPr>
              <a:spLocks noChangeShapeType="1"/>
            </p:cNvSpPr>
            <p:nvPr/>
          </p:nvSpPr>
          <p:spPr bwMode="auto">
            <a:xfrm flipV="1">
              <a:off x="914400" y="3059793"/>
              <a:ext cx="1143000" cy="304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5" name="Rectangle 10"/>
            <p:cNvSpPr>
              <a:spLocks noChangeArrowheads="1"/>
            </p:cNvSpPr>
            <p:nvPr/>
          </p:nvSpPr>
          <p:spPr bwMode="auto">
            <a:xfrm>
              <a:off x="685800" y="3164568"/>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3" name="Group 51"/>
          <p:cNvGrpSpPr/>
          <p:nvPr/>
        </p:nvGrpSpPr>
        <p:grpSpPr>
          <a:xfrm>
            <a:off x="6553200" y="2362200"/>
            <a:ext cx="2514600" cy="1477328"/>
            <a:chOff x="6553200" y="2362200"/>
            <a:chExt cx="2514600" cy="1477328"/>
          </a:xfrm>
        </p:grpSpPr>
        <p:sp>
          <p:nvSpPr>
            <p:cNvPr id="51" name="Line 16"/>
            <p:cNvSpPr>
              <a:spLocks noChangeShapeType="1"/>
            </p:cNvSpPr>
            <p:nvPr/>
          </p:nvSpPr>
          <p:spPr bwMode="auto">
            <a:xfrm flipH="1">
              <a:off x="6819900" y="2667000"/>
              <a:ext cx="304800" cy="4572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nvGrpSpPr>
            <p:cNvPr id="19" name="Group 35"/>
            <p:cNvGrpSpPr/>
            <p:nvPr/>
          </p:nvGrpSpPr>
          <p:grpSpPr>
            <a:xfrm>
              <a:off x="6553200" y="2362200"/>
              <a:ext cx="2514600" cy="1477328"/>
              <a:chOff x="6629400" y="2318139"/>
              <a:chExt cx="2514600" cy="1477328"/>
            </a:xfrm>
          </p:grpSpPr>
          <p:grpSp>
            <p:nvGrpSpPr>
              <p:cNvPr id="24" name="Group 55"/>
              <p:cNvGrpSpPr/>
              <p:nvPr/>
            </p:nvGrpSpPr>
            <p:grpSpPr>
              <a:xfrm>
                <a:off x="6629400" y="2318139"/>
                <a:ext cx="2514600" cy="1477328"/>
                <a:chOff x="6629400" y="2318139"/>
                <a:chExt cx="2514600" cy="1477328"/>
              </a:xfrm>
            </p:grpSpPr>
            <p:sp>
              <p:nvSpPr>
                <p:cNvPr id="39" name="Rectangle 38"/>
                <p:cNvSpPr/>
                <p:nvPr/>
              </p:nvSpPr>
              <p:spPr>
                <a:xfrm>
                  <a:off x="7315200" y="2318139"/>
                  <a:ext cx="1828800" cy="1477328"/>
                </a:xfrm>
                <a:prstGeom prst="rect">
                  <a:avLst/>
                </a:prstGeom>
              </p:spPr>
              <p:txBody>
                <a:bodyPr wrap="square">
                  <a:spAutoFit/>
                </a:bodyPr>
                <a:lstStyle/>
                <a:p>
                  <a:r>
                    <a:rPr lang="en-US" dirty="0">
                      <a:solidFill>
                        <a:srgbClr val="0070C0"/>
                      </a:solidFill>
                    </a:rPr>
                    <a:t>Communications Expense is an expense account that affects owner‘s equity.</a:t>
                  </a:r>
                </a:p>
              </p:txBody>
            </p:sp>
            <p:sp>
              <p:nvSpPr>
                <p:cNvPr id="40" name="Right Brace 39"/>
                <p:cNvSpPr/>
                <p:nvPr/>
              </p:nvSpPr>
              <p:spPr>
                <a:xfrm>
                  <a:off x="6629400" y="2842574"/>
                  <a:ext cx="228600" cy="565539"/>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8" name="Rectangle 8"/>
              <p:cNvSpPr>
                <a:spLocks noChangeArrowheads="1"/>
              </p:cNvSpPr>
              <p:nvPr/>
            </p:nvSpPr>
            <p:spPr bwMode="auto">
              <a:xfrm>
                <a:off x="7010400" y="240957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grpSp>
        <p:nvGrpSpPr>
          <p:cNvPr id="28" name="Group 41"/>
          <p:cNvGrpSpPr/>
          <p:nvPr/>
        </p:nvGrpSpPr>
        <p:grpSpPr>
          <a:xfrm>
            <a:off x="1447800" y="4267200"/>
            <a:ext cx="1524000" cy="901826"/>
            <a:chOff x="5410200" y="5410200"/>
            <a:chExt cx="1524000" cy="901826"/>
          </a:xfrm>
        </p:grpSpPr>
        <p:sp>
          <p:nvSpPr>
            <p:cNvPr id="43" name="Rectangle 42"/>
            <p:cNvSpPr/>
            <p:nvPr/>
          </p:nvSpPr>
          <p:spPr>
            <a:xfrm>
              <a:off x="5715000" y="5665695"/>
              <a:ext cx="1219200" cy="646331"/>
            </a:xfrm>
            <a:prstGeom prst="rect">
              <a:avLst/>
            </a:prstGeom>
          </p:spPr>
          <p:txBody>
            <a:bodyPr wrap="square">
              <a:spAutoFit/>
            </a:bodyPr>
            <a:lstStyle/>
            <a:p>
              <a:r>
                <a:rPr lang="en-US" dirty="0">
                  <a:solidFill>
                    <a:srgbClr val="0070C0"/>
                  </a:solidFill>
                </a:rPr>
                <a:t>Assets are</a:t>
              </a:r>
            </a:p>
            <a:p>
              <a:r>
                <a:rPr lang="en-US" dirty="0">
                  <a:solidFill>
                    <a:srgbClr val="0070C0"/>
                  </a:solidFill>
                </a:rPr>
                <a:t>decreased.</a:t>
              </a:r>
            </a:p>
          </p:txBody>
        </p:sp>
        <p:sp>
          <p:nvSpPr>
            <p:cNvPr id="44" name="Line 16"/>
            <p:cNvSpPr>
              <a:spLocks noChangeShapeType="1"/>
            </p:cNvSpPr>
            <p:nvPr/>
          </p:nvSpPr>
          <p:spPr bwMode="auto">
            <a:xfrm flipV="1">
              <a:off x="5638800" y="5410200"/>
              <a:ext cx="381000" cy="5334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5" name="Rectangle 9"/>
            <p:cNvSpPr>
              <a:spLocks noChangeArrowheads="1"/>
            </p:cNvSpPr>
            <p:nvPr/>
          </p:nvSpPr>
          <p:spPr bwMode="auto">
            <a:xfrm>
              <a:off x="541020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
        <p:nvSpPr>
          <p:cNvPr id="46" name="Slide Number Placeholder 45"/>
          <p:cNvSpPr>
            <a:spLocks noGrp="1"/>
          </p:cNvSpPr>
          <p:nvPr>
            <p:ph type="sldNum" sz="quarter" idx="12"/>
          </p:nvPr>
        </p:nvSpPr>
        <p:spPr/>
        <p:txBody>
          <a:bodyPr/>
          <a:lstStyle/>
          <a:p>
            <a:r>
              <a:rPr lang="en-US"/>
              <a:t>SLIDE </a:t>
            </a:r>
            <a:fld id="{FCD2455E-EC1D-45EA-B6B2-90AB88848CFD}" type="slidenum">
              <a:rPr lang="en-US" smtClean="0"/>
              <a:pPr/>
              <a:t>25</a:t>
            </a:fld>
            <a:endParaRPr lang="en-US" dirty="0"/>
          </a:p>
        </p:txBody>
      </p:sp>
      <p:sp>
        <p:nvSpPr>
          <p:cNvPr id="47" name="Text Box 31"/>
          <p:cNvSpPr txBox="1">
            <a:spLocks noChangeArrowheads="1"/>
          </p:cNvSpPr>
          <p:nvPr/>
        </p:nvSpPr>
        <p:spPr bwMode="auto">
          <a:xfrm>
            <a:off x="6137275" y="4191000"/>
            <a:ext cx="2895600" cy="1006475"/>
          </a:xfrm>
          <a:prstGeom prst="rect">
            <a:avLst/>
          </a:prstGeom>
          <a:noFill/>
          <a:ln w="9525">
            <a:noFill/>
            <a:miter lim="800000"/>
            <a:headEnd/>
            <a:tailEnd/>
          </a:ln>
        </p:spPr>
        <p:txBody>
          <a:bodyPr>
            <a:spAutoFit/>
          </a:bodyPr>
          <a:lstStyle/>
          <a:p>
            <a:pPr>
              <a:spcBef>
                <a:spcPct val="50000"/>
              </a:spcBef>
            </a:pPr>
            <a:r>
              <a:rPr lang="en-US" sz="2000" dirty="0">
                <a:latin typeface="Arial" charset="0"/>
              </a:rPr>
              <a:t>Write </a:t>
            </a:r>
            <a:r>
              <a:rPr lang="en-US" sz="2000" b="1" dirty="0">
                <a:solidFill>
                  <a:srgbClr val="FF0066"/>
                </a:solidFill>
                <a:latin typeface="Arial" charset="0"/>
              </a:rPr>
              <a:t>(expense)</a:t>
            </a:r>
            <a:r>
              <a:rPr lang="en-US" sz="2000" dirty="0">
                <a:latin typeface="Arial" charset="0"/>
              </a:rPr>
              <a:t> on owner’s equity side of card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checkerboard(across)">
                                      <p:cBhvr>
                                        <p:cTn id="5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a:xfrm>
            <a:off x="1048870" y="3147648"/>
            <a:ext cx="7315200" cy="2241036"/>
            <a:chOff x="1048870" y="3147648"/>
            <a:chExt cx="7315200" cy="2241036"/>
          </a:xfrm>
        </p:grpSpPr>
        <p:pic>
          <p:nvPicPr>
            <p:cNvPr id="13" name="Picture 12" descr="Chapter 2_Page 46.jpg"/>
            <p:cNvPicPr>
              <a:picLocks noChangeAspect="1"/>
            </p:cNvPicPr>
            <p:nvPr/>
          </p:nvPicPr>
          <p:blipFill>
            <a:blip r:embed="rId2" cstate="print"/>
            <a:stretch>
              <a:fillRect/>
            </a:stretch>
          </p:blipFill>
          <p:spPr>
            <a:xfrm>
              <a:off x="1048870" y="3241542"/>
              <a:ext cx="7315200" cy="2147142"/>
            </a:xfrm>
            <a:prstGeom prst="rect">
              <a:avLst/>
            </a:prstGeom>
          </p:spPr>
        </p:pic>
        <p:sp>
          <p:nvSpPr>
            <p:cNvPr id="40" name="TextBox 39"/>
            <p:cNvSpPr txBox="1"/>
            <p:nvPr/>
          </p:nvSpPr>
          <p:spPr>
            <a:xfrm>
              <a:off x="3124200" y="3147648"/>
              <a:ext cx="1524000" cy="261610"/>
            </a:xfrm>
            <a:prstGeom prst="rect">
              <a:avLst/>
            </a:prstGeom>
            <a:solidFill>
              <a:schemeClr val="bg1"/>
            </a:solidFill>
          </p:spPr>
          <p:txBody>
            <a:bodyPr wrap="square" rtlCol="0">
              <a:spAutoFit/>
            </a:bodyPr>
            <a:lstStyle/>
            <a:p>
              <a:pPr algn="ctr"/>
              <a:r>
                <a:rPr lang="en-US" sz="1100" b="1" dirty="0">
                  <a:solidFill>
                    <a:srgbClr val="FF0000"/>
                  </a:solidFill>
                  <a:latin typeface="Arial Narrow" pitchFamily="34" charset="0"/>
                </a:rPr>
                <a:t>Assets</a:t>
              </a:r>
            </a:p>
          </p:txBody>
        </p:sp>
        <p:sp>
          <p:nvSpPr>
            <p:cNvPr id="41" name="TextBox 40"/>
            <p:cNvSpPr txBox="1"/>
            <p:nvPr/>
          </p:nvSpPr>
          <p:spPr>
            <a:xfrm>
              <a:off x="6359772" y="3147648"/>
              <a:ext cx="1981200" cy="261610"/>
            </a:xfrm>
            <a:prstGeom prst="rect">
              <a:avLst/>
            </a:prstGeom>
            <a:solidFill>
              <a:schemeClr val="bg1"/>
            </a:solidFill>
          </p:spPr>
          <p:txBody>
            <a:bodyPr wrap="square" rtlCol="0">
              <a:spAutoFit/>
            </a:bodyPr>
            <a:lstStyle/>
            <a:p>
              <a:r>
                <a:rPr lang="en-US" sz="1100" b="1" dirty="0">
                  <a:solidFill>
                    <a:srgbClr val="FF0000"/>
                  </a:solidFill>
                  <a:latin typeface="Arial Narrow" pitchFamily="34" charset="0"/>
                </a:rPr>
                <a:t>=   Liabilities   +   Owner’s Equity</a:t>
              </a:r>
            </a:p>
          </p:txBody>
        </p:sp>
      </p:grpSp>
      <p:sp>
        <p:nvSpPr>
          <p:cNvPr id="8" name="Title 7"/>
          <p:cNvSpPr>
            <a:spLocks noGrp="1"/>
          </p:cNvSpPr>
          <p:nvPr>
            <p:ph type="title"/>
          </p:nvPr>
        </p:nvSpPr>
        <p:spPr/>
        <p:txBody>
          <a:bodyPr/>
          <a:lstStyle/>
          <a:p>
            <a:r>
              <a:rPr lang="en-US" dirty="0"/>
              <a:t>Received Cash on Account</a:t>
            </a:r>
          </a:p>
        </p:txBody>
      </p:sp>
      <p:sp>
        <p:nvSpPr>
          <p:cNvPr id="5" name="Flowchart: Delay 4"/>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
        <p:nvSpPr>
          <p:cNvPr id="7" name="TextBox 6"/>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LO5</a:t>
            </a:r>
            <a:endParaRPr lang="en-US" dirty="0"/>
          </a:p>
        </p:txBody>
      </p:sp>
      <p:sp>
        <p:nvSpPr>
          <p:cNvPr id="9" name="Rectangle 8"/>
          <p:cNvSpPr/>
          <p:nvPr/>
        </p:nvSpPr>
        <p:spPr>
          <a:xfrm>
            <a:off x="457200" y="1600200"/>
            <a:ext cx="7943649" cy="400110"/>
          </a:xfrm>
          <a:prstGeom prst="rect">
            <a:avLst/>
          </a:prstGeom>
          <a:gradFill flip="none" rotWithShape="1">
            <a:gsLst>
              <a:gs pos="0">
                <a:schemeClr val="bg1"/>
              </a:gs>
              <a:gs pos="50000">
                <a:srgbClr val="CCECFF"/>
              </a:gs>
              <a:gs pos="100000">
                <a:schemeClr val="bg1"/>
              </a:gs>
            </a:gsLst>
            <a:lin ang="10800000" scaled="1"/>
            <a:tileRect/>
          </a:gradFill>
        </p:spPr>
        <p:txBody>
          <a:bodyPr wrap="none">
            <a:spAutoFit/>
          </a:bodyPr>
          <a:lstStyle/>
          <a:p>
            <a:r>
              <a:rPr lang="en-US" sz="2000" dirty="0"/>
              <a:t>January 16. Received cash on account  from Main Street Services, $200.00.</a:t>
            </a:r>
          </a:p>
        </p:txBody>
      </p:sp>
      <p:grpSp>
        <p:nvGrpSpPr>
          <p:cNvPr id="3" name="Group 47"/>
          <p:cNvGrpSpPr/>
          <p:nvPr/>
        </p:nvGrpSpPr>
        <p:grpSpPr>
          <a:xfrm>
            <a:off x="396240" y="2401669"/>
            <a:ext cx="3642360" cy="1551660"/>
            <a:chOff x="396240" y="2401669"/>
            <a:chExt cx="3642360" cy="1551660"/>
          </a:xfrm>
        </p:grpSpPr>
        <p:sp>
          <p:nvSpPr>
            <p:cNvPr id="19" name="Rectangle 18"/>
            <p:cNvSpPr/>
            <p:nvPr/>
          </p:nvSpPr>
          <p:spPr>
            <a:xfrm>
              <a:off x="762000" y="2401669"/>
              <a:ext cx="3276600" cy="646331"/>
            </a:xfrm>
            <a:prstGeom prst="rect">
              <a:avLst/>
            </a:prstGeom>
          </p:spPr>
          <p:txBody>
            <a:bodyPr wrap="square">
              <a:spAutoFit/>
            </a:bodyPr>
            <a:lstStyle/>
            <a:p>
              <a:r>
                <a:rPr lang="en-US" dirty="0">
                  <a:solidFill>
                    <a:srgbClr val="0070C0"/>
                  </a:solidFill>
                </a:rPr>
                <a:t>Cash and Accounts Receivable—</a:t>
              </a:r>
            </a:p>
            <a:p>
              <a:r>
                <a:rPr lang="en-US" dirty="0">
                  <a:solidFill>
                    <a:srgbClr val="0070C0"/>
                  </a:solidFill>
                </a:rPr>
                <a:t>Main Street Services are assets.</a:t>
              </a:r>
            </a:p>
          </p:txBody>
        </p:sp>
        <p:sp>
          <p:nvSpPr>
            <p:cNvPr id="44" name="Freeform 43"/>
            <p:cNvSpPr/>
            <p:nvPr/>
          </p:nvSpPr>
          <p:spPr>
            <a:xfrm>
              <a:off x="609600" y="2662514"/>
              <a:ext cx="1447800" cy="918885"/>
            </a:xfrm>
            <a:custGeom>
              <a:avLst/>
              <a:gdLst>
                <a:gd name="connsiteX0" fmla="*/ 905436 w 905436"/>
                <a:gd name="connsiteY0" fmla="*/ 833718 h 833718"/>
                <a:gd name="connsiteX1" fmla="*/ 8965 w 905436"/>
                <a:gd name="connsiteY1" fmla="*/ 833718 h 833718"/>
                <a:gd name="connsiteX2" fmla="*/ 0 w 905436"/>
                <a:gd name="connsiteY2" fmla="*/ 0 h 833718"/>
              </a:gdLst>
              <a:ahLst/>
              <a:cxnLst>
                <a:cxn ang="0">
                  <a:pos x="connsiteX0" y="connsiteY0"/>
                </a:cxn>
                <a:cxn ang="0">
                  <a:pos x="connsiteX1" y="connsiteY1"/>
                </a:cxn>
                <a:cxn ang="0">
                  <a:pos x="connsiteX2" y="connsiteY2"/>
                </a:cxn>
              </a:cxnLst>
              <a:rect l="l" t="t" r="r" b="b"/>
              <a:pathLst>
                <a:path w="905436" h="833718">
                  <a:moveTo>
                    <a:pt x="905436" y="833718"/>
                  </a:moveTo>
                  <a:lnTo>
                    <a:pt x="8965" y="833718"/>
                  </a:lnTo>
                  <a:cubicBezTo>
                    <a:pt x="5977" y="555812"/>
                    <a:pt x="2988" y="277906"/>
                    <a:pt x="0" y="0"/>
                  </a:cubicBezTo>
                </a:path>
              </a:pathLst>
            </a:custGeom>
            <a:noFill/>
            <a:ln w="38100">
              <a:solidFill>
                <a:srgbClr val="00B0F0"/>
              </a:solidFill>
              <a:round/>
              <a:headEnd type="triangle" w="med" len="med"/>
              <a:tailEnd/>
            </a:ln>
            <a:effectLst/>
          </p:spPr>
          <p:txBody>
            <a:bodyPr/>
            <a:lstStyle/>
            <a:p>
              <a:endParaRPr lang="en-US" dirty="0"/>
            </a:p>
          </p:txBody>
        </p:sp>
        <p:sp>
          <p:nvSpPr>
            <p:cNvPr id="20" name="Right Brace 19"/>
            <p:cNvSpPr/>
            <p:nvPr/>
          </p:nvSpPr>
          <p:spPr>
            <a:xfrm flipH="1">
              <a:off x="2127250" y="3200401"/>
              <a:ext cx="234949" cy="752928"/>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8"/>
            <p:cNvSpPr>
              <a:spLocks noChangeArrowheads="1"/>
            </p:cNvSpPr>
            <p:nvPr/>
          </p:nvSpPr>
          <p:spPr bwMode="auto">
            <a:xfrm>
              <a:off x="396240" y="2401669"/>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nvGrpSpPr>
          <p:cNvPr id="4" name="Group 23"/>
          <p:cNvGrpSpPr/>
          <p:nvPr/>
        </p:nvGrpSpPr>
        <p:grpSpPr>
          <a:xfrm>
            <a:off x="4419600" y="5151120"/>
            <a:ext cx="4343400" cy="1057811"/>
            <a:chOff x="6248400" y="5379720"/>
            <a:chExt cx="4343401" cy="1057811"/>
          </a:xfrm>
        </p:grpSpPr>
        <p:sp>
          <p:nvSpPr>
            <p:cNvPr id="24" name="Rectangle 23"/>
            <p:cNvSpPr/>
            <p:nvPr/>
          </p:nvSpPr>
          <p:spPr>
            <a:xfrm>
              <a:off x="6629400" y="5791200"/>
              <a:ext cx="3962401" cy="646331"/>
            </a:xfrm>
            <a:prstGeom prst="rect">
              <a:avLst/>
            </a:prstGeom>
          </p:spPr>
          <p:txBody>
            <a:bodyPr wrap="square">
              <a:spAutoFit/>
            </a:bodyPr>
            <a:lstStyle/>
            <a:p>
              <a:r>
                <a:rPr lang="en-US" dirty="0">
                  <a:solidFill>
                    <a:srgbClr val="0070C0"/>
                  </a:solidFill>
                </a:rPr>
                <a:t>Assets (Accounts Receivable—</a:t>
              </a:r>
            </a:p>
            <a:p>
              <a:r>
                <a:rPr lang="en-US" dirty="0">
                  <a:solidFill>
                    <a:srgbClr val="0070C0"/>
                  </a:solidFill>
                </a:rPr>
                <a:t>Main Street Services) are decreased.</a:t>
              </a:r>
              <a:endParaRPr lang="en-US" dirty="0" err="1">
                <a:solidFill>
                  <a:srgbClr val="0070C0"/>
                </a:solidFill>
              </a:endParaRPr>
            </a:p>
          </p:txBody>
        </p:sp>
        <p:sp>
          <p:nvSpPr>
            <p:cNvPr id="25" name="Line 16"/>
            <p:cNvSpPr>
              <a:spLocks noChangeShapeType="1"/>
            </p:cNvSpPr>
            <p:nvPr/>
          </p:nvSpPr>
          <p:spPr bwMode="auto">
            <a:xfrm flipV="1">
              <a:off x="6477000" y="5379720"/>
              <a:ext cx="914400" cy="64008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6" name="Rectangle 9"/>
            <p:cNvSpPr>
              <a:spLocks noChangeArrowheads="1"/>
            </p:cNvSpPr>
            <p:nvPr/>
          </p:nvSpPr>
          <p:spPr bwMode="auto">
            <a:xfrm>
              <a:off x="6248400" y="5833335"/>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10" name="Group 26"/>
          <p:cNvGrpSpPr/>
          <p:nvPr/>
        </p:nvGrpSpPr>
        <p:grpSpPr>
          <a:xfrm>
            <a:off x="5943600" y="4011740"/>
            <a:ext cx="2962835" cy="923330"/>
            <a:chOff x="1304365" y="5172136"/>
            <a:chExt cx="2962835" cy="923330"/>
          </a:xfrm>
        </p:grpSpPr>
        <p:sp>
          <p:nvSpPr>
            <p:cNvPr id="28" name="Rectangle 27"/>
            <p:cNvSpPr/>
            <p:nvPr/>
          </p:nvSpPr>
          <p:spPr>
            <a:xfrm>
              <a:off x="1981200" y="5172136"/>
              <a:ext cx="2286000" cy="923330"/>
            </a:xfrm>
            <a:prstGeom prst="rect">
              <a:avLst/>
            </a:prstGeom>
          </p:spPr>
          <p:txBody>
            <a:bodyPr wrap="square">
              <a:spAutoFit/>
            </a:bodyPr>
            <a:lstStyle/>
            <a:p>
              <a:r>
                <a:rPr lang="en-US" dirty="0">
                  <a:solidFill>
                    <a:srgbClr val="0070C0"/>
                  </a:solidFill>
                </a:rPr>
                <a:t>Accounts Receivable—</a:t>
              </a:r>
            </a:p>
            <a:p>
              <a:r>
                <a:rPr lang="en-US" dirty="0">
                  <a:solidFill>
                    <a:srgbClr val="0070C0"/>
                  </a:solidFill>
                </a:rPr>
                <a:t>Main Street Services</a:t>
              </a:r>
            </a:p>
            <a:p>
              <a:r>
                <a:rPr lang="en-US" dirty="0">
                  <a:solidFill>
                    <a:srgbClr val="0070C0"/>
                  </a:solidFill>
                </a:rPr>
                <a:t>is credited.</a:t>
              </a:r>
            </a:p>
          </p:txBody>
        </p:sp>
        <p:sp>
          <p:nvSpPr>
            <p:cNvPr id="29" name="Line 16"/>
            <p:cNvSpPr>
              <a:spLocks noChangeShapeType="1"/>
            </p:cNvSpPr>
            <p:nvPr/>
          </p:nvSpPr>
          <p:spPr bwMode="auto">
            <a:xfrm flipH="1">
              <a:off x="1304365" y="5503796"/>
              <a:ext cx="600635" cy="1793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0" name="Rectangle 11"/>
            <p:cNvSpPr>
              <a:spLocks noChangeArrowheads="1"/>
            </p:cNvSpPr>
            <p:nvPr/>
          </p:nvSpPr>
          <p:spPr bwMode="auto">
            <a:xfrm>
              <a:off x="1676400" y="5324536"/>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6" name="Group 30"/>
          <p:cNvGrpSpPr/>
          <p:nvPr/>
        </p:nvGrpSpPr>
        <p:grpSpPr>
          <a:xfrm>
            <a:off x="2133600" y="4282440"/>
            <a:ext cx="2362200" cy="735092"/>
            <a:chOff x="-457200" y="3419302"/>
            <a:chExt cx="2362200" cy="735092"/>
          </a:xfrm>
        </p:grpSpPr>
        <p:sp>
          <p:nvSpPr>
            <p:cNvPr id="32" name="Rectangle 31"/>
            <p:cNvSpPr/>
            <p:nvPr/>
          </p:nvSpPr>
          <p:spPr>
            <a:xfrm>
              <a:off x="228600" y="3785062"/>
              <a:ext cx="1676400" cy="369332"/>
            </a:xfrm>
            <a:prstGeom prst="rect">
              <a:avLst/>
            </a:prstGeom>
          </p:spPr>
          <p:txBody>
            <a:bodyPr wrap="square">
              <a:spAutoFit/>
            </a:bodyPr>
            <a:lstStyle/>
            <a:p>
              <a:r>
                <a:rPr lang="en-US" dirty="0">
                  <a:solidFill>
                    <a:srgbClr val="0070C0"/>
                  </a:solidFill>
                </a:rPr>
                <a:t>Cash is debited.</a:t>
              </a:r>
            </a:p>
          </p:txBody>
        </p:sp>
        <p:sp>
          <p:nvSpPr>
            <p:cNvPr id="33" name="Line 16"/>
            <p:cNvSpPr>
              <a:spLocks noChangeShapeType="1"/>
            </p:cNvSpPr>
            <p:nvPr/>
          </p:nvSpPr>
          <p:spPr bwMode="auto">
            <a:xfrm flipH="1" flipV="1">
              <a:off x="-457200" y="3480262"/>
              <a:ext cx="914400" cy="1524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4" name="Rectangle 10"/>
            <p:cNvSpPr>
              <a:spLocks noChangeArrowheads="1"/>
            </p:cNvSpPr>
            <p:nvPr/>
          </p:nvSpPr>
          <p:spPr bwMode="auto">
            <a:xfrm>
              <a:off x="243840" y="3419302"/>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7" name="Group 34"/>
          <p:cNvGrpSpPr/>
          <p:nvPr/>
        </p:nvGrpSpPr>
        <p:grpSpPr>
          <a:xfrm>
            <a:off x="389965" y="5151120"/>
            <a:ext cx="3420035" cy="819375"/>
            <a:chOff x="5419165" y="5532121"/>
            <a:chExt cx="3420035" cy="819375"/>
          </a:xfrm>
        </p:grpSpPr>
        <p:sp>
          <p:nvSpPr>
            <p:cNvPr id="36" name="Rectangle 35"/>
            <p:cNvSpPr/>
            <p:nvPr/>
          </p:nvSpPr>
          <p:spPr>
            <a:xfrm>
              <a:off x="5791200" y="5939121"/>
              <a:ext cx="3048000" cy="369332"/>
            </a:xfrm>
            <a:prstGeom prst="rect">
              <a:avLst/>
            </a:prstGeom>
          </p:spPr>
          <p:txBody>
            <a:bodyPr wrap="square">
              <a:spAutoFit/>
            </a:bodyPr>
            <a:lstStyle/>
            <a:p>
              <a:r>
                <a:rPr lang="en-US" dirty="0">
                  <a:solidFill>
                    <a:srgbClr val="0070C0"/>
                  </a:solidFill>
                </a:rPr>
                <a:t>Assets (Cash) are increased.</a:t>
              </a:r>
            </a:p>
          </p:txBody>
        </p:sp>
        <p:sp>
          <p:nvSpPr>
            <p:cNvPr id="37" name="Line 16"/>
            <p:cNvSpPr>
              <a:spLocks noChangeShapeType="1"/>
            </p:cNvSpPr>
            <p:nvPr/>
          </p:nvSpPr>
          <p:spPr bwMode="auto">
            <a:xfrm flipV="1">
              <a:off x="5638800" y="5532121"/>
              <a:ext cx="914400" cy="64008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8" name="Rectangle 9"/>
            <p:cNvSpPr>
              <a:spLocks noChangeArrowheads="1"/>
            </p:cNvSpPr>
            <p:nvPr/>
          </p:nvSpPr>
          <p:spPr bwMode="auto">
            <a:xfrm>
              <a:off x="5419165" y="5985736"/>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sp>
        <p:nvSpPr>
          <p:cNvPr id="47" name="Slide Number Placeholder 46"/>
          <p:cNvSpPr>
            <a:spLocks noGrp="1"/>
          </p:cNvSpPr>
          <p:nvPr>
            <p:ph type="sldNum" sz="quarter" idx="12"/>
          </p:nvPr>
        </p:nvSpPr>
        <p:spPr/>
        <p:txBody>
          <a:bodyPr/>
          <a:lstStyle/>
          <a:p>
            <a:r>
              <a:rPr lang="en-US"/>
              <a:t>SLIDE </a:t>
            </a:r>
            <a:fld id="{FCD2455E-EC1D-45EA-B6B2-90AB88848CFD}" type="slidenum">
              <a:rPr lang="en-US" smtClean="0"/>
              <a:pPr/>
              <a:t>26</a:t>
            </a:fld>
            <a:endParaRPr lang="en-US" dirty="0"/>
          </a:p>
        </p:txBody>
      </p:sp>
      <p:grpSp>
        <p:nvGrpSpPr>
          <p:cNvPr id="21" name="Group 9"/>
          <p:cNvGrpSpPr/>
          <p:nvPr/>
        </p:nvGrpSpPr>
        <p:grpSpPr>
          <a:xfrm>
            <a:off x="2590800" y="2401669"/>
            <a:ext cx="5930155" cy="1408330"/>
            <a:chOff x="2667000" y="2421591"/>
            <a:chExt cx="5930155" cy="1548385"/>
          </a:xfrm>
        </p:grpSpPr>
        <p:sp>
          <p:nvSpPr>
            <p:cNvPr id="11" name="Line 20"/>
            <p:cNvSpPr>
              <a:spLocks noChangeShapeType="1"/>
            </p:cNvSpPr>
            <p:nvPr/>
          </p:nvSpPr>
          <p:spPr bwMode="auto">
            <a:xfrm flipV="1">
              <a:off x="2667000" y="2629527"/>
              <a:ext cx="2133600" cy="1340449"/>
            </a:xfrm>
            <a:prstGeom prst="line">
              <a:avLst/>
            </a:prstGeom>
            <a:noFill/>
            <a:ln w="38100">
              <a:solidFill>
                <a:srgbClr val="00B0F0"/>
              </a:solidFill>
              <a:round/>
              <a:headEnd type="triangle" w="med" len="med"/>
              <a:tailEnd/>
            </a:ln>
            <a:effectLst/>
          </p:spPr>
          <p:txBody>
            <a:bodyPr/>
            <a:lstStyle/>
            <a:p>
              <a:endParaRPr lang="en-US" dirty="0"/>
            </a:p>
          </p:txBody>
        </p:sp>
        <p:sp>
          <p:nvSpPr>
            <p:cNvPr id="12" name="Line 20"/>
            <p:cNvSpPr>
              <a:spLocks noChangeShapeType="1"/>
            </p:cNvSpPr>
            <p:nvPr/>
          </p:nvSpPr>
          <p:spPr bwMode="auto">
            <a:xfrm flipH="1" flipV="1">
              <a:off x="4800600" y="2629530"/>
              <a:ext cx="0" cy="1256668"/>
            </a:xfrm>
            <a:prstGeom prst="line">
              <a:avLst/>
            </a:prstGeom>
            <a:noFill/>
            <a:ln w="38100">
              <a:solidFill>
                <a:srgbClr val="00B0F0"/>
              </a:solidFill>
              <a:round/>
              <a:headEnd type="triangle" w="med" len="med"/>
              <a:tailEnd/>
            </a:ln>
            <a:effectLst/>
          </p:spPr>
          <p:txBody>
            <a:bodyPr/>
            <a:lstStyle/>
            <a:p>
              <a:endParaRPr lang="en-US" dirty="0"/>
            </a:p>
          </p:txBody>
        </p:sp>
        <p:sp>
          <p:nvSpPr>
            <p:cNvPr id="14" name="Rectangle 13"/>
            <p:cNvSpPr/>
            <p:nvPr/>
          </p:nvSpPr>
          <p:spPr>
            <a:xfrm>
              <a:off x="5015755" y="2421591"/>
              <a:ext cx="3581400" cy="710607"/>
            </a:xfrm>
            <a:prstGeom prst="rect">
              <a:avLst/>
            </a:prstGeom>
          </p:spPr>
          <p:txBody>
            <a:bodyPr wrap="square">
              <a:spAutoFit/>
            </a:bodyPr>
            <a:lstStyle/>
            <a:p>
              <a:r>
                <a:rPr lang="en-US" dirty="0">
                  <a:solidFill>
                    <a:srgbClr val="0070C0"/>
                  </a:solidFill>
                </a:rPr>
                <a:t>Cash and Accounts Receivable—</a:t>
              </a:r>
            </a:p>
            <a:p>
              <a:r>
                <a:rPr lang="en-US" dirty="0">
                  <a:solidFill>
                    <a:srgbClr val="0070C0"/>
                  </a:solidFill>
                </a:rPr>
                <a:t>Main Street Services are affected.</a:t>
              </a:r>
            </a:p>
          </p:txBody>
        </p:sp>
        <p:sp>
          <p:nvSpPr>
            <p:cNvPr id="15" name="Rectangle 7"/>
            <p:cNvSpPr>
              <a:spLocks noChangeArrowheads="1"/>
            </p:cNvSpPr>
            <p:nvPr/>
          </p:nvSpPr>
          <p:spPr bwMode="auto">
            <a:xfrm>
              <a:off x="4648200" y="2421591"/>
              <a:ext cx="365760" cy="402134"/>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Paid Cash to Owner for Personal Use</a:t>
            </a:r>
          </a:p>
        </p:txBody>
      </p:sp>
      <p:sp>
        <p:nvSpPr>
          <p:cNvPr id="5" name="Flowchart: Delay 4"/>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TextBox 5"/>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
        <p:nvSpPr>
          <p:cNvPr id="7" name="TextBox 6"/>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LO5</a:t>
            </a:r>
            <a:endParaRPr lang="en-US" dirty="0"/>
          </a:p>
        </p:txBody>
      </p:sp>
      <p:pic>
        <p:nvPicPr>
          <p:cNvPr id="12" name="Picture 11" descr="Chapter 2_Page 47.jpg"/>
          <p:cNvPicPr>
            <a:picLocks noChangeAspect="1"/>
          </p:cNvPicPr>
          <p:nvPr/>
        </p:nvPicPr>
        <p:blipFill>
          <a:blip r:embed="rId2" cstate="print"/>
          <a:stretch>
            <a:fillRect/>
          </a:stretch>
        </p:blipFill>
        <p:spPr>
          <a:xfrm>
            <a:off x="1143000" y="2639291"/>
            <a:ext cx="6858000" cy="3532909"/>
          </a:xfrm>
          <a:prstGeom prst="rect">
            <a:avLst/>
          </a:prstGeom>
        </p:spPr>
      </p:pic>
      <p:sp>
        <p:nvSpPr>
          <p:cNvPr id="13" name="Rectangle 12"/>
          <p:cNvSpPr/>
          <p:nvPr/>
        </p:nvSpPr>
        <p:spPr>
          <a:xfrm>
            <a:off x="457200" y="1600200"/>
            <a:ext cx="8047781" cy="400110"/>
          </a:xfrm>
          <a:prstGeom prst="rect">
            <a:avLst/>
          </a:prstGeom>
          <a:gradFill flip="none" rotWithShape="1">
            <a:gsLst>
              <a:gs pos="0">
                <a:schemeClr val="bg1"/>
              </a:gs>
              <a:gs pos="50000">
                <a:srgbClr val="CCECFF"/>
              </a:gs>
              <a:gs pos="100000">
                <a:schemeClr val="bg1"/>
              </a:gs>
            </a:gsLst>
            <a:lin ang="10800000" scaled="1"/>
            <a:tileRect/>
          </a:gradFill>
        </p:spPr>
        <p:txBody>
          <a:bodyPr wrap="none">
            <a:spAutoFit/>
          </a:bodyPr>
          <a:lstStyle/>
          <a:p>
            <a:r>
              <a:rPr lang="en-US" sz="2000" dirty="0"/>
              <a:t>January 16. Michael Delgado withdrew equity in the form of cash, $350.00.</a:t>
            </a:r>
          </a:p>
        </p:txBody>
      </p:sp>
      <p:grpSp>
        <p:nvGrpSpPr>
          <p:cNvPr id="2" name="Group 8"/>
          <p:cNvGrpSpPr/>
          <p:nvPr/>
        </p:nvGrpSpPr>
        <p:grpSpPr>
          <a:xfrm>
            <a:off x="2438400" y="2168729"/>
            <a:ext cx="6324600" cy="2403270"/>
            <a:chOff x="1981200" y="2416823"/>
            <a:chExt cx="6324600" cy="2642271"/>
          </a:xfrm>
        </p:grpSpPr>
        <p:sp>
          <p:nvSpPr>
            <p:cNvPr id="10" name="Line 20"/>
            <p:cNvSpPr>
              <a:spLocks noChangeShapeType="1"/>
            </p:cNvSpPr>
            <p:nvPr/>
          </p:nvSpPr>
          <p:spPr bwMode="auto">
            <a:xfrm flipV="1">
              <a:off x="1981200" y="2629530"/>
              <a:ext cx="1295400" cy="837780"/>
            </a:xfrm>
            <a:prstGeom prst="line">
              <a:avLst/>
            </a:prstGeom>
            <a:noFill/>
            <a:ln w="38100">
              <a:solidFill>
                <a:srgbClr val="00B0F0"/>
              </a:solidFill>
              <a:round/>
              <a:headEnd type="triangle" w="med" len="med"/>
              <a:tailEnd/>
            </a:ln>
            <a:effectLst/>
          </p:spPr>
          <p:txBody>
            <a:bodyPr/>
            <a:lstStyle/>
            <a:p>
              <a:endParaRPr lang="en-US" dirty="0"/>
            </a:p>
          </p:txBody>
        </p:sp>
        <p:sp>
          <p:nvSpPr>
            <p:cNvPr id="11" name="Line 20"/>
            <p:cNvSpPr>
              <a:spLocks noChangeShapeType="1"/>
            </p:cNvSpPr>
            <p:nvPr/>
          </p:nvSpPr>
          <p:spPr bwMode="auto">
            <a:xfrm flipH="1" flipV="1">
              <a:off x="3276600" y="2545752"/>
              <a:ext cx="762000" cy="2513342"/>
            </a:xfrm>
            <a:prstGeom prst="line">
              <a:avLst/>
            </a:prstGeom>
            <a:noFill/>
            <a:ln w="38100">
              <a:solidFill>
                <a:srgbClr val="00B0F0"/>
              </a:solidFill>
              <a:round/>
              <a:headEnd type="triangle" w="med" len="med"/>
              <a:tailEnd/>
            </a:ln>
            <a:effectLst/>
          </p:spPr>
          <p:txBody>
            <a:bodyPr/>
            <a:lstStyle/>
            <a:p>
              <a:endParaRPr lang="en-US" dirty="0"/>
            </a:p>
          </p:txBody>
        </p:sp>
        <p:sp>
          <p:nvSpPr>
            <p:cNvPr id="14" name="Rectangle 13"/>
            <p:cNvSpPr/>
            <p:nvPr/>
          </p:nvSpPr>
          <p:spPr>
            <a:xfrm>
              <a:off x="3505200" y="2416823"/>
              <a:ext cx="4800600" cy="406061"/>
            </a:xfrm>
            <a:prstGeom prst="rect">
              <a:avLst/>
            </a:prstGeom>
          </p:spPr>
          <p:txBody>
            <a:bodyPr wrap="square">
              <a:spAutoFit/>
            </a:bodyPr>
            <a:lstStyle/>
            <a:p>
              <a:r>
                <a:rPr lang="en-US" dirty="0">
                  <a:solidFill>
                    <a:srgbClr val="0070C0"/>
                  </a:solidFill>
                </a:rPr>
                <a:t>Michael Delgado, Drawing and Cash are affected.</a:t>
              </a:r>
            </a:p>
          </p:txBody>
        </p:sp>
        <p:sp>
          <p:nvSpPr>
            <p:cNvPr id="15" name="Rectangle 7"/>
            <p:cNvSpPr>
              <a:spLocks noChangeArrowheads="1"/>
            </p:cNvSpPr>
            <p:nvPr/>
          </p:nvSpPr>
          <p:spPr bwMode="auto">
            <a:xfrm>
              <a:off x="3124200" y="2420750"/>
              <a:ext cx="365760" cy="402134"/>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1</a:t>
              </a:r>
            </a:p>
          </p:txBody>
        </p:sp>
      </p:grpSp>
      <p:grpSp>
        <p:nvGrpSpPr>
          <p:cNvPr id="3" name="Group 15"/>
          <p:cNvGrpSpPr/>
          <p:nvPr/>
        </p:nvGrpSpPr>
        <p:grpSpPr>
          <a:xfrm>
            <a:off x="457200" y="2145268"/>
            <a:ext cx="3276600" cy="1055132"/>
            <a:chOff x="228600" y="2595140"/>
            <a:chExt cx="3276600" cy="1055132"/>
          </a:xfrm>
        </p:grpSpPr>
        <p:sp>
          <p:nvSpPr>
            <p:cNvPr id="17" name="Line 16"/>
            <p:cNvSpPr>
              <a:spLocks noChangeShapeType="1"/>
            </p:cNvSpPr>
            <p:nvPr/>
          </p:nvSpPr>
          <p:spPr bwMode="auto">
            <a:xfrm>
              <a:off x="457200" y="2812072"/>
              <a:ext cx="1143000" cy="5334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18" name="Rectangle 8"/>
            <p:cNvSpPr>
              <a:spLocks noChangeArrowheads="1"/>
            </p:cNvSpPr>
            <p:nvPr/>
          </p:nvSpPr>
          <p:spPr bwMode="auto">
            <a:xfrm>
              <a:off x="228600" y="2598712"/>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sp>
          <p:nvSpPr>
            <p:cNvPr id="19" name="Rectangle 18"/>
            <p:cNvSpPr/>
            <p:nvPr/>
          </p:nvSpPr>
          <p:spPr>
            <a:xfrm>
              <a:off x="609600" y="2595140"/>
              <a:ext cx="2895600" cy="369332"/>
            </a:xfrm>
            <a:prstGeom prst="rect">
              <a:avLst/>
            </a:prstGeom>
          </p:spPr>
          <p:txBody>
            <a:bodyPr wrap="square">
              <a:spAutoFit/>
            </a:bodyPr>
            <a:lstStyle/>
            <a:p>
              <a:r>
                <a:rPr lang="en-US" dirty="0">
                  <a:solidFill>
                    <a:srgbClr val="0070C0"/>
                  </a:solidFill>
                </a:rPr>
                <a:t>Cash is an asset.</a:t>
              </a:r>
            </a:p>
          </p:txBody>
        </p:sp>
        <p:sp>
          <p:nvSpPr>
            <p:cNvPr id="20" name="Right Brace 19"/>
            <p:cNvSpPr/>
            <p:nvPr/>
          </p:nvSpPr>
          <p:spPr>
            <a:xfrm flipH="1">
              <a:off x="1676400" y="3084733"/>
              <a:ext cx="228600" cy="565539"/>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52"/>
          <p:cNvGrpSpPr/>
          <p:nvPr/>
        </p:nvGrpSpPr>
        <p:grpSpPr>
          <a:xfrm>
            <a:off x="4800600" y="4038600"/>
            <a:ext cx="4343400" cy="2286000"/>
            <a:chOff x="4800600" y="4038600"/>
            <a:chExt cx="4343400" cy="2286000"/>
          </a:xfrm>
        </p:grpSpPr>
        <p:sp>
          <p:nvSpPr>
            <p:cNvPr id="22" name="Line 16"/>
            <p:cNvSpPr>
              <a:spLocks noChangeShapeType="1"/>
            </p:cNvSpPr>
            <p:nvPr/>
          </p:nvSpPr>
          <p:spPr bwMode="auto">
            <a:xfrm flipH="1" flipV="1">
              <a:off x="5334000" y="4038600"/>
              <a:ext cx="685800" cy="18288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4" name="Rectangle 23"/>
            <p:cNvSpPr/>
            <p:nvPr/>
          </p:nvSpPr>
          <p:spPr>
            <a:xfrm>
              <a:off x="6172200" y="5678269"/>
              <a:ext cx="2971800" cy="646331"/>
            </a:xfrm>
            <a:prstGeom prst="rect">
              <a:avLst/>
            </a:prstGeom>
          </p:spPr>
          <p:txBody>
            <a:bodyPr wrap="square">
              <a:spAutoFit/>
            </a:bodyPr>
            <a:lstStyle/>
            <a:p>
              <a:r>
                <a:rPr lang="en-US" dirty="0">
                  <a:solidFill>
                    <a:srgbClr val="0070C0"/>
                  </a:solidFill>
                </a:rPr>
                <a:t>Owner’s equity is decreased; withdrawals are increased.</a:t>
              </a:r>
              <a:endParaRPr lang="en-US" dirty="0" err="1">
                <a:solidFill>
                  <a:srgbClr val="0070C0"/>
                </a:solidFill>
              </a:endParaRPr>
            </a:p>
          </p:txBody>
        </p:sp>
        <p:sp>
          <p:nvSpPr>
            <p:cNvPr id="25" name="Line 16"/>
            <p:cNvSpPr>
              <a:spLocks noChangeShapeType="1"/>
            </p:cNvSpPr>
            <p:nvPr/>
          </p:nvSpPr>
          <p:spPr bwMode="auto">
            <a:xfrm flipH="1" flipV="1">
              <a:off x="4800600" y="5764304"/>
              <a:ext cx="1219200" cy="179295"/>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26" name="Rectangle 9"/>
            <p:cNvSpPr>
              <a:spLocks noChangeArrowheads="1"/>
            </p:cNvSpPr>
            <p:nvPr/>
          </p:nvSpPr>
          <p:spPr bwMode="auto">
            <a:xfrm>
              <a:off x="5882640" y="5806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9" name="Group 26"/>
          <p:cNvGrpSpPr/>
          <p:nvPr/>
        </p:nvGrpSpPr>
        <p:grpSpPr>
          <a:xfrm>
            <a:off x="1600200" y="5221066"/>
            <a:ext cx="2514600" cy="1216465"/>
            <a:chOff x="1219200" y="5198994"/>
            <a:chExt cx="2514600" cy="1216465"/>
          </a:xfrm>
        </p:grpSpPr>
        <p:sp>
          <p:nvSpPr>
            <p:cNvPr id="28" name="Rectangle 27"/>
            <p:cNvSpPr/>
            <p:nvPr/>
          </p:nvSpPr>
          <p:spPr>
            <a:xfrm>
              <a:off x="1219200" y="5769128"/>
              <a:ext cx="1981200" cy="646331"/>
            </a:xfrm>
            <a:prstGeom prst="rect">
              <a:avLst/>
            </a:prstGeom>
          </p:spPr>
          <p:txBody>
            <a:bodyPr wrap="square">
              <a:spAutoFit/>
            </a:bodyPr>
            <a:lstStyle/>
            <a:p>
              <a:r>
                <a:rPr lang="en-US" dirty="0">
                  <a:solidFill>
                    <a:srgbClr val="0070C0"/>
                  </a:solidFill>
                </a:rPr>
                <a:t>Michael Delgado, </a:t>
              </a:r>
              <a:br>
                <a:rPr lang="en-US" dirty="0">
                  <a:solidFill>
                    <a:srgbClr val="0070C0"/>
                  </a:solidFill>
                </a:rPr>
              </a:br>
              <a:r>
                <a:rPr lang="en-US" dirty="0">
                  <a:solidFill>
                    <a:srgbClr val="0070C0"/>
                  </a:solidFill>
                </a:rPr>
                <a:t>Drawing is debited.</a:t>
              </a:r>
              <a:endParaRPr lang="en-US" dirty="0" err="1">
                <a:solidFill>
                  <a:srgbClr val="0070C0"/>
                </a:solidFill>
              </a:endParaRPr>
            </a:p>
          </p:txBody>
        </p:sp>
        <p:sp>
          <p:nvSpPr>
            <p:cNvPr id="29" name="Line 16"/>
            <p:cNvSpPr>
              <a:spLocks noChangeShapeType="1"/>
            </p:cNvSpPr>
            <p:nvPr/>
          </p:nvSpPr>
          <p:spPr bwMode="auto">
            <a:xfrm flipV="1">
              <a:off x="1447800" y="5198994"/>
              <a:ext cx="2286000" cy="493934"/>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0" name="Rectangle 11"/>
            <p:cNvSpPr>
              <a:spLocks noChangeArrowheads="1"/>
            </p:cNvSpPr>
            <p:nvPr/>
          </p:nvSpPr>
          <p:spPr bwMode="auto">
            <a:xfrm>
              <a:off x="1219200" y="5464328"/>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16" name="Group 30"/>
          <p:cNvGrpSpPr/>
          <p:nvPr/>
        </p:nvGrpSpPr>
        <p:grpSpPr>
          <a:xfrm>
            <a:off x="304800" y="3468468"/>
            <a:ext cx="2514600" cy="1091864"/>
            <a:chOff x="0" y="3251661"/>
            <a:chExt cx="2514600" cy="1091864"/>
          </a:xfrm>
        </p:grpSpPr>
        <p:sp>
          <p:nvSpPr>
            <p:cNvPr id="32" name="Rectangle 31"/>
            <p:cNvSpPr/>
            <p:nvPr/>
          </p:nvSpPr>
          <p:spPr>
            <a:xfrm>
              <a:off x="0" y="3974193"/>
              <a:ext cx="1905000" cy="369332"/>
            </a:xfrm>
            <a:prstGeom prst="rect">
              <a:avLst/>
            </a:prstGeom>
          </p:spPr>
          <p:txBody>
            <a:bodyPr wrap="square">
              <a:spAutoFit/>
            </a:bodyPr>
            <a:lstStyle/>
            <a:p>
              <a:r>
                <a:rPr lang="en-US" dirty="0">
                  <a:solidFill>
                    <a:srgbClr val="0070C0"/>
                  </a:solidFill>
                </a:rPr>
                <a:t>Cash is credited.</a:t>
              </a:r>
            </a:p>
          </p:txBody>
        </p:sp>
        <p:sp>
          <p:nvSpPr>
            <p:cNvPr id="33" name="Line 16"/>
            <p:cNvSpPr>
              <a:spLocks noChangeShapeType="1"/>
            </p:cNvSpPr>
            <p:nvPr/>
          </p:nvSpPr>
          <p:spPr bwMode="auto">
            <a:xfrm flipV="1">
              <a:off x="152400" y="3251661"/>
              <a:ext cx="2362200" cy="570131"/>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34" name="Rectangle 10"/>
            <p:cNvSpPr>
              <a:spLocks noChangeArrowheads="1"/>
            </p:cNvSpPr>
            <p:nvPr/>
          </p:nvSpPr>
          <p:spPr bwMode="auto">
            <a:xfrm>
              <a:off x="0" y="3606647"/>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4</a:t>
              </a:r>
            </a:p>
          </p:txBody>
        </p:sp>
      </p:grpSp>
      <p:grpSp>
        <p:nvGrpSpPr>
          <p:cNvPr id="21" name="Group 41"/>
          <p:cNvGrpSpPr/>
          <p:nvPr/>
        </p:nvGrpSpPr>
        <p:grpSpPr>
          <a:xfrm>
            <a:off x="1066800" y="4114800"/>
            <a:ext cx="2590800" cy="1143000"/>
            <a:chOff x="4343400" y="5410200"/>
            <a:chExt cx="2590800" cy="1143000"/>
          </a:xfrm>
        </p:grpSpPr>
        <p:sp>
          <p:nvSpPr>
            <p:cNvPr id="43" name="Rectangle 42"/>
            <p:cNvSpPr/>
            <p:nvPr/>
          </p:nvSpPr>
          <p:spPr>
            <a:xfrm>
              <a:off x="4724400" y="6183868"/>
              <a:ext cx="2209800" cy="369332"/>
            </a:xfrm>
            <a:prstGeom prst="rect">
              <a:avLst/>
            </a:prstGeom>
          </p:spPr>
          <p:txBody>
            <a:bodyPr wrap="square">
              <a:spAutoFit/>
            </a:bodyPr>
            <a:lstStyle/>
            <a:p>
              <a:r>
                <a:rPr lang="en-US" dirty="0">
                  <a:solidFill>
                    <a:srgbClr val="0070C0"/>
                  </a:solidFill>
                </a:rPr>
                <a:t>Assets are decreased.</a:t>
              </a:r>
            </a:p>
          </p:txBody>
        </p:sp>
        <p:sp>
          <p:nvSpPr>
            <p:cNvPr id="44" name="Line 16"/>
            <p:cNvSpPr>
              <a:spLocks noChangeShapeType="1"/>
            </p:cNvSpPr>
            <p:nvPr/>
          </p:nvSpPr>
          <p:spPr bwMode="auto">
            <a:xfrm flipV="1">
              <a:off x="4495800" y="5410200"/>
              <a:ext cx="1524000" cy="99060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sp>
          <p:nvSpPr>
            <p:cNvPr id="45" name="Rectangle 9"/>
            <p:cNvSpPr>
              <a:spLocks noChangeArrowheads="1"/>
            </p:cNvSpPr>
            <p:nvPr/>
          </p:nvSpPr>
          <p:spPr bwMode="auto">
            <a:xfrm>
              <a:off x="4343400" y="618744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3</a:t>
              </a:r>
            </a:p>
          </p:txBody>
        </p:sp>
      </p:grpSp>
      <p:grpSp>
        <p:nvGrpSpPr>
          <p:cNvPr id="23" name="Group 50"/>
          <p:cNvGrpSpPr/>
          <p:nvPr/>
        </p:nvGrpSpPr>
        <p:grpSpPr>
          <a:xfrm>
            <a:off x="5715000" y="4343400"/>
            <a:ext cx="3352800" cy="923330"/>
            <a:chOff x="5715000" y="4343400"/>
            <a:chExt cx="3352800" cy="923330"/>
          </a:xfrm>
        </p:grpSpPr>
        <p:sp>
          <p:nvSpPr>
            <p:cNvPr id="48" name="Line 16"/>
            <p:cNvSpPr>
              <a:spLocks noChangeShapeType="1"/>
            </p:cNvSpPr>
            <p:nvPr/>
          </p:nvSpPr>
          <p:spPr bwMode="auto">
            <a:xfrm flipH="1">
              <a:off x="5715000" y="4688540"/>
              <a:ext cx="914400" cy="0"/>
            </a:xfrm>
            <a:prstGeom prst="line">
              <a:avLst/>
            </a:prstGeom>
            <a:solidFill>
              <a:srgbClr val="CC0000"/>
            </a:solidFill>
            <a:ln w="38100">
              <a:solidFill>
                <a:srgbClr val="00B0F0"/>
              </a:solidFill>
              <a:round/>
              <a:headEnd/>
              <a:tailEnd type="triangle" w="med" len="med"/>
            </a:ln>
            <a:effectLst/>
          </p:spPr>
          <p:txBody>
            <a:bodyPr/>
            <a:lstStyle/>
            <a:p>
              <a:endParaRPr lang="en-US" dirty="0"/>
            </a:p>
          </p:txBody>
        </p:sp>
        <p:grpSp>
          <p:nvGrpSpPr>
            <p:cNvPr id="27" name="Group 48"/>
            <p:cNvGrpSpPr/>
            <p:nvPr/>
          </p:nvGrpSpPr>
          <p:grpSpPr>
            <a:xfrm>
              <a:off x="6368714" y="4343400"/>
              <a:ext cx="2699086" cy="923330"/>
              <a:chOff x="6368714" y="4343400"/>
              <a:chExt cx="2699086" cy="923330"/>
            </a:xfrm>
          </p:grpSpPr>
          <p:sp>
            <p:nvSpPr>
              <p:cNvPr id="40" name="Rectangle 39"/>
              <p:cNvSpPr/>
              <p:nvPr/>
            </p:nvSpPr>
            <p:spPr>
              <a:xfrm>
                <a:off x="6749716" y="4343400"/>
                <a:ext cx="2318084" cy="923330"/>
              </a:xfrm>
              <a:prstGeom prst="rect">
                <a:avLst/>
              </a:prstGeom>
            </p:spPr>
            <p:txBody>
              <a:bodyPr wrap="square">
                <a:spAutoFit/>
              </a:bodyPr>
              <a:lstStyle/>
              <a:p>
                <a:r>
                  <a:rPr lang="en-US" dirty="0">
                    <a:solidFill>
                      <a:srgbClr val="0070C0"/>
                    </a:solidFill>
                  </a:rPr>
                  <a:t>Michael Delgado, Drawing is an owner‘s equity account.</a:t>
                </a:r>
              </a:p>
            </p:txBody>
          </p:sp>
          <p:sp>
            <p:nvSpPr>
              <p:cNvPr id="39" name="Rectangle 8"/>
              <p:cNvSpPr>
                <a:spLocks noChangeArrowheads="1"/>
              </p:cNvSpPr>
              <p:nvPr/>
            </p:nvSpPr>
            <p:spPr bwMode="auto">
              <a:xfrm>
                <a:off x="6368714" y="4486870"/>
                <a:ext cx="365760" cy="365760"/>
              </a:xfrm>
              <a:prstGeom prst="ellipse">
                <a:avLst/>
              </a:prstGeom>
              <a:gradFill>
                <a:gsLst>
                  <a:gs pos="0">
                    <a:srgbClr val="FF0000"/>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r>
                  <a:rPr lang="en-US" b="1" dirty="0"/>
                  <a:t>2</a:t>
                </a:r>
              </a:p>
            </p:txBody>
          </p:sp>
        </p:grpSp>
      </p:grpSp>
      <p:sp>
        <p:nvSpPr>
          <p:cNvPr id="50" name="Slide Number Placeholder 49"/>
          <p:cNvSpPr>
            <a:spLocks noGrp="1"/>
          </p:cNvSpPr>
          <p:nvPr>
            <p:ph type="sldNum" sz="quarter" idx="12"/>
          </p:nvPr>
        </p:nvSpPr>
        <p:spPr/>
        <p:txBody>
          <a:bodyPr/>
          <a:lstStyle/>
          <a:p>
            <a:r>
              <a:rPr lang="en-US"/>
              <a:t>SLIDE </a:t>
            </a:r>
            <a:fld id="{FCD2455E-EC1D-45EA-B6B2-90AB88848CFD}" type="slidenum">
              <a:rPr lang="en-US" smtClean="0"/>
              <a:pPr/>
              <a:t>27</a:t>
            </a:fld>
            <a:endParaRPr lang="en-US" dirty="0"/>
          </a:p>
        </p:txBody>
      </p:sp>
      <p:sp>
        <p:nvSpPr>
          <p:cNvPr id="41" name="Text Box 25"/>
          <p:cNvSpPr txBox="1">
            <a:spLocks noChangeArrowheads="1"/>
          </p:cNvSpPr>
          <p:nvPr/>
        </p:nvSpPr>
        <p:spPr bwMode="auto">
          <a:xfrm>
            <a:off x="6324600" y="3505200"/>
            <a:ext cx="2667000" cy="1006475"/>
          </a:xfrm>
          <a:prstGeom prst="rect">
            <a:avLst/>
          </a:prstGeom>
          <a:noFill/>
          <a:ln w="9525">
            <a:noFill/>
            <a:miter lim="800000"/>
            <a:headEnd/>
            <a:tailEnd/>
          </a:ln>
        </p:spPr>
        <p:txBody>
          <a:bodyPr>
            <a:spAutoFit/>
          </a:bodyPr>
          <a:lstStyle/>
          <a:p>
            <a:pPr>
              <a:spcBef>
                <a:spcPct val="50000"/>
              </a:spcBef>
            </a:pPr>
            <a:r>
              <a:rPr lang="en-US" sz="2000" dirty="0">
                <a:latin typeface="Arial" charset="0"/>
              </a:rPr>
              <a:t>Write </a:t>
            </a:r>
            <a:r>
              <a:rPr lang="en-US" sz="2000" b="1" dirty="0">
                <a:solidFill>
                  <a:srgbClr val="FF0066"/>
                </a:solidFill>
                <a:latin typeface="Arial" charset="0"/>
              </a:rPr>
              <a:t>(Drawing)</a:t>
            </a:r>
            <a:r>
              <a:rPr lang="en-US" sz="2000" dirty="0">
                <a:latin typeface="Arial" charset="0"/>
              </a:rPr>
              <a:t> on owner’s equity side of card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checkerboard(across)">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2-3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indent="-457200">
              <a:buNone/>
            </a:pPr>
            <a:r>
              <a:rPr lang="en-US" b="1" dirty="0">
                <a:solidFill>
                  <a:srgbClr val="FF0000"/>
                </a:solidFill>
              </a:rPr>
              <a:t>1.	</a:t>
            </a:r>
            <a:r>
              <a:rPr lang="en-US" dirty="0"/>
              <a:t>Which two accounts are affected when a business pays cash for a cell phone bill?</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28</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3048000"/>
            <a:ext cx="7315200" cy="1520416"/>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a:buClr>
                <a:srgbClr val="FF0000"/>
              </a:buClr>
            </a:pPr>
            <a:r>
              <a:rPr lang="en-US" sz="3200" dirty="0">
                <a:ea typeface="Calibri"/>
                <a:cs typeface="Calibri"/>
              </a:rPr>
              <a:t>Communications Expense</a:t>
            </a:r>
          </a:p>
          <a:p>
            <a:pPr>
              <a:buClr>
                <a:srgbClr val="FF0000"/>
              </a:buClr>
            </a:pPr>
            <a:r>
              <a:rPr lang="en-US" sz="3200" dirty="0">
                <a:ea typeface="Calibri"/>
                <a:cs typeface="Calibri"/>
              </a:rPr>
              <a:t>Cash</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2-3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marR="0" indent="-457200">
              <a:spcAft>
                <a:spcPts val="0"/>
              </a:spcAft>
              <a:buNone/>
            </a:pPr>
            <a:r>
              <a:rPr lang="en-US" b="1" dirty="0">
                <a:solidFill>
                  <a:srgbClr val="FF0000"/>
                </a:solidFill>
              </a:rPr>
              <a:t>2.	</a:t>
            </a:r>
            <a:r>
              <a:rPr lang="en-US" dirty="0"/>
              <a:t>Which two accounts are affected when a business sells services on account?</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29</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3048000"/>
            <a:ext cx="7315200" cy="1520416"/>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a:buClr>
                <a:srgbClr val="FF0000"/>
              </a:buClr>
            </a:pPr>
            <a:r>
              <a:rPr lang="en-US" sz="3200" dirty="0">
                <a:ea typeface="Calibri"/>
                <a:cs typeface="Calibri"/>
              </a:rPr>
              <a:t>Accounts Receivable</a:t>
            </a:r>
          </a:p>
          <a:p>
            <a:pPr>
              <a:buClr>
                <a:srgbClr val="FF0000"/>
              </a:buClr>
            </a:pPr>
            <a:r>
              <a:rPr lang="en-US" sz="3200" dirty="0">
                <a:ea typeface="Calibri"/>
                <a:cs typeface="Calibri"/>
              </a:rPr>
              <a:t>Sales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Accounts</a:t>
            </a:r>
          </a:p>
        </p:txBody>
      </p:sp>
      <p:sp>
        <p:nvSpPr>
          <p:cNvPr id="3" name="Content Placeholder 2"/>
          <p:cNvSpPr>
            <a:spLocks noGrp="1"/>
          </p:cNvSpPr>
          <p:nvPr>
            <p:ph idx="1"/>
          </p:nvPr>
        </p:nvSpPr>
        <p:spPr/>
        <p:txBody>
          <a:bodyPr>
            <a:normAutofit lnSpcReduction="10000"/>
          </a:bodyPr>
          <a:lstStyle/>
          <a:p>
            <a:r>
              <a:rPr lang="en-US" dirty="0"/>
              <a:t>A record summarizing all the information affecting a single item in the accounting equation is known as an </a:t>
            </a:r>
            <a:r>
              <a:rPr lang="en-US" i="1" dirty="0">
                <a:solidFill>
                  <a:srgbClr val="0070C0"/>
                </a:solidFill>
              </a:rPr>
              <a:t>account</a:t>
            </a:r>
            <a:r>
              <a:rPr lang="en-US" dirty="0"/>
              <a:t>. </a:t>
            </a:r>
          </a:p>
          <a:p>
            <a:r>
              <a:rPr lang="en-US" dirty="0"/>
              <a:t>An accounting device used to analyze transactions is called a </a:t>
            </a:r>
            <a:r>
              <a:rPr lang="en-US" b="1" dirty="0">
                <a:solidFill>
                  <a:srgbClr val="0070C0"/>
                </a:solidFill>
              </a:rPr>
              <a:t>T account</a:t>
            </a:r>
            <a:r>
              <a:rPr lang="en-US" dirty="0"/>
              <a:t>.</a:t>
            </a:r>
          </a:p>
          <a:p>
            <a:r>
              <a:rPr lang="en-US" b="1" dirty="0">
                <a:solidFill>
                  <a:srgbClr val="0070C0"/>
                </a:solidFill>
              </a:rPr>
              <a:t>Debit</a:t>
            </a:r>
            <a:r>
              <a:rPr lang="en-US" dirty="0"/>
              <a:t> means an amount recorded on the left side of an account. </a:t>
            </a:r>
          </a:p>
          <a:p>
            <a:r>
              <a:rPr lang="en-US" b="1" dirty="0">
                <a:solidFill>
                  <a:srgbClr val="0070C0"/>
                </a:solidFill>
              </a:rPr>
              <a:t>Credit</a:t>
            </a:r>
            <a:r>
              <a:rPr lang="en-US" dirty="0"/>
              <a:t> means an amount recorded on the right side of an account.</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3</a:t>
            </a:fld>
            <a:endParaRPr lang="en-US" dirty="0"/>
          </a:p>
        </p:txBody>
      </p:sp>
      <p:sp>
        <p:nvSpPr>
          <p:cNvPr id="11" name="Flowchart: Delay 10"/>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sp>
        <p:nvSpPr>
          <p:cNvPr id="13" name="TextBox 12"/>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LO2</a:t>
            </a:r>
            <a:endParaRPr lang="en-US"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2-3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marR="0" indent="-457200">
              <a:spcAft>
                <a:spcPts val="0"/>
              </a:spcAft>
              <a:buNone/>
            </a:pPr>
            <a:r>
              <a:rPr lang="en-US" b="1" dirty="0">
                <a:solidFill>
                  <a:srgbClr val="FF0000"/>
                </a:solidFill>
              </a:rPr>
              <a:t>3.	</a:t>
            </a:r>
            <a:r>
              <a:rPr lang="en-US" dirty="0"/>
              <a:t>Which two accounts are affected when a business receives cash on account?</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30</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3048000"/>
            <a:ext cx="7315200" cy="1520416"/>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a:buClr>
                <a:srgbClr val="FF0000"/>
              </a:buClr>
            </a:pPr>
            <a:r>
              <a:rPr lang="en-US" sz="3200" dirty="0">
                <a:ea typeface="Calibri"/>
                <a:cs typeface="Calibri"/>
              </a:rPr>
              <a:t>Cash</a:t>
            </a:r>
          </a:p>
          <a:p>
            <a:pPr>
              <a:buClr>
                <a:srgbClr val="FF0000"/>
              </a:buClr>
            </a:pPr>
            <a:r>
              <a:rPr lang="en-US" sz="3200" dirty="0">
                <a:ea typeface="Calibri"/>
                <a:cs typeface="Calibri"/>
              </a:rPr>
              <a:t>Accounts Receivable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2-3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marR="0" indent="-457200">
              <a:spcAft>
                <a:spcPts val="0"/>
              </a:spcAft>
              <a:buNone/>
            </a:pPr>
            <a:r>
              <a:rPr lang="en-US" b="1" dirty="0">
                <a:solidFill>
                  <a:srgbClr val="FF0000"/>
                </a:solidFill>
              </a:rPr>
              <a:t>4.	</a:t>
            </a:r>
            <a:r>
              <a:rPr lang="en-US" dirty="0"/>
              <a:t>Is the drawing account increased on the debit side or credit side?</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31</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3048000"/>
            <a:ext cx="7315200" cy="1520416"/>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a:buClr>
                <a:srgbClr val="FF0000"/>
              </a:buClr>
            </a:pPr>
            <a:r>
              <a:rPr lang="en-US" sz="3200" dirty="0">
                <a:ea typeface="Calibri"/>
                <a:cs typeface="Calibri"/>
              </a:rPr>
              <a:t>Debit because withdrawals decrease owner’s equity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2-3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marR="0" indent="-457200">
              <a:spcAft>
                <a:spcPts val="0"/>
              </a:spcAft>
              <a:buNone/>
            </a:pPr>
            <a:r>
              <a:rPr lang="en-US" b="1" dirty="0">
                <a:solidFill>
                  <a:srgbClr val="FF0000"/>
                </a:solidFill>
              </a:rPr>
              <a:t>5.	</a:t>
            </a:r>
            <a:r>
              <a:rPr lang="en-US" dirty="0"/>
              <a:t>Are revenue accounts increased on the debit side or credit side?</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32</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3048000"/>
            <a:ext cx="7315200" cy="1520416"/>
          </a:xfrm>
          <a:prstGeom prst="rect">
            <a:avLst/>
          </a:prstGeom>
          <a:solidFill>
            <a:schemeClr val="bg2"/>
          </a:solidFill>
        </p:spPr>
        <p:txBody>
          <a:bodyPr vert="horz" lIns="91440" tIns="45720" rIns="91440" bIns="45720" rtlCol="0">
            <a:sp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a:buClr>
                <a:srgbClr val="FF0000"/>
              </a:buClr>
            </a:pPr>
            <a:r>
              <a:rPr lang="en-US" sz="3200" dirty="0">
                <a:ea typeface="Calibri"/>
                <a:cs typeface="Calibri"/>
              </a:rPr>
              <a:t>Credit because revenue increases owner’s equity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ormAutofit fontScale="90000"/>
          </a:bodyPr>
          <a:lstStyle/>
          <a:p>
            <a:pPr eaLnBrk="1" hangingPunct="1">
              <a:defRPr/>
            </a:pPr>
            <a:r>
              <a:rPr lang="en-US"/>
              <a:t>Owner Withdrawals vs Salary</a:t>
            </a:r>
            <a:br>
              <a:rPr lang="en-US"/>
            </a:br>
            <a:r>
              <a:rPr lang="en-US"/>
              <a:t>What is the difference?</a:t>
            </a:r>
          </a:p>
        </p:txBody>
      </p:sp>
      <p:sp>
        <p:nvSpPr>
          <p:cNvPr id="183299" name="Rectangle 3"/>
          <p:cNvSpPr>
            <a:spLocks noGrp="1" noChangeArrowheads="1"/>
          </p:cNvSpPr>
          <p:nvPr>
            <p:ph idx="1"/>
          </p:nvPr>
        </p:nvSpPr>
        <p:spPr/>
        <p:txBody>
          <a:bodyPr>
            <a:normAutofit fontScale="92500" lnSpcReduction="20000"/>
          </a:bodyPr>
          <a:lstStyle/>
          <a:p>
            <a:pPr eaLnBrk="1" hangingPunct="1"/>
            <a:r>
              <a:rPr lang="en-US" sz="2000"/>
              <a:t>Owner withdrawal is </a:t>
            </a:r>
            <a:r>
              <a:rPr lang="en-US" sz="2000" u="sng"/>
              <a:t>not</a:t>
            </a:r>
            <a:r>
              <a:rPr lang="en-US" sz="2000"/>
              <a:t> an expense</a:t>
            </a:r>
          </a:p>
          <a:p>
            <a:pPr lvl="1" eaLnBrk="1" hangingPunct="1"/>
            <a:r>
              <a:rPr lang="en-US" sz="1800"/>
              <a:t>Owner is just taking back out part of money they invested</a:t>
            </a:r>
          </a:p>
          <a:p>
            <a:pPr lvl="1" eaLnBrk="1" hangingPunct="1"/>
            <a:r>
              <a:rPr lang="en-US" sz="1800"/>
              <a:t>Withdrawal is not taxed by the Internal Revenue Service (IRS)</a:t>
            </a:r>
          </a:p>
          <a:p>
            <a:pPr eaLnBrk="1" hangingPunct="1"/>
            <a:r>
              <a:rPr lang="en-US" sz="2000"/>
              <a:t>Proprietorships are not assessed corporate income taxes by the IRS</a:t>
            </a:r>
          </a:p>
          <a:p>
            <a:pPr eaLnBrk="1" hangingPunct="1"/>
            <a:endParaRPr lang="en-US" sz="2000"/>
          </a:p>
          <a:p>
            <a:pPr eaLnBrk="1" hangingPunct="1"/>
            <a:r>
              <a:rPr lang="en-US" sz="2000"/>
              <a:t>Owner must report their Net Income at the end of the year on their personal Form 1040 tax return and file with the IRS</a:t>
            </a:r>
          </a:p>
          <a:p>
            <a:pPr eaLnBrk="1" hangingPunct="1"/>
            <a:endParaRPr lang="en-US" sz="2000"/>
          </a:p>
          <a:p>
            <a:pPr eaLnBrk="1" hangingPunct="1"/>
            <a:r>
              <a:rPr lang="en-US" sz="2000"/>
              <a:t>Owner who earns salary also would have to report the salary </a:t>
            </a:r>
            <a:r>
              <a:rPr lang="en-US" sz="2000" u="sng"/>
              <a:t>and</a:t>
            </a:r>
            <a:r>
              <a:rPr lang="en-US" sz="2000"/>
              <a:t> the Net Income.</a:t>
            </a:r>
          </a:p>
          <a:p>
            <a:pPr eaLnBrk="1" hangingPunct="1"/>
            <a:endParaRPr lang="en-US" sz="2000"/>
          </a:p>
          <a:p>
            <a:pPr eaLnBrk="1" hangingPunct="1"/>
            <a:r>
              <a:rPr lang="en-US" sz="2000"/>
              <a:t>Since salary is an expense – would reduce Net Income, so cash received would be same.</a:t>
            </a:r>
          </a:p>
          <a:p>
            <a:pPr eaLnBrk="1" hangingPunct="1"/>
            <a:endParaRPr lang="en-US" sz="2000"/>
          </a:p>
          <a:p>
            <a:pPr eaLnBrk="1" hangingPunct="1"/>
            <a:r>
              <a:rPr lang="en-US" sz="2000"/>
              <a:t>However, there may be tax deductions you can take as proprietorship that you can’t take for salary amount.  Check with tax preparer.</a:t>
            </a:r>
          </a:p>
        </p:txBody>
      </p:sp>
      <p:sp>
        <p:nvSpPr>
          <p:cNvPr id="5" name="Slide Number Placeholder 3"/>
          <p:cNvSpPr>
            <a:spLocks noGrp="1"/>
          </p:cNvSpPr>
          <p:nvPr>
            <p:ph type="sldNum" sz="quarter" idx="12"/>
          </p:nvPr>
        </p:nvSpPr>
        <p:spPr>
          <a:prstGeom prst="rect">
            <a:avLst/>
          </a:prstGeom>
        </p:spPr>
        <p:txBody>
          <a:bodyPr/>
          <a:lstStyle/>
          <a:p>
            <a:pPr>
              <a:defRPr/>
            </a:pPr>
            <a:fld id="{DAA530FB-FA71-4D90-9B55-325219921198}" type="slidenum">
              <a:rPr lang="en-US"/>
              <a:pPr>
                <a:defRPr/>
              </a:pPr>
              <a:t>33</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checkerboard(across)">
                                      <p:cBhvr>
                                        <p:cTn id="7" dur="500"/>
                                        <p:tgtEl>
                                          <p:spTgt spid="18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checkerboard(across)">
                                      <p:cBhvr>
                                        <p:cTn id="12" dur="500"/>
                                        <p:tgtEl>
                                          <p:spTgt spid="18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checkerboard(across)">
                                      <p:cBhvr>
                                        <p:cTn id="17" dur="500"/>
                                        <p:tgtEl>
                                          <p:spTgt spid="18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checkerboard(across)">
                                      <p:cBhvr>
                                        <p:cTn id="22" dur="500"/>
                                        <p:tgtEl>
                                          <p:spTgt spid="18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3299">
                                            <p:txEl>
                                              <p:pRg st="5" end="5"/>
                                            </p:txEl>
                                          </p:spTgt>
                                        </p:tgtEl>
                                        <p:attrNameLst>
                                          <p:attrName>style.visibility</p:attrName>
                                        </p:attrNameLst>
                                      </p:cBhvr>
                                      <p:to>
                                        <p:strVal val="visible"/>
                                      </p:to>
                                    </p:set>
                                    <p:animEffect transition="in" filter="checkerboard(across)">
                                      <p:cBhvr>
                                        <p:cTn id="27" dur="500"/>
                                        <p:tgtEl>
                                          <p:spTgt spid="1832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3299">
                                            <p:txEl>
                                              <p:pRg st="7" end="7"/>
                                            </p:txEl>
                                          </p:spTgt>
                                        </p:tgtEl>
                                        <p:attrNameLst>
                                          <p:attrName>style.visibility</p:attrName>
                                        </p:attrNameLst>
                                      </p:cBhvr>
                                      <p:to>
                                        <p:strVal val="visible"/>
                                      </p:to>
                                    </p:set>
                                    <p:animEffect transition="in" filter="checkerboard(across)">
                                      <p:cBhvr>
                                        <p:cTn id="32" dur="500"/>
                                        <p:tgtEl>
                                          <p:spTgt spid="18329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3299">
                                            <p:txEl>
                                              <p:pRg st="9" end="9"/>
                                            </p:txEl>
                                          </p:spTgt>
                                        </p:tgtEl>
                                        <p:attrNameLst>
                                          <p:attrName>style.visibility</p:attrName>
                                        </p:attrNameLst>
                                      </p:cBhvr>
                                      <p:to>
                                        <p:strVal val="visible"/>
                                      </p:to>
                                    </p:set>
                                    <p:animEffect transition="in" filter="checkerboard(across)">
                                      <p:cBhvr>
                                        <p:cTn id="37" dur="500"/>
                                        <p:tgtEl>
                                          <p:spTgt spid="18329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83299">
                                            <p:txEl>
                                              <p:pRg st="11" end="11"/>
                                            </p:txEl>
                                          </p:spTgt>
                                        </p:tgtEl>
                                        <p:attrNameLst>
                                          <p:attrName>style.visibility</p:attrName>
                                        </p:attrNameLst>
                                      </p:cBhvr>
                                      <p:to>
                                        <p:strVal val="visible"/>
                                      </p:to>
                                    </p:set>
                                    <p:animEffect transition="in" filter="checkerboard(across)">
                                      <p:cBhvr>
                                        <p:cTn id="42" dur="500"/>
                                        <p:tgtEl>
                                          <p:spTgt spid="1832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Together 2-3</a:t>
            </a:r>
            <a:br>
              <a:rPr lang="en-US" dirty="0"/>
            </a:br>
            <a:r>
              <a:rPr lang="en-US" dirty="0"/>
              <a:t>On You Own 2-3</a:t>
            </a:r>
          </a:p>
        </p:txBody>
      </p:sp>
      <p:sp>
        <p:nvSpPr>
          <p:cNvPr id="9" name="Content Placeholder 8"/>
          <p:cNvSpPr>
            <a:spLocks noGrp="1"/>
          </p:cNvSpPr>
          <p:nvPr>
            <p:ph sz="half" idx="1"/>
          </p:nvPr>
        </p:nvSpPr>
        <p:spPr/>
        <p:txBody>
          <a:bodyPr/>
          <a:lstStyle/>
          <a:p>
            <a:r>
              <a:rPr lang="en-US" dirty="0"/>
              <a:t>Work Together</a:t>
            </a:r>
          </a:p>
          <a:p>
            <a:pPr lvl="1"/>
            <a:r>
              <a:rPr lang="en-US" dirty="0"/>
              <a:t>Model</a:t>
            </a:r>
          </a:p>
          <a:p>
            <a:pPr lvl="1"/>
            <a:r>
              <a:rPr lang="en-US" dirty="0"/>
              <a:t>Self-Correcting Excel</a:t>
            </a:r>
          </a:p>
          <a:p>
            <a:pPr lvl="1"/>
            <a:r>
              <a:rPr lang="en-US" dirty="0"/>
              <a:t>Problem outside of text</a:t>
            </a:r>
          </a:p>
        </p:txBody>
      </p:sp>
      <p:sp>
        <p:nvSpPr>
          <p:cNvPr id="10" name="Content Placeholder 9"/>
          <p:cNvSpPr>
            <a:spLocks noGrp="1"/>
          </p:cNvSpPr>
          <p:nvPr>
            <p:ph sz="half" idx="2"/>
          </p:nvPr>
        </p:nvSpPr>
        <p:spPr/>
        <p:txBody>
          <a:bodyPr/>
          <a:lstStyle/>
          <a:p>
            <a:r>
              <a:rPr lang="en-US" dirty="0"/>
              <a:t>On Your Own</a:t>
            </a:r>
          </a:p>
          <a:p>
            <a:pPr lvl="1"/>
            <a:r>
              <a:rPr lang="en-US" dirty="0"/>
              <a:t>Complete</a:t>
            </a:r>
          </a:p>
          <a:p>
            <a:pPr lvl="1"/>
            <a:r>
              <a:rPr lang="en-US" dirty="0"/>
              <a:t>Self-Correcting Excel</a:t>
            </a:r>
          </a:p>
          <a:p>
            <a:pPr lvl="1"/>
            <a:r>
              <a:rPr lang="en-US" dirty="0"/>
              <a:t>Problem outside of text</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34</a:t>
            </a:fld>
            <a:endParaRPr lang="en-US" dirty="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Problems</a:t>
            </a:r>
          </a:p>
        </p:txBody>
      </p:sp>
      <p:sp>
        <p:nvSpPr>
          <p:cNvPr id="3" name="Content Placeholder 2"/>
          <p:cNvSpPr>
            <a:spLocks noGrp="1"/>
          </p:cNvSpPr>
          <p:nvPr>
            <p:ph idx="1"/>
          </p:nvPr>
        </p:nvSpPr>
        <p:spPr/>
        <p:txBody>
          <a:bodyPr/>
          <a:lstStyle/>
          <a:p>
            <a:r>
              <a:rPr lang="en-US" dirty="0"/>
              <a:t>2-3 Application Problem</a:t>
            </a:r>
          </a:p>
          <a:p>
            <a:pPr lvl="1"/>
            <a:r>
              <a:rPr lang="en-US" dirty="0"/>
              <a:t>Self-Correcting Excel</a:t>
            </a:r>
          </a:p>
          <a:p>
            <a:pPr lvl="1"/>
            <a:r>
              <a:rPr lang="en-US" dirty="0"/>
              <a:t>Problem outside of text</a:t>
            </a:r>
          </a:p>
          <a:p>
            <a:endParaRPr lang="en-US" dirty="0"/>
          </a:p>
          <a:p>
            <a:r>
              <a:rPr lang="en-US" dirty="0"/>
              <a:t>2-4 Application Problem</a:t>
            </a:r>
          </a:p>
          <a:p>
            <a:pPr lvl="1"/>
            <a:r>
              <a:rPr lang="en-US" dirty="0"/>
              <a:t>Self-Correcting Excel</a:t>
            </a:r>
          </a:p>
          <a:p>
            <a:pPr lvl="1"/>
            <a:r>
              <a:rPr lang="en-US" dirty="0"/>
              <a:t>Problem outside of text</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35</a:t>
            </a:fld>
            <a:endParaRPr lang="en-US" dirty="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2 Assessment</a:t>
            </a:r>
          </a:p>
        </p:txBody>
      </p:sp>
      <p:sp>
        <p:nvSpPr>
          <p:cNvPr id="3" name="Content Placeholder 2"/>
          <p:cNvSpPr>
            <a:spLocks noGrp="1"/>
          </p:cNvSpPr>
          <p:nvPr>
            <p:ph idx="1"/>
          </p:nvPr>
        </p:nvSpPr>
        <p:spPr/>
        <p:txBody>
          <a:bodyPr/>
          <a:lstStyle/>
          <a:p>
            <a:r>
              <a:rPr lang="en-US" dirty="0"/>
              <a:t>Unit 2 Review (</a:t>
            </a:r>
            <a:r>
              <a:rPr lang="en-US" dirty="0" err="1"/>
              <a:t>ExamView</a:t>
            </a:r>
            <a:r>
              <a:rPr lang="en-US" dirty="0"/>
              <a:t>)	</a:t>
            </a:r>
          </a:p>
          <a:p>
            <a:pPr lvl="1"/>
            <a:r>
              <a:rPr lang="en-US" dirty="0"/>
              <a:t>90 % or Greater </a:t>
            </a:r>
          </a:p>
          <a:p>
            <a:pPr lvl="2"/>
            <a:r>
              <a:rPr lang="en-US" dirty="0"/>
              <a:t>5 Point Bonus on Unit 1 Concept Quiz (20% Bonus)</a:t>
            </a:r>
          </a:p>
          <a:p>
            <a:r>
              <a:rPr lang="en-US" dirty="0"/>
              <a:t>Unit 2 Part 1 Quiz (</a:t>
            </a:r>
            <a:r>
              <a:rPr lang="en-US" dirty="0" err="1"/>
              <a:t>ExamView</a:t>
            </a:r>
            <a:r>
              <a:rPr lang="en-US" dirty="0"/>
              <a:t>)</a:t>
            </a:r>
          </a:p>
          <a:p>
            <a:pPr lvl="2"/>
            <a:r>
              <a:rPr lang="en-US" dirty="0"/>
              <a:t>Concepts – 25 Questions (25 Points)</a:t>
            </a:r>
          </a:p>
          <a:p>
            <a:r>
              <a:rPr lang="en-US" dirty="0"/>
              <a:t>Unit 2 Part 2 Quiz (Excel)</a:t>
            </a:r>
          </a:p>
          <a:p>
            <a:pPr lvl="2"/>
            <a:r>
              <a:rPr lang="en-US"/>
              <a:t>Skills (35 </a:t>
            </a:r>
            <a:r>
              <a:rPr lang="en-US" dirty="0"/>
              <a:t>Point)</a:t>
            </a:r>
          </a:p>
          <a:p>
            <a:endParaRPr lang="en-US" dirty="0"/>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36</a:t>
            </a:fld>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Accounts</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4</a:t>
            </a:fld>
            <a:endParaRPr lang="en-US" dirty="0"/>
          </a:p>
        </p:txBody>
      </p:sp>
      <p:sp>
        <p:nvSpPr>
          <p:cNvPr id="11" name="Flowchart: Delay 10"/>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sp>
        <p:nvSpPr>
          <p:cNvPr id="13" name="TextBox 12"/>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LO2</a:t>
            </a:r>
            <a:endParaRPr lang="en-US" dirty="0"/>
          </a:p>
        </p:txBody>
      </p:sp>
      <p:pic>
        <p:nvPicPr>
          <p:cNvPr id="9" name="Picture 8" descr="Chapter 2_Page 33_1.jpg"/>
          <p:cNvPicPr>
            <a:picLocks noChangeAspect="1"/>
          </p:cNvPicPr>
          <p:nvPr/>
        </p:nvPicPr>
        <p:blipFill>
          <a:blip r:embed="rId2" cstate="print"/>
          <a:stretch>
            <a:fillRect/>
          </a:stretch>
        </p:blipFill>
        <p:spPr>
          <a:xfrm>
            <a:off x="927100" y="2191190"/>
            <a:ext cx="7315200" cy="2507810"/>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Increases, Decreases, and Balances in Accounts</a:t>
            </a:r>
          </a:p>
        </p:txBody>
      </p:sp>
      <p:sp>
        <p:nvSpPr>
          <p:cNvPr id="3" name="Content Placeholder 2"/>
          <p:cNvSpPr>
            <a:spLocks noGrp="1"/>
          </p:cNvSpPr>
          <p:nvPr>
            <p:ph idx="1"/>
          </p:nvPr>
        </p:nvSpPr>
        <p:spPr/>
        <p:txBody>
          <a:bodyPr>
            <a:normAutofit fontScale="85000" lnSpcReduction="20000"/>
          </a:bodyPr>
          <a:lstStyle/>
          <a:p>
            <a:r>
              <a:rPr lang="en-US" dirty="0"/>
              <a:t>Assets</a:t>
            </a:r>
          </a:p>
          <a:p>
            <a:pPr lvl="1"/>
            <a:r>
              <a:rPr lang="en-US" dirty="0"/>
              <a:t>On the left side of the accounting equation</a:t>
            </a:r>
          </a:p>
          <a:p>
            <a:pPr lvl="1"/>
            <a:r>
              <a:rPr lang="en-US" dirty="0"/>
              <a:t>Increase on the left, or debit, side of the account</a:t>
            </a:r>
          </a:p>
          <a:p>
            <a:r>
              <a:rPr lang="en-US" dirty="0"/>
              <a:t>Liabilities and the owner’s capital account</a:t>
            </a:r>
          </a:p>
          <a:p>
            <a:pPr lvl="1"/>
            <a:r>
              <a:rPr lang="en-US" dirty="0"/>
              <a:t>On the right side of the accounting equation</a:t>
            </a:r>
          </a:p>
          <a:p>
            <a:pPr lvl="1"/>
            <a:r>
              <a:rPr lang="en-US" dirty="0"/>
              <a:t>Increase on the right, or credit, side of the account</a:t>
            </a:r>
          </a:p>
          <a:p>
            <a:r>
              <a:rPr lang="en-US" dirty="0"/>
              <a:t>Normal balance</a:t>
            </a:r>
          </a:p>
          <a:p>
            <a:pPr lvl="1"/>
            <a:r>
              <a:rPr lang="en-US" dirty="0"/>
              <a:t>The side of the account that is increased is called the </a:t>
            </a:r>
            <a:r>
              <a:rPr lang="en-US" b="1" dirty="0">
                <a:solidFill>
                  <a:srgbClr val="0070C0"/>
                </a:solidFill>
              </a:rPr>
              <a:t>normal balance </a:t>
            </a:r>
            <a:r>
              <a:rPr lang="en-US" dirty="0"/>
              <a:t>of the account. </a:t>
            </a:r>
          </a:p>
          <a:p>
            <a:pPr lvl="1"/>
            <a:r>
              <a:rPr lang="en-US" dirty="0"/>
              <a:t>Assets have normal debit balances</a:t>
            </a:r>
          </a:p>
          <a:p>
            <a:pPr lvl="1"/>
            <a:r>
              <a:rPr lang="en-US" dirty="0"/>
              <a:t>Liabilities and the owner’s capital account have normal credit balances</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5</a:t>
            </a:fld>
            <a:endParaRPr lang="en-US" dirty="0"/>
          </a:p>
        </p:txBody>
      </p:sp>
      <p:sp>
        <p:nvSpPr>
          <p:cNvPr id="8" name="TextBox 7"/>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LO3</a:t>
            </a:r>
            <a:endParaRPr lang="en-US" dirty="0"/>
          </a:p>
        </p:txBody>
      </p:sp>
      <p:sp>
        <p:nvSpPr>
          <p:cNvPr id="6" name="Flowchart: Delay 5"/>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TextBox 6"/>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pter 2_Page 33_2.jpg"/>
          <p:cNvPicPr>
            <a:picLocks noChangeAspect="1"/>
          </p:cNvPicPr>
          <p:nvPr/>
        </p:nvPicPr>
        <p:blipFill>
          <a:blip r:embed="rId2" cstate="print">
            <a:clrChange>
              <a:clrFrom>
                <a:srgbClr val="FFFFFF"/>
              </a:clrFrom>
              <a:clrTo>
                <a:srgbClr val="FFFFFF">
                  <a:alpha val="0"/>
                </a:srgbClr>
              </a:clrTo>
            </a:clrChange>
          </a:blip>
          <a:stretch>
            <a:fillRect/>
          </a:stretch>
        </p:blipFill>
        <p:spPr>
          <a:xfrm>
            <a:off x="939800" y="1809567"/>
            <a:ext cx="7315200" cy="4324533"/>
          </a:xfrm>
          <a:prstGeom prst="rect">
            <a:avLst/>
          </a:prstGeom>
          <a:ln>
            <a:noFill/>
          </a:ln>
        </p:spPr>
      </p:pic>
      <p:sp>
        <p:nvSpPr>
          <p:cNvPr id="2" name="Title 1"/>
          <p:cNvSpPr>
            <a:spLocks noGrp="1"/>
          </p:cNvSpPr>
          <p:nvPr>
            <p:ph type="title"/>
          </p:nvPr>
        </p:nvSpPr>
        <p:spPr/>
        <p:txBody>
          <a:bodyPr>
            <a:normAutofit fontScale="90000"/>
          </a:bodyPr>
          <a:lstStyle/>
          <a:p>
            <a:r>
              <a:rPr lang="en-US" dirty="0"/>
              <a:t>Increases, Decreases, and Balances in Accounts</a:t>
            </a:r>
          </a:p>
        </p:txBody>
      </p:sp>
      <p:sp>
        <p:nvSpPr>
          <p:cNvPr id="4" name="Slide Number Placeholder 3"/>
          <p:cNvSpPr>
            <a:spLocks noGrp="1"/>
          </p:cNvSpPr>
          <p:nvPr>
            <p:ph type="sldNum" sz="quarter" idx="12"/>
          </p:nvPr>
        </p:nvSpPr>
        <p:spPr/>
        <p:txBody>
          <a:bodyPr/>
          <a:lstStyle/>
          <a:p>
            <a:r>
              <a:rPr lang="en-US"/>
              <a:t>SLIDE </a:t>
            </a:r>
            <a:fld id="{FCD2455E-EC1D-45EA-B6B2-90AB88848CFD}" type="slidenum">
              <a:rPr lang="en-US" smtClean="0"/>
              <a:pPr/>
              <a:t>6</a:t>
            </a:fld>
            <a:endParaRPr lang="en-US" dirty="0"/>
          </a:p>
        </p:txBody>
      </p:sp>
      <p:sp>
        <p:nvSpPr>
          <p:cNvPr id="8" name="TextBox 7"/>
          <p:cNvSpPr txBox="1"/>
          <p:nvPr/>
        </p:nvSpPr>
        <p:spPr>
          <a:xfrm>
            <a:off x="8229600" y="1115568"/>
            <a:ext cx="588216" cy="408623"/>
          </a:xfrm>
          <a:prstGeom prst="roundRect">
            <a:avLst/>
          </a:prstGeom>
          <a:ln/>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LO3</a:t>
            </a:r>
            <a:endParaRPr lang="en-US" dirty="0"/>
          </a:p>
        </p:txBody>
      </p:sp>
      <p:sp>
        <p:nvSpPr>
          <p:cNvPr id="6" name="Flowchart: Delay 5"/>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TextBox 6"/>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sp>
        <p:nvSpPr>
          <p:cNvPr id="12" name="Rectangle 5"/>
          <p:cNvSpPr>
            <a:spLocks noChangeArrowheads="1"/>
          </p:cNvSpPr>
          <p:nvPr/>
        </p:nvSpPr>
        <p:spPr bwMode="auto">
          <a:xfrm>
            <a:off x="381000" y="4038600"/>
            <a:ext cx="4114800" cy="1006475"/>
          </a:xfrm>
          <a:prstGeom prst="rect">
            <a:avLst/>
          </a:prstGeom>
          <a:noFill/>
          <a:ln w="9525">
            <a:noFill/>
            <a:miter lim="800000"/>
            <a:headEnd/>
            <a:tailEnd/>
          </a:ln>
        </p:spPr>
        <p:txBody>
          <a:bodyPr>
            <a:spAutoFit/>
          </a:bodyPr>
          <a:lstStyle/>
          <a:p>
            <a:r>
              <a:rPr lang="en-US" sz="2000" b="1" dirty="0">
                <a:solidFill>
                  <a:schemeClr val="accent2"/>
                </a:solidFill>
              </a:rPr>
              <a:t>assets	increase on debit side</a:t>
            </a:r>
          </a:p>
          <a:p>
            <a:r>
              <a:rPr lang="en-US" sz="2000" b="1" dirty="0">
                <a:solidFill>
                  <a:schemeClr val="accent2"/>
                </a:solidFill>
              </a:rPr>
              <a:t>	decrease on credit side</a:t>
            </a:r>
          </a:p>
          <a:p>
            <a:r>
              <a:rPr lang="en-US" sz="2000" b="1" dirty="0"/>
              <a:t>record on your note card</a:t>
            </a:r>
          </a:p>
        </p:txBody>
      </p:sp>
      <p:sp>
        <p:nvSpPr>
          <p:cNvPr id="13" name="Rectangle 6"/>
          <p:cNvSpPr>
            <a:spLocks noChangeArrowheads="1"/>
          </p:cNvSpPr>
          <p:nvPr/>
        </p:nvSpPr>
        <p:spPr bwMode="auto">
          <a:xfrm>
            <a:off x="381000" y="5105400"/>
            <a:ext cx="4267200" cy="1311275"/>
          </a:xfrm>
          <a:prstGeom prst="rect">
            <a:avLst/>
          </a:prstGeom>
          <a:noFill/>
          <a:ln w="9525">
            <a:noFill/>
            <a:miter lim="800000"/>
            <a:headEnd/>
            <a:tailEnd/>
          </a:ln>
        </p:spPr>
        <p:txBody>
          <a:bodyPr>
            <a:spAutoFit/>
          </a:bodyPr>
          <a:lstStyle/>
          <a:p>
            <a:r>
              <a:rPr lang="en-US" sz="2000" b="1" dirty="0">
                <a:solidFill>
                  <a:schemeClr val="accent2"/>
                </a:solidFill>
              </a:rPr>
              <a:t>liabilities &amp; owner’s equity</a:t>
            </a:r>
          </a:p>
          <a:p>
            <a:r>
              <a:rPr lang="en-US" sz="2000" b="1" dirty="0">
                <a:solidFill>
                  <a:schemeClr val="accent2"/>
                </a:solidFill>
              </a:rPr>
              <a:t>  increase on credit side</a:t>
            </a:r>
          </a:p>
          <a:p>
            <a:r>
              <a:rPr lang="en-US" sz="2000" b="1" dirty="0">
                <a:solidFill>
                  <a:schemeClr val="accent2"/>
                </a:solidFill>
              </a:rPr>
              <a:t>  decrease on debit side</a:t>
            </a:r>
          </a:p>
          <a:p>
            <a:r>
              <a:rPr lang="en-US" sz="2000" b="1" dirty="0"/>
              <a:t>record on your note card</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2-1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indent="-457200">
              <a:buNone/>
            </a:pPr>
            <a:r>
              <a:rPr lang="en-US" b="1" dirty="0">
                <a:solidFill>
                  <a:srgbClr val="FF0000"/>
                </a:solidFill>
              </a:rPr>
              <a:t>1.	</a:t>
            </a:r>
            <a:r>
              <a:rPr lang="en-US" dirty="0"/>
              <a:t>Draw the accounting equation on a T account.</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7</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14400" y="3048000"/>
            <a:ext cx="7315200" cy="2209800"/>
            <a:chOff x="914400" y="3048000"/>
            <a:chExt cx="7315200" cy="2209800"/>
          </a:xfrm>
        </p:grpSpPr>
        <p:sp>
          <p:nvSpPr>
            <p:cNvPr id="9" name="Content Placeholder 7"/>
            <p:cNvSpPr txBox="1">
              <a:spLocks/>
            </p:cNvSpPr>
            <p:nvPr/>
          </p:nvSpPr>
          <p:spPr>
            <a:xfrm>
              <a:off x="914400" y="3048000"/>
              <a:ext cx="7315200" cy="2209800"/>
            </a:xfrm>
            <a:prstGeom prst="rect">
              <a:avLst/>
            </a:prstGeom>
            <a:solidFill>
              <a:schemeClr val="bg2"/>
            </a:solidFill>
          </p:spPr>
          <p:txBody>
            <a:bodyPr vert="horz" lIns="91440" tIns="45720" rIns="91440" bIns="45720" rtlCol="0">
              <a:noAutofit/>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endParaRPr lang="en-US" sz="2400" b="1" dirty="0">
                <a:solidFill>
                  <a:srgbClr val="FF0000"/>
                </a:solidFill>
              </a:endParaRPr>
            </a:p>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endParaRPr kumimoji="0" lang="en-US" sz="2400" b="1" i="0" u="none" strike="noStrike" kern="1200" cap="none" spc="0" normalizeH="0" baseline="0" noProof="0" dirty="0">
                <a:ln>
                  <a:noFill/>
                </a:ln>
                <a:solidFill>
                  <a:srgbClr val="FF0000"/>
                </a:solidFill>
                <a:effectLst/>
                <a:uLnTx/>
                <a:uFillTx/>
                <a:latin typeface="+mn-lt"/>
                <a:ea typeface="+mn-ea"/>
                <a:cs typeface="+mn-cs"/>
              </a:endParaRPr>
            </a:p>
          </p:txBody>
        </p:sp>
        <p:pic>
          <p:nvPicPr>
            <p:cNvPr id="1026" name="Picture 12"/>
            <p:cNvPicPr>
              <a:picLocks noChangeAspect="1" noChangeArrowheads="1"/>
            </p:cNvPicPr>
            <p:nvPr/>
          </p:nvPicPr>
          <p:blipFill>
            <a:blip r:embed="rId3" cstate="print"/>
            <a:srcRect l="6027" r="1339"/>
            <a:stretch>
              <a:fillRect/>
            </a:stretch>
          </p:blipFill>
          <p:spPr bwMode="auto">
            <a:xfrm>
              <a:off x="976011" y="3755912"/>
              <a:ext cx="7199788" cy="1168513"/>
            </a:xfrm>
            <a:prstGeom prst="rect">
              <a:avLst/>
            </a:prstGeom>
            <a:noFill/>
            <a:ln w="9525">
              <a:noFill/>
              <a:miter lim="800000"/>
              <a:headEnd/>
              <a:tailEnd/>
            </a:ln>
          </p:spPr>
        </p:pic>
      </p:grpSp>
      <p:sp>
        <p:nvSpPr>
          <p:cNvPr id="11" name="Flowchart: Delay 10"/>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Lesson 2-1 </a:t>
            </a:r>
            <a:r>
              <a:rPr lang="en-US" dirty="0"/>
              <a:t>Audit Your Understanding</a:t>
            </a:r>
          </a:p>
        </p:txBody>
      </p:sp>
      <p:sp>
        <p:nvSpPr>
          <p:cNvPr id="7" name="Content Placeholder 6"/>
          <p:cNvSpPr>
            <a:spLocks noGrp="1"/>
          </p:cNvSpPr>
          <p:nvPr>
            <p:ph idx="1"/>
          </p:nvPr>
        </p:nvSpPr>
        <p:spPr/>
        <p:txBody>
          <a:bodyPr vert="horz" lIns="91440" tIns="45720" rIns="91440" bIns="45720" rtlCol="0">
            <a:normAutofit/>
          </a:bodyPr>
          <a:lstStyle/>
          <a:p>
            <a:pPr marL="457200" indent="-457200">
              <a:buNone/>
            </a:pPr>
            <a:r>
              <a:rPr lang="en-US" b="1" dirty="0">
                <a:solidFill>
                  <a:srgbClr val="FF0000"/>
                </a:solidFill>
              </a:rPr>
              <a:t>2.	</a:t>
            </a:r>
            <a:r>
              <a:rPr lang="en-US" dirty="0"/>
              <a:t>What are the two accounting rules that explain increases of account balances?</a:t>
            </a:r>
          </a:p>
        </p:txBody>
      </p:sp>
      <p:sp>
        <p:nvSpPr>
          <p:cNvPr id="4" name="Slide Number Placeholder 3"/>
          <p:cNvSpPr>
            <a:spLocks noGrp="1"/>
          </p:cNvSpPr>
          <p:nvPr>
            <p:ph type="sldNum" sz="quarter" idx="12"/>
          </p:nvPr>
        </p:nvSpPr>
        <p:spPr/>
        <p:txBody>
          <a:bodyPr/>
          <a:lstStyle/>
          <a:p>
            <a:r>
              <a:rPr lang="en-US" dirty="0"/>
              <a:t>SLIDE </a:t>
            </a:r>
            <a:fld id="{FCD2455E-EC1D-45EA-B6B2-90AB88848CFD}" type="slidenum">
              <a:rPr lang="en-US" smtClean="0"/>
              <a:pPr/>
              <a:t>8</a:t>
            </a:fld>
            <a:endParaRPr lang="en-US" dirty="0"/>
          </a:p>
        </p:txBody>
      </p:sp>
      <p:pic>
        <p:nvPicPr>
          <p:cNvPr id="184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V="1">
            <a:off x="5048250" y="228600"/>
            <a:ext cx="4095750" cy="533400"/>
          </a:xfrm>
          <a:prstGeom prst="rect">
            <a:avLst/>
          </a:prstGeom>
          <a:noFill/>
          <a:ln w="9525">
            <a:noFill/>
            <a:miter lim="800000"/>
            <a:headEnd/>
            <a:tailEnd/>
          </a:ln>
        </p:spPr>
      </p:pic>
      <p:sp>
        <p:nvSpPr>
          <p:cNvPr id="6" name="Isosceles Triangle 5"/>
          <p:cNvSpPr/>
          <p:nvPr/>
        </p:nvSpPr>
        <p:spPr>
          <a:xfrm rot="5400000">
            <a:off x="-228600" y="1084730"/>
            <a:ext cx="914400" cy="457200"/>
          </a:xfrm>
          <a:prstGeom prst="triangle">
            <a:avLst/>
          </a:prstGeom>
          <a:solidFill>
            <a:srgbClr val="FFA41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7"/>
          <p:cNvSpPr txBox="1">
            <a:spLocks/>
          </p:cNvSpPr>
          <p:nvPr/>
        </p:nvSpPr>
        <p:spPr>
          <a:xfrm>
            <a:off x="914400" y="2819400"/>
            <a:ext cx="7315200" cy="3429000"/>
          </a:xfrm>
          <a:prstGeom prst="rect">
            <a:avLst/>
          </a:prstGeom>
          <a:solidFill>
            <a:schemeClr val="bg2"/>
          </a:solidFill>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20000"/>
              </a:lnSpc>
              <a:spcBef>
                <a:spcPts val="0"/>
              </a:spcBef>
              <a:spcAft>
                <a:spcPts val="0"/>
              </a:spcAft>
              <a:buClr>
                <a:srgbClr val="FF0000"/>
              </a:buClr>
              <a:buSzTx/>
              <a:buFont typeface="Calibri" pitchFamily="34" charset="0"/>
              <a:buNone/>
              <a:tabLst>
                <a:tab pos="228600" algn="l"/>
              </a:tabLst>
              <a:defRPr/>
            </a:pPr>
            <a:r>
              <a:rPr kumimoji="0" lang="en-US" sz="2400" b="1" i="0" u="none" strike="noStrike" kern="1200" cap="none" spc="0" normalizeH="0" baseline="0" noProof="0" dirty="0">
                <a:ln>
                  <a:noFill/>
                </a:ln>
                <a:solidFill>
                  <a:srgbClr val="FF0000"/>
                </a:solidFill>
                <a:effectLst/>
                <a:uLnTx/>
                <a:uFillTx/>
                <a:latin typeface="+mn-lt"/>
                <a:ea typeface="+mn-ea"/>
                <a:cs typeface="+mn-cs"/>
              </a:rPr>
              <a:t>ANSWER</a:t>
            </a:r>
          </a:p>
          <a:p>
            <a:pPr marL="457200" lvl="0" indent="-457200">
              <a:lnSpc>
                <a:spcPct val="120000"/>
              </a:lnSpc>
              <a:spcBef>
                <a:spcPts val="0"/>
              </a:spcBef>
              <a:buNone/>
            </a:pPr>
            <a:r>
              <a:rPr lang="en-US" sz="3200" dirty="0">
                <a:ea typeface="Calibri"/>
              </a:rPr>
              <a:t>(1)	Assets are on the left side of the accounting equation. Therefore, assets increase on the left, or debit, side of the account.</a:t>
            </a:r>
          </a:p>
          <a:p>
            <a:pPr marL="457200" lvl="0" indent="-457200">
              <a:lnSpc>
                <a:spcPct val="120000"/>
              </a:lnSpc>
              <a:spcBef>
                <a:spcPts val="0"/>
              </a:spcBef>
              <a:buNone/>
            </a:pPr>
            <a:r>
              <a:rPr lang="en-US" sz="3200" dirty="0">
                <a:ea typeface="Calibri"/>
              </a:rPr>
              <a:t>(2)	Liabilities and the owner’s capital account are on the right side of the accounting equation. Therefore, liabilities and the owner’s capital account increase on the right, or credit, side of the account.</a:t>
            </a:r>
            <a:endParaRPr lang="en-US" sz="3200" dirty="0"/>
          </a:p>
          <a:p>
            <a:pPr marL="0" marR="0" lvl="0" indent="0" algn="l" defTabSz="914400" rtl="0" eaLnBrk="1" fontAlgn="auto" latinLnBrk="0" hangingPunct="1">
              <a:lnSpc>
                <a:spcPct val="120000"/>
              </a:lnSpc>
              <a:spcBef>
                <a:spcPts val="0"/>
              </a:spcBef>
              <a:spcAft>
                <a:spcPts val="0"/>
              </a:spcAft>
              <a:buClr>
                <a:srgbClr val="FF0000"/>
              </a:buClr>
              <a:buSzTx/>
              <a:buFont typeface="Calibri"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lowchart: Delay 7"/>
          <p:cNvSpPr/>
          <p:nvPr/>
        </p:nvSpPr>
        <p:spPr>
          <a:xfrm rot="5400000">
            <a:off x="8282940" y="-403860"/>
            <a:ext cx="381000" cy="1188720"/>
          </a:xfrm>
          <a:prstGeom prst="flowChartDelay">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TextBox 9"/>
          <p:cNvSpPr txBox="1"/>
          <p:nvPr/>
        </p:nvSpPr>
        <p:spPr>
          <a:xfrm>
            <a:off x="8049286" y="0"/>
            <a:ext cx="848309" cy="276999"/>
          </a:xfrm>
          <a:prstGeom prst="rect">
            <a:avLst/>
          </a:prstGeom>
          <a:noFill/>
        </p:spPr>
        <p:txBody>
          <a:bodyPr wrap="none" rtlCol="0">
            <a:spAutoFit/>
          </a:bodyPr>
          <a:lstStyle/>
          <a:p>
            <a:pPr algn="ctr"/>
            <a:r>
              <a:rPr lang="en-US" sz="1200" dirty="0">
                <a:solidFill>
                  <a:schemeClr val="bg1"/>
                </a:solidFill>
              </a:rPr>
              <a:t>Lesson 2-1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00200"/>
            <a:ext cx="914400" cy="5257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t>Learning Objectives</a:t>
            </a:r>
          </a:p>
        </p:txBody>
      </p:sp>
      <p:sp>
        <p:nvSpPr>
          <p:cNvPr id="7" name="Wave 6"/>
          <p:cNvSpPr/>
          <p:nvPr/>
        </p:nvSpPr>
        <p:spPr>
          <a:xfrm>
            <a:off x="0" y="6400800"/>
            <a:ext cx="9144000" cy="457200"/>
          </a:xfrm>
          <a:prstGeom prst="wave">
            <a:avLst/>
          </a:prstGeom>
          <a:solidFill>
            <a:srgbClr val="0066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Rectangle 7"/>
          <p:cNvSpPr/>
          <p:nvPr/>
        </p:nvSpPr>
        <p:spPr>
          <a:xfrm>
            <a:off x="0" y="6583680"/>
            <a:ext cx="914400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6600"/>
                </a:solidFill>
              </a:rPr>
              <a:t>© 2014 Cengage Learning. All Rights Reserved.</a:t>
            </a:r>
          </a:p>
        </p:txBody>
      </p:sp>
      <p:sp>
        <p:nvSpPr>
          <p:cNvPr id="9" name="TextBox 8"/>
          <p:cNvSpPr txBox="1"/>
          <p:nvPr/>
        </p:nvSpPr>
        <p:spPr>
          <a:xfrm>
            <a:off x="1828801" y="2514600"/>
            <a:ext cx="6400800" cy="1569660"/>
          </a:xfrm>
          <a:prstGeom prst="rect">
            <a:avLst/>
          </a:prstGeom>
          <a:noFill/>
        </p:spPr>
        <p:txBody>
          <a:bodyPr wrap="square" rtlCol="0">
            <a:spAutoFit/>
          </a:bodyPr>
          <a:lstStyle/>
          <a:p>
            <a:pPr marL="685800" indent="-685800">
              <a:spcAft>
                <a:spcPts val="1200"/>
              </a:spcAft>
            </a:pPr>
            <a:r>
              <a:rPr lang="en-US" sz="2400" b="1" dirty="0"/>
              <a:t>LO</a:t>
            </a:r>
            <a:r>
              <a:rPr lang="en-US" sz="2400" b="1" dirty="0">
                <a:solidFill>
                  <a:srgbClr val="FF0000"/>
                </a:solidFill>
              </a:rPr>
              <a:t>4</a:t>
            </a:r>
            <a:r>
              <a:rPr lang="en-US" sz="2400" b="1" dirty="0"/>
              <a:t> </a:t>
            </a:r>
            <a:r>
              <a:rPr lang="en-US" sz="2400" dirty="0"/>
              <a:t>	Restate and apply the four questions necessary to analyze transactions for starting a business into debit and credit parts.</a:t>
            </a:r>
          </a:p>
        </p:txBody>
      </p:sp>
      <p:pic>
        <p:nvPicPr>
          <p:cNvPr id="2050" name="Picture 2"/>
          <p:cNvPicPr>
            <a:picLocks noChangeAspect="1" noChangeArrowheads="1"/>
          </p:cNvPicPr>
          <p:nvPr/>
        </p:nvPicPr>
        <p:blipFill>
          <a:blip r:embed="rId2" cstate="print"/>
          <a:srcRect r="705" b="292"/>
          <a:stretch>
            <a:fillRect/>
          </a:stretch>
        </p:blipFill>
        <p:spPr bwMode="auto">
          <a:xfrm>
            <a:off x="0" y="0"/>
            <a:ext cx="9144000" cy="2215993"/>
          </a:xfrm>
          <a:prstGeom prst="rect">
            <a:avLst/>
          </a:prstGeom>
          <a:noFill/>
          <a:ln w="9525">
            <a:noFill/>
            <a:miter lim="800000"/>
            <a:headEnd/>
            <a:tailEnd/>
          </a:ln>
        </p:spPr>
      </p:pic>
    </p:spTree>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13B927D0F9B24F9A8549328320DE96" ma:contentTypeVersion="3" ma:contentTypeDescription="Create a new document." ma:contentTypeScope="" ma:versionID="c587ee95acd453a4f428ec6fd283fd7e">
  <xsd:schema xmlns:xsd="http://www.w3.org/2001/XMLSchema" xmlns:xs="http://www.w3.org/2001/XMLSchema" xmlns:p="http://schemas.microsoft.com/office/2006/metadata/properties" xmlns:ns2="93a3a46d-073c-4d11-b89a-b78f548e1217" targetNamespace="http://schemas.microsoft.com/office/2006/metadata/properties" ma:root="true" ma:fieldsID="396069a6e6bac8a42428bda4abf59bce" ns2:_="">
    <xsd:import namespace="93a3a46d-073c-4d11-b89a-b78f548e121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a3a46d-073c-4d11-b89a-b78f548e12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23F89E-9B40-478F-BB0A-CCA62421FE97}"/>
</file>

<file path=customXml/itemProps2.xml><?xml version="1.0" encoding="utf-8"?>
<ds:datastoreItem xmlns:ds="http://schemas.openxmlformats.org/officeDocument/2006/customXml" ds:itemID="{1EA5A182-F160-499B-8060-C4DF85E0157D}"/>
</file>

<file path=customXml/itemProps3.xml><?xml version="1.0" encoding="utf-8"?>
<ds:datastoreItem xmlns:ds="http://schemas.openxmlformats.org/officeDocument/2006/customXml" ds:itemID="{15AF4AE9-6872-4E6E-B588-A1AC8D3D758B}"/>
</file>

<file path=docProps/app.xml><?xml version="1.0" encoding="utf-8"?>
<Properties xmlns="http://schemas.openxmlformats.org/officeDocument/2006/extended-properties" xmlns:vt="http://schemas.openxmlformats.org/officeDocument/2006/docPropsVTypes">
  <TotalTime>3348</TotalTime>
  <Words>1585</Words>
  <Application>Microsoft Office PowerPoint</Application>
  <PresentationFormat>On-screen Show (4:3)</PresentationFormat>
  <Paragraphs>435</Paragraphs>
  <Slides>36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AGaramondPro-Regular</vt:lpstr>
      <vt:lpstr>Arial</vt:lpstr>
      <vt:lpstr>Arial Narrow</vt:lpstr>
      <vt:lpstr>Calibri</vt:lpstr>
      <vt:lpstr>Wingdings</vt:lpstr>
      <vt:lpstr>Office Theme</vt:lpstr>
      <vt:lpstr>Custom Design</vt:lpstr>
      <vt:lpstr>PowerPoint Presentation</vt:lpstr>
      <vt:lpstr>Analyzing the Accounting Equation</vt:lpstr>
      <vt:lpstr>Accounts</vt:lpstr>
      <vt:lpstr>Accounts</vt:lpstr>
      <vt:lpstr>Increases, Decreases, and Balances in Accounts</vt:lpstr>
      <vt:lpstr>Increases, Decreases, and Balances in Accounts</vt:lpstr>
      <vt:lpstr>Lesson 2-1 Audit Your Understanding</vt:lpstr>
      <vt:lpstr>Lesson 2-1 Audit Your Understanding</vt:lpstr>
      <vt:lpstr>PowerPoint Presentation</vt:lpstr>
      <vt:lpstr>Chart of Accounts</vt:lpstr>
      <vt:lpstr>Chart of Accounts for Delgado Web Services</vt:lpstr>
      <vt:lpstr>Analyzing Transactions</vt:lpstr>
      <vt:lpstr>Received Cash from Owner as an Investment</vt:lpstr>
      <vt:lpstr>Paid Cash for Supplies</vt:lpstr>
      <vt:lpstr>Paid Cash for Insurance</vt:lpstr>
      <vt:lpstr>Bought Supplies on Account</vt:lpstr>
      <vt:lpstr>Paid Cash on Account</vt:lpstr>
      <vt:lpstr>Lesson 2-2 Audit Your Understanding</vt:lpstr>
      <vt:lpstr>Lesson 2-2 Audit Your Understanding</vt:lpstr>
      <vt:lpstr>on your own 2-2</vt:lpstr>
      <vt:lpstr>Application Problems</vt:lpstr>
      <vt:lpstr>PowerPoint Presentation</vt:lpstr>
      <vt:lpstr>Received Cash from Sales</vt:lpstr>
      <vt:lpstr>Sold Services on Account</vt:lpstr>
      <vt:lpstr>Paid Cash for an Expense</vt:lpstr>
      <vt:lpstr>Received Cash on Account</vt:lpstr>
      <vt:lpstr>Paid Cash to Owner for Personal Use</vt:lpstr>
      <vt:lpstr>Lesson 2-3 Audit Your Understanding</vt:lpstr>
      <vt:lpstr>Lesson 2-3 Audit Your Understanding</vt:lpstr>
      <vt:lpstr>Lesson 2-3 Audit Your Understanding</vt:lpstr>
      <vt:lpstr>Lesson 2-3 Audit Your Understanding</vt:lpstr>
      <vt:lpstr>Lesson 2-3 Audit Your Understanding</vt:lpstr>
      <vt:lpstr>Owner Withdrawals vs Salary What is the difference?</vt:lpstr>
      <vt:lpstr>Work Together 2-3 On You Own 2-3</vt:lpstr>
      <vt:lpstr>Application Problems</vt:lpstr>
      <vt:lpstr>Unit 2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McLaughlin</dc:creator>
  <cp:lastModifiedBy>Bill Bacu</cp:lastModifiedBy>
  <cp:revision>287</cp:revision>
  <dcterms:created xsi:type="dcterms:W3CDTF">2012-07-02T15:51:50Z</dcterms:created>
  <dcterms:modified xsi:type="dcterms:W3CDTF">2019-09-17T13:04:16Z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-748959103</vt:i4>
  </property>
  <property fmtid="{D5CDD505-2E9C-101B-9397-08002B2CF9AE}" pid="3" name="_NewReviewCycle">
    <vt:lpwstr/>
  </property>
  <property fmtid="{D5CDD505-2E9C-101B-9397-08002B2CF9AE}" pid="4" name="_EmailSubject">
    <vt:lpwstr>C21 PPT Sample Comments</vt:lpwstr>
  </property>
  <property fmtid="{D5CDD505-2E9C-101B-9397-08002B2CF9AE}" pid="5" name="_AuthorEmail">
    <vt:lpwstr>Diane.Bowdler@cengage.com</vt:lpwstr>
  </property>
  <property fmtid="{D5CDD505-2E9C-101B-9397-08002B2CF9AE}" pid="6" name="_AuthorEmailDisplayName">
    <vt:lpwstr>Bowdler, Diane</vt:lpwstr>
  </property>
  <property fmtid="{D5CDD505-2E9C-101B-9397-08002B2CF9AE}" pid="7" name="ContentTypeId">
    <vt:lpwstr>0x0101000C13B927D0F9B24F9A8549328320DE96</vt:lpwstr>
  </property>
  <property fmtid="{D5CDD505-2E9C-101B-9397-08002B2CF9AE}" pid="8" name="Order">
    <vt:r8>400</vt:r8>
  </property>
  <property fmtid="{D5CDD505-2E9C-101B-9397-08002B2CF9AE}" pid="9" name="xd_Signature">
    <vt:bool>false</vt:bool>
  </property>
  <property fmtid="{D5CDD505-2E9C-101B-9397-08002B2CF9AE}" pid="10" name="xd_ProgID">
    <vt:lpwstr/>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TemplateUrl">
    <vt:lpwstr/>
  </property>
  <property fmtid="{D5CDD505-2E9C-101B-9397-08002B2CF9AE}" pid="16" name="_ExtendedDescription">
    <vt:lpwstr/>
  </property>
</Properties>
</file>