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6"/>
  </p:notesMasterIdLst>
  <p:sldIdLst>
    <p:sldId id="334" r:id="rId2"/>
    <p:sldId id="259" r:id="rId3"/>
    <p:sldId id="260" r:id="rId4"/>
    <p:sldId id="296" r:id="rId5"/>
    <p:sldId id="312" r:id="rId6"/>
    <p:sldId id="263" r:id="rId7"/>
    <p:sldId id="345" r:id="rId8"/>
    <p:sldId id="343" r:id="rId9"/>
    <p:sldId id="336" r:id="rId10"/>
    <p:sldId id="337" r:id="rId11"/>
    <p:sldId id="338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 User" initials="CU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6D5AB"/>
    <a:srgbClr val="EA0000"/>
    <a:srgbClr val="77933C"/>
    <a:srgbClr val="FF3300"/>
    <a:srgbClr val="FF0000"/>
    <a:srgbClr val="CC0000"/>
    <a:srgbClr val="73BEF1"/>
    <a:srgbClr val="1376B9"/>
    <a:srgbClr val="1312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86" autoAdjust="0"/>
  </p:normalViewPr>
  <p:slideViewPr>
    <p:cSldViewPr>
      <p:cViewPr varScale="1">
        <p:scale>
          <a:sx n="73" d="100"/>
          <a:sy n="73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2248-3E8E-4013-A492-EE2D20E1DA6B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03EE-1FBA-4CD6-A9B1-250AC4FFD3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7543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3962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3962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3962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583680"/>
            <a:ext cx="18288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325880"/>
            <a:ext cx="8686800" cy="0"/>
          </a:xfrm>
          <a:prstGeom prst="line">
            <a:avLst/>
          </a:prstGeom>
          <a:ln w="38100">
            <a:solidFill>
              <a:srgbClr val="AAD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Calibri" pitchFamily="34" charset="0"/>
        <a:buChar char="●"/>
        <a:defRPr lang="en-US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Calibri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 	</a:t>
            </a:r>
            <a:r>
              <a:rPr lang="en-US" sz="2400" dirty="0" smtClean="0"/>
              <a:t>Prepare an income statement for a service business.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	Calculate and analyze financial ratios using income statement amounts.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r="800"/>
          <a:stretch>
            <a:fillRect/>
          </a:stretch>
        </p:blipFill>
        <p:spPr bwMode="auto">
          <a:xfrm>
            <a:off x="0" y="0"/>
            <a:ext cx="9144000" cy="221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7-1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.	</a:t>
            </a:r>
            <a:r>
              <a:rPr lang="en-US" dirty="0" smtClean="0"/>
              <a:t>What </a:t>
            </a:r>
            <a:r>
              <a:rPr lang="en-US" dirty="0"/>
              <a:t>is the formula for calculating the total expenses ratio?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3200" dirty="0" smtClean="0">
                <a:solidFill>
                  <a:srgbClr val="000000"/>
                </a:solidFill>
                <a:ea typeface="Times New Roman"/>
                <a:cs typeface="Times-Roman"/>
              </a:rPr>
              <a:t>Total Expenses </a:t>
            </a:r>
            <a:r>
              <a:rPr lang="en-US" sz="3200" i="1" dirty="0" smtClean="0">
                <a:solidFill>
                  <a:srgbClr val="000000"/>
                </a:solidFill>
                <a:ea typeface="Times New Roman"/>
                <a:cs typeface="Times-Roman"/>
              </a:rPr>
              <a:t>divided by</a:t>
            </a:r>
            <a:r>
              <a:rPr lang="en-US" sz="3200" dirty="0" smtClean="0">
                <a:solidFill>
                  <a:srgbClr val="000000"/>
                </a:solidFill>
                <a:ea typeface="Times New Roman"/>
                <a:cs typeface="Times-Roman"/>
              </a:rPr>
              <a:t> Total Sales </a:t>
            </a:r>
            <a:r>
              <a:rPr lang="en-US" sz="3200" i="1" dirty="0" smtClean="0">
                <a:solidFill>
                  <a:srgbClr val="000000"/>
                </a:solidFill>
                <a:ea typeface="Times New Roman"/>
                <a:cs typeface="Times-Roman"/>
              </a:rPr>
              <a:t>equals</a:t>
            </a:r>
            <a:r>
              <a:rPr lang="en-US" sz="3200" dirty="0" smtClean="0">
                <a:solidFill>
                  <a:srgbClr val="000000"/>
                </a:solidFill>
                <a:ea typeface="Times New Roman"/>
                <a:cs typeface="Times-Roman"/>
              </a:rPr>
              <a:t> Total Expenses Ratio.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5" name="Flowchart: Delay 14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7-1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.	</a:t>
            </a:r>
            <a:r>
              <a:rPr lang="en-US" dirty="0" smtClean="0"/>
              <a:t>What </a:t>
            </a:r>
            <a:r>
              <a:rPr lang="en-US" dirty="0"/>
              <a:t>is the formula for calculating the net income ratio?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52400" algn="l"/>
                <a:tab pos="304800" algn="l"/>
                <a:tab pos="3048000" algn="l"/>
                <a:tab pos="3200400" algn="l"/>
                <a:tab pos="4572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Times New Roman"/>
                <a:cs typeface="Times-Roman"/>
              </a:rPr>
              <a:t>Net Income </a:t>
            </a:r>
            <a:r>
              <a:rPr lang="en-US" sz="3200" i="1" dirty="0" smtClean="0">
                <a:solidFill>
                  <a:srgbClr val="000000"/>
                </a:solidFill>
                <a:ea typeface="Times New Roman"/>
                <a:cs typeface="Times-Roman"/>
              </a:rPr>
              <a:t>divided by</a:t>
            </a:r>
            <a:r>
              <a:rPr lang="en-US" sz="3200" dirty="0" smtClean="0">
                <a:solidFill>
                  <a:srgbClr val="000000"/>
                </a:solidFill>
                <a:ea typeface="Times New Roman"/>
                <a:cs typeface="Times-Roman"/>
              </a:rPr>
              <a:t> Total Sales </a:t>
            </a:r>
            <a:r>
              <a:rPr lang="en-US" sz="3200" i="1" dirty="0" smtClean="0">
                <a:solidFill>
                  <a:srgbClr val="000000"/>
                </a:solidFill>
                <a:ea typeface="Times New Roman"/>
                <a:cs typeface="Times-Roman"/>
              </a:rPr>
              <a:t>equals</a:t>
            </a:r>
            <a:r>
              <a:rPr lang="en-US" sz="3200" dirty="0" smtClean="0">
                <a:solidFill>
                  <a:srgbClr val="000000"/>
                </a:solidFill>
                <a:ea typeface="Times New Roman"/>
                <a:cs typeface="Times-Roman"/>
              </a:rPr>
              <a:t> Net Income Ratio.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</a:t>
            </a:r>
            <a:r>
              <a:rPr lang="en-US" dirty="0" smtClean="0"/>
              <a:t>7-1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You Own </a:t>
            </a:r>
            <a:r>
              <a:rPr lang="en-US" dirty="0" smtClean="0"/>
              <a:t>7-1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Modeled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 	Prepare a balance sheet for a service business organized as a proprietorship.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19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a Balance Sheet from Information on a Work Sheet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Information needed to prepare the balance sheet is obtained from the work sheet.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Picture 18" descr="Chapter 7_Page 199_1.jpg"/>
          <p:cNvPicPr>
            <a:picLocks noChangeAspect="1"/>
          </p:cNvPicPr>
          <p:nvPr/>
        </p:nvPicPr>
        <p:blipFill>
          <a:blip r:embed="rId2" cstate="print"/>
          <a:srcRect b="5625"/>
          <a:stretch>
            <a:fillRect/>
          </a:stretch>
        </p:blipFill>
        <p:spPr>
          <a:xfrm>
            <a:off x="457200" y="2667000"/>
            <a:ext cx="5922405" cy="3657600"/>
          </a:xfrm>
          <a:prstGeom prst="rect">
            <a:avLst/>
          </a:prstGeom>
        </p:spPr>
      </p:pic>
      <p:sp>
        <p:nvSpPr>
          <p:cNvPr id="11" name="Content Placeholder 1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Char char="●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3048000" y="1981200"/>
            <a:ext cx="5867400" cy="1066800"/>
            <a:chOff x="3048000" y="2209800"/>
            <a:chExt cx="5867400" cy="1066800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3048000" y="2438400"/>
              <a:ext cx="4495800" cy="7620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29400" y="2209800"/>
              <a:ext cx="2286000" cy="1066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1600" dirty="0" smtClean="0"/>
                <a:t>Account titles are obtained from the work sheet’s Account Title column.</a:t>
              </a:r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4953000" y="3124200"/>
            <a:ext cx="3962400" cy="1219200"/>
            <a:chOff x="4953000" y="3048000"/>
            <a:chExt cx="3962400" cy="1219200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4953000" y="3048000"/>
              <a:ext cx="2133600" cy="11430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5867400" y="3048000"/>
              <a:ext cx="1524000" cy="8382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29400" y="3200400"/>
              <a:ext cx="2286000" cy="1066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Account balances are obtained from the work sheet’s Balance Sheet columns.</a:t>
              </a:r>
              <a:endParaRPr lang="en-US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of a Balance Sheet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 descr="Chapter 7_Page 199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763273"/>
          </a:xfrm>
          <a:prstGeom prst="rect">
            <a:avLst/>
          </a:prstGeom>
        </p:spPr>
      </p:pic>
      <p:grpSp>
        <p:nvGrpSpPr>
          <p:cNvPr id="5" name="Group 10"/>
          <p:cNvGrpSpPr/>
          <p:nvPr/>
        </p:nvGrpSpPr>
        <p:grpSpPr>
          <a:xfrm>
            <a:off x="2301240" y="3913095"/>
            <a:ext cx="3108960" cy="1551801"/>
            <a:chOff x="1463040" y="3886200"/>
            <a:chExt cx="3108960" cy="1551801"/>
          </a:xfrm>
        </p:grpSpPr>
        <p:sp>
          <p:nvSpPr>
            <p:cNvPr id="13" name="Rectangle 12"/>
            <p:cNvSpPr/>
            <p:nvPr/>
          </p:nvSpPr>
          <p:spPr>
            <a:xfrm>
              <a:off x="1828800" y="4791670"/>
              <a:ext cx="27432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  <a:buClr>
                  <a:srgbClr val="FF0000"/>
                </a:buClr>
              </a:pPr>
              <a:r>
                <a:rPr lang="en-US" dirty="0" smtClean="0">
                  <a:solidFill>
                    <a:srgbClr val="0070C0"/>
                  </a:solidFill>
                </a:rPr>
                <a:t>Center the date of the report on the third line.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6" name="Group 20"/>
            <p:cNvGrpSpPr/>
            <p:nvPr/>
          </p:nvGrpSpPr>
          <p:grpSpPr>
            <a:xfrm>
              <a:off x="1463040" y="3886200"/>
              <a:ext cx="1432560" cy="1295400"/>
              <a:chOff x="4648200" y="2194560"/>
              <a:chExt cx="1432560" cy="1295400"/>
            </a:xfrm>
          </p:grpSpPr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 flipH="1">
                <a:off x="4876800" y="2194560"/>
                <a:ext cx="1203960" cy="10820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4648200" y="31242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</p:grpSp>
      <p:grpSp>
        <p:nvGrpSpPr>
          <p:cNvPr id="7" name="Group 18"/>
          <p:cNvGrpSpPr/>
          <p:nvPr/>
        </p:nvGrpSpPr>
        <p:grpSpPr>
          <a:xfrm>
            <a:off x="457200" y="1600200"/>
            <a:ext cx="3429000" cy="1219200"/>
            <a:chOff x="457200" y="1600200"/>
            <a:chExt cx="3429000" cy="1219200"/>
          </a:xfrm>
        </p:grpSpPr>
        <p:sp>
          <p:nvSpPr>
            <p:cNvPr id="20" name="Rectangle 19"/>
            <p:cNvSpPr/>
            <p:nvPr/>
          </p:nvSpPr>
          <p:spPr>
            <a:xfrm>
              <a:off x="457200" y="1600200"/>
              <a:ext cx="27432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  <a:buClr>
                  <a:srgbClr val="FF0000"/>
                </a:buClr>
              </a:pPr>
              <a:r>
                <a:rPr lang="en-US" dirty="0" smtClean="0">
                  <a:solidFill>
                    <a:srgbClr val="0070C0"/>
                  </a:solidFill>
                </a:rPr>
                <a:t>Center the name of the company on the first line.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8" name="Group 23"/>
            <p:cNvGrpSpPr/>
            <p:nvPr/>
          </p:nvGrpSpPr>
          <p:grpSpPr>
            <a:xfrm>
              <a:off x="2819400" y="1676400"/>
              <a:ext cx="1066800" cy="1143000"/>
              <a:chOff x="1066800" y="3048000"/>
              <a:chExt cx="1066800" cy="114300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1219200" y="3200400"/>
                <a:ext cx="914400" cy="9906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</p:grpSp>
      <p:grpSp>
        <p:nvGrpSpPr>
          <p:cNvPr id="9" name="Group 23"/>
          <p:cNvGrpSpPr/>
          <p:nvPr/>
        </p:nvGrpSpPr>
        <p:grpSpPr>
          <a:xfrm>
            <a:off x="4724400" y="3455895"/>
            <a:ext cx="4191000" cy="2286000"/>
            <a:chOff x="4724400" y="3429000"/>
            <a:chExt cx="4191000" cy="2286000"/>
          </a:xfrm>
        </p:grpSpPr>
        <p:sp>
          <p:nvSpPr>
            <p:cNvPr id="25" name="Rectangle 24"/>
            <p:cNvSpPr/>
            <p:nvPr/>
          </p:nvSpPr>
          <p:spPr>
            <a:xfrm>
              <a:off x="6172200" y="4791670"/>
              <a:ext cx="27432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  <a:buClr>
                  <a:srgbClr val="FF0000"/>
                </a:buClr>
              </a:pPr>
              <a:r>
                <a:rPr lang="en-US" dirty="0" smtClean="0">
                  <a:solidFill>
                    <a:srgbClr val="0070C0"/>
                  </a:solidFill>
                </a:rPr>
                <a:t>Center the name of the report, Balance Sheet, on the second line.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1" name="Group 26"/>
            <p:cNvGrpSpPr/>
            <p:nvPr/>
          </p:nvGrpSpPr>
          <p:grpSpPr>
            <a:xfrm>
              <a:off x="4724400" y="3429000"/>
              <a:ext cx="1447800" cy="1752600"/>
              <a:chOff x="3276600" y="1432560"/>
              <a:chExt cx="1447800" cy="1752600"/>
            </a:xfrm>
          </p:grpSpPr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3276600" y="1432560"/>
                <a:ext cx="1219200" cy="15392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4358640" y="28194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Assets and Liabilities Sections </a:t>
            </a:r>
            <a:br>
              <a:rPr lang="en-US" dirty="0" smtClean="0"/>
            </a:br>
            <a:r>
              <a:rPr lang="en-US" dirty="0" smtClean="0"/>
              <a:t>of a Balance Sheet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 descr="Chapter 7_Page 2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514600"/>
            <a:ext cx="8229600" cy="2173986"/>
          </a:xfrm>
          <a:prstGeom prst="rect">
            <a:avLst/>
          </a:prstGeom>
        </p:spPr>
      </p:pic>
      <p:grpSp>
        <p:nvGrpSpPr>
          <p:cNvPr id="5" name="Group 16"/>
          <p:cNvGrpSpPr/>
          <p:nvPr/>
        </p:nvGrpSpPr>
        <p:grpSpPr>
          <a:xfrm>
            <a:off x="5007947" y="2057400"/>
            <a:ext cx="1316653" cy="777240"/>
            <a:chOff x="5298005" y="4335780"/>
            <a:chExt cx="1316653" cy="777240"/>
          </a:xfrm>
        </p:grpSpPr>
        <p:sp>
          <p:nvSpPr>
            <p:cNvPr id="18" name="Rectangle 17"/>
            <p:cNvSpPr/>
            <p:nvPr/>
          </p:nvSpPr>
          <p:spPr>
            <a:xfrm>
              <a:off x="5654139" y="4356711"/>
              <a:ext cx="9605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Liabilities</a:t>
              </a:r>
              <a:endParaRPr lang="en-US" sz="1600" dirty="0"/>
            </a:p>
          </p:txBody>
        </p:sp>
        <p:grpSp>
          <p:nvGrpSpPr>
            <p:cNvPr id="6" name="Group 22"/>
            <p:cNvGrpSpPr/>
            <p:nvPr/>
          </p:nvGrpSpPr>
          <p:grpSpPr>
            <a:xfrm>
              <a:off x="5298005" y="4335780"/>
              <a:ext cx="701040" cy="777240"/>
              <a:chOff x="1335605" y="3192780"/>
              <a:chExt cx="701040" cy="77724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396565" y="3329940"/>
                <a:ext cx="640080" cy="6400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335605" y="31927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7" name="Group 21"/>
          <p:cNvGrpSpPr/>
          <p:nvPr/>
        </p:nvGrpSpPr>
        <p:grpSpPr>
          <a:xfrm>
            <a:off x="6742093" y="3581400"/>
            <a:ext cx="2020907" cy="1965960"/>
            <a:chOff x="7238842" y="3095625"/>
            <a:chExt cx="2020907" cy="196596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7467442" y="3095625"/>
              <a:ext cx="1182707" cy="1760222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6"/>
            <p:cNvGrpSpPr/>
            <p:nvPr/>
          </p:nvGrpSpPr>
          <p:grpSpPr>
            <a:xfrm>
              <a:off x="7238842" y="4695825"/>
              <a:ext cx="2020907" cy="365760"/>
              <a:chOff x="4234657" y="4145280"/>
              <a:chExt cx="2020907" cy="365760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4234657" y="41452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9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15657" y="4145280"/>
                <a:ext cx="16399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rgbClr val="1376B9"/>
                    </a:solidFill>
                  </a:rPr>
                  <a:t>Total of Liabilities</a:t>
                </a:r>
                <a:endParaRPr lang="en-US" sz="16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>
          <a:xfrm>
            <a:off x="1249680" y="2057400"/>
            <a:ext cx="1036320" cy="777240"/>
            <a:chOff x="5505352" y="4320540"/>
            <a:chExt cx="1036320" cy="777240"/>
          </a:xfrm>
        </p:grpSpPr>
        <p:sp>
          <p:nvSpPr>
            <p:cNvPr id="28" name="Rectangle 27"/>
            <p:cNvSpPr/>
            <p:nvPr/>
          </p:nvSpPr>
          <p:spPr>
            <a:xfrm>
              <a:off x="5827502" y="4338781"/>
              <a:ext cx="7141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Assets</a:t>
              </a:r>
              <a:endParaRPr lang="en-US" sz="1600" dirty="0"/>
            </a:p>
          </p:txBody>
        </p:sp>
        <p:grpSp>
          <p:nvGrpSpPr>
            <p:cNvPr id="11" name="Group 22"/>
            <p:cNvGrpSpPr/>
            <p:nvPr/>
          </p:nvGrpSpPr>
          <p:grpSpPr>
            <a:xfrm>
              <a:off x="5505352" y="4320540"/>
              <a:ext cx="685800" cy="777240"/>
              <a:chOff x="1542952" y="3177540"/>
              <a:chExt cx="685800" cy="77724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1588672" y="3314700"/>
                <a:ext cx="640080" cy="6400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1542952" y="31775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</p:grpSp>
      <p:grpSp>
        <p:nvGrpSpPr>
          <p:cNvPr id="13" name="Group 46"/>
          <p:cNvGrpSpPr/>
          <p:nvPr/>
        </p:nvGrpSpPr>
        <p:grpSpPr>
          <a:xfrm>
            <a:off x="5105400" y="3429000"/>
            <a:ext cx="2590800" cy="2113181"/>
            <a:chOff x="4358640" y="2367379"/>
            <a:chExt cx="2590800" cy="2113181"/>
          </a:xfrm>
        </p:grpSpPr>
        <p:grpSp>
          <p:nvGrpSpPr>
            <p:cNvPr id="16" name="Group 22"/>
            <p:cNvGrpSpPr/>
            <p:nvPr/>
          </p:nvGrpSpPr>
          <p:grpSpPr>
            <a:xfrm>
              <a:off x="4358640" y="2367379"/>
              <a:ext cx="2590800" cy="2113181"/>
              <a:chOff x="396240" y="1224379"/>
              <a:chExt cx="2590800" cy="211318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548640" y="1224379"/>
                <a:ext cx="2438400" cy="197602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396240" y="2971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7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712871" y="4119979"/>
              <a:ext cx="1093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Single Rule</a:t>
              </a:r>
              <a:endParaRPr lang="en-US" sz="1600" dirty="0"/>
            </a:p>
          </p:txBody>
        </p:sp>
      </p:grpSp>
      <p:grpSp>
        <p:nvGrpSpPr>
          <p:cNvPr id="17" name="Group 56"/>
          <p:cNvGrpSpPr/>
          <p:nvPr/>
        </p:nvGrpSpPr>
        <p:grpSpPr>
          <a:xfrm>
            <a:off x="3200400" y="3581400"/>
            <a:ext cx="2286000" cy="1965960"/>
            <a:chOff x="5298005" y="2545080"/>
            <a:chExt cx="2286000" cy="1965960"/>
          </a:xfrm>
        </p:grpSpPr>
        <p:sp>
          <p:nvSpPr>
            <p:cNvPr id="58" name="Rectangle 57"/>
            <p:cNvSpPr/>
            <p:nvPr/>
          </p:nvSpPr>
          <p:spPr>
            <a:xfrm>
              <a:off x="5663972" y="4152900"/>
              <a:ext cx="14078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Total Liabilities</a:t>
              </a:r>
              <a:endParaRPr lang="en-US" sz="1600" dirty="0"/>
            </a:p>
          </p:txBody>
        </p:sp>
        <p:grpSp>
          <p:nvGrpSpPr>
            <p:cNvPr id="19" name="Group 22"/>
            <p:cNvGrpSpPr/>
            <p:nvPr/>
          </p:nvGrpSpPr>
          <p:grpSpPr>
            <a:xfrm>
              <a:off x="5298005" y="2545080"/>
              <a:ext cx="2286000" cy="1965960"/>
              <a:chOff x="1335605" y="1402080"/>
              <a:chExt cx="2286000" cy="1965960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1512472" y="1402080"/>
                <a:ext cx="2109133" cy="179832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7"/>
              <p:cNvSpPr>
                <a:spLocks noChangeArrowheads="1"/>
              </p:cNvSpPr>
              <p:nvPr/>
            </p:nvSpPr>
            <p:spPr bwMode="auto">
              <a:xfrm>
                <a:off x="1335605" y="30022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8</a:t>
                </a:r>
              </a:p>
            </p:txBody>
          </p:sp>
        </p:grpSp>
      </p:grpSp>
      <p:grpSp>
        <p:nvGrpSpPr>
          <p:cNvPr id="22" name="Group 86"/>
          <p:cNvGrpSpPr/>
          <p:nvPr/>
        </p:nvGrpSpPr>
        <p:grpSpPr>
          <a:xfrm>
            <a:off x="253364" y="1600200"/>
            <a:ext cx="1685478" cy="2725270"/>
            <a:chOff x="253364" y="1600200"/>
            <a:chExt cx="1685478" cy="2725270"/>
          </a:xfrm>
        </p:grpSpPr>
        <p:grpSp>
          <p:nvGrpSpPr>
            <p:cNvPr id="24" name="Group 31"/>
            <p:cNvGrpSpPr/>
            <p:nvPr/>
          </p:nvGrpSpPr>
          <p:grpSpPr>
            <a:xfrm>
              <a:off x="253364" y="1600200"/>
              <a:ext cx="1685478" cy="1394460"/>
              <a:chOff x="5271036" y="4229100"/>
              <a:chExt cx="1685478" cy="139446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600502" y="4229100"/>
                <a:ext cx="13560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1376B9"/>
                    </a:solidFill>
                  </a:rPr>
                  <a:t>Account Titles</a:t>
                </a:r>
                <a:endParaRPr lang="en-US" sz="1600" dirty="0"/>
              </a:p>
            </p:txBody>
          </p:sp>
          <p:grpSp>
            <p:nvGrpSpPr>
              <p:cNvPr id="27" name="Group 22"/>
              <p:cNvGrpSpPr/>
              <p:nvPr/>
            </p:nvGrpSpPr>
            <p:grpSpPr>
              <a:xfrm>
                <a:off x="5271036" y="4244340"/>
                <a:ext cx="478156" cy="1379220"/>
                <a:chOff x="1308636" y="3101340"/>
                <a:chExt cx="478156" cy="1379220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1512472" y="3200400"/>
                  <a:ext cx="274320" cy="128016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7"/>
                <p:cNvSpPr>
                  <a:spLocks noChangeArrowheads="1"/>
                </p:cNvSpPr>
                <p:nvPr/>
              </p:nvSpPr>
              <p:spPr bwMode="auto">
                <a:xfrm>
                  <a:off x="1308636" y="3101340"/>
                  <a:ext cx="365760" cy="36576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2</a:t>
                  </a:r>
                </a:p>
              </p:txBody>
            </p:sp>
          </p:grpSp>
        </p:grpSp>
        <p:sp>
          <p:nvSpPr>
            <p:cNvPr id="73" name="Left Bracket 72"/>
            <p:cNvSpPr/>
            <p:nvPr/>
          </p:nvSpPr>
          <p:spPr>
            <a:xfrm>
              <a:off x="730625" y="2953870"/>
              <a:ext cx="228600" cy="1371600"/>
            </a:xfrm>
            <a:prstGeom prst="leftBracket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88"/>
          <p:cNvGrpSpPr/>
          <p:nvPr/>
        </p:nvGrpSpPr>
        <p:grpSpPr>
          <a:xfrm>
            <a:off x="3200400" y="2057400"/>
            <a:ext cx="1752600" cy="1600200"/>
            <a:chOff x="3200400" y="2057400"/>
            <a:chExt cx="1752600" cy="1600200"/>
          </a:xfrm>
        </p:grpSpPr>
        <p:grpSp>
          <p:nvGrpSpPr>
            <p:cNvPr id="32" name="Group 51"/>
            <p:cNvGrpSpPr/>
            <p:nvPr/>
          </p:nvGrpSpPr>
          <p:grpSpPr>
            <a:xfrm>
              <a:off x="3200400" y="2057400"/>
              <a:ext cx="1752600" cy="902850"/>
              <a:chOff x="4870110" y="4354950"/>
              <a:chExt cx="1752600" cy="90285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253529" y="4379466"/>
                <a:ext cx="13691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rgbClr val="1376B9"/>
                    </a:solidFill>
                  </a:rPr>
                  <a:t>Account Titles</a:t>
                </a:r>
                <a:endParaRPr lang="en-US" sz="1600" dirty="0"/>
              </a:p>
            </p:txBody>
          </p:sp>
          <p:grpSp>
            <p:nvGrpSpPr>
              <p:cNvPr id="34" name="Group 22"/>
              <p:cNvGrpSpPr/>
              <p:nvPr/>
            </p:nvGrpSpPr>
            <p:grpSpPr>
              <a:xfrm>
                <a:off x="4870110" y="4354950"/>
                <a:ext cx="1521581" cy="902850"/>
                <a:chOff x="907710" y="3211950"/>
                <a:chExt cx="1521581" cy="90285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060110" y="3364350"/>
                  <a:ext cx="1369181" cy="75045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907710" y="3211950"/>
                  <a:ext cx="365760" cy="36576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5</a:t>
                  </a:r>
                </a:p>
              </p:txBody>
            </p:sp>
          </p:grpSp>
        </p:grpSp>
        <p:sp>
          <p:nvSpPr>
            <p:cNvPr id="76" name="Left Bracket 75"/>
            <p:cNvSpPr/>
            <p:nvPr/>
          </p:nvSpPr>
          <p:spPr>
            <a:xfrm>
              <a:off x="4724400" y="2953870"/>
              <a:ext cx="228600" cy="703730"/>
            </a:xfrm>
            <a:prstGeom prst="leftBracket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89"/>
          <p:cNvGrpSpPr/>
          <p:nvPr/>
        </p:nvGrpSpPr>
        <p:grpSpPr>
          <a:xfrm>
            <a:off x="7010400" y="1600200"/>
            <a:ext cx="1990724" cy="2057400"/>
            <a:chOff x="7010400" y="1600200"/>
            <a:chExt cx="1990724" cy="2057400"/>
          </a:xfrm>
        </p:grpSpPr>
        <p:grpSp>
          <p:nvGrpSpPr>
            <p:cNvPr id="39" name="Group 36"/>
            <p:cNvGrpSpPr/>
            <p:nvPr/>
          </p:nvGrpSpPr>
          <p:grpSpPr>
            <a:xfrm>
              <a:off x="7010400" y="1600200"/>
              <a:ext cx="1990724" cy="1394460"/>
              <a:chOff x="3646072" y="4229100"/>
              <a:chExt cx="1990724" cy="139446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46072" y="4229100"/>
                <a:ext cx="16238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1376B9"/>
                    </a:solidFill>
                  </a:rPr>
                  <a:t>Liability Amounts</a:t>
                </a:r>
                <a:endParaRPr lang="en-US" sz="1600" dirty="0"/>
              </a:p>
            </p:txBody>
          </p:sp>
          <p:grpSp>
            <p:nvGrpSpPr>
              <p:cNvPr id="42" name="Group 22"/>
              <p:cNvGrpSpPr/>
              <p:nvPr/>
            </p:nvGrpSpPr>
            <p:grpSpPr>
              <a:xfrm>
                <a:off x="5246272" y="4244340"/>
                <a:ext cx="390524" cy="1379220"/>
                <a:chOff x="1283872" y="3101340"/>
                <a:chExt cx="390524" cy="1379220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1283872" y="3200400"/>
                  <a:ext cx="274320" cy="128016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7"/>
                <p:cNvSpPr>
                  <a:spLocks noChangeArrowheads="1"/>
                </p:cNvSpPr>
                <p:nvPr/>
              </p:nvSpPr>
              <p:spPr bwMode="auto">
                <a:xfrm>
                  <a:off x="1308636" y="3101340"/>
                  <a:ext cx="365760" cy="36576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6</a:t>
                  </a:r>
                </a:p>
              </p:txBody>
            </p:sp>
          </p:grpSp>
        </p:grpSp>
        <p:sp>
          <p:nvSpPr>
            <p:cNvPr id="77" name="Left Bracket 76"/>
            <p:cNvSpPr/>
            <p:nvPr/>
          </p:nvSpPr>
          <p:spPr>
            <a:xfrm flipH="1">
              <a:off x="8458200" y="2953870"/>
              <a:ext cx="228600" cy="703730"/>
            </a:xfrm>
            <a:prstGeom prst="leftBracket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87"/>
          <p:cNvGrpSpPr/>
          <p:nvPr/>
        </p:nvGrpSpPr>
        <p:grpSpPr>
          <a:xfrm>
            <a:off x="914400" y="2953870"/>
            <a:ext cx="3016625" cy="2593490"/>
            <a:chOff x="914400" y="2953870"/>
            <a:chExt cx="3016625" cy="2593490"/>
          </a:xfrm>
        </p:grpSpPr>
        <p:sp>
          <p:nvSpPr>
            <p:cNvPr id="74" name="Left Bracket 73"/>
            <p:cNvSpPr/>
            <p:nvPr/>
          </p:nvSpPr>
          <p:spPr>
            <a:xfrm>
              <a:off x="3702425" y="2953870"/>
              <a:ext cx="228600" cy="1371600"/>
            </a:xfrm>
            <a:prstGeom prst="leftBracket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80"/>
            <p:cNvGrpSpPr/>
            <p:nvPr/>
          </p:nvGrpSpPr>
          <p:grpSpPr>
            <a:xfrm>
              <a:off x="914400" y="4114800"/>
              <a:ext cx="2743200" cy="1432560"/>
              <a:chOff x="5298005" y="3078480"/>
              <a:chExt cx="2743200" cy="143256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5663972" y="4152900"/>
                <a:ext cx="14800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1376B9"/>
                    </a:solidFill>
                  </a:rPr>
                  <a:t>Asset Amounts</a:t>
                </a:r>
                <a:endParaRPr lang="en-US" sz="1600" dirty="0"/>
              </a:p>
            </p:txBody>
          </p:sp>
          <p:grpSp>
            <p:nvGrpSpPr>
              <p:cNvPr id="45" name="Group 22"/>
              <p:cNvGrpSpPr/>
              <p:nvPr/>
            </p:nvGrpSpPr>
            <p:grpSpPr>
              <a:xfrm>
                <a:off x="5298005" y="3078480"/>
                <a:ext cx="2743200" cy="1432560"/>
                <a:chOff x="1335605" y="1935480"/>
                <a:chExt cx="2743200" cy="1432560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512472" y="1935480"/>
                  <a:ext cx="2566333" cy="126492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7"/>
                <p:cNvSpPr>
                  <a:spLocks noChangeArrowheads="1"/>
                </p:cNvSpPr>
                <p:nvPr/>
              </p:nvSpPr>
              <p:spPr bwMode="auto">
                <a:xfrm>
                  <a:off x="1335605" y="3002280"/>
                  <a:ext cx="365760" cy="36576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3</a:t>
                  </a:r>
                </a:p>
              </p:txBody>
            </p: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pter 7_Page 2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7315200" cy="2844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Owner’s Equity Section </a:t>
            </a:r>
            <a:br>
              <a:rPr lang="en-US" dirty="0" smtClean="0"/>
            </a:br>
            <a:r>
              <a:rPr lang="en-US" dirty="0" smtClean="0"/>
              <a:t>of a Balance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7467600" y="3962400"/>
            <a:ext cx="1318072" cy="609600"/>
            <a:chOff x="5014458" y="4335780"/>
            <a:chExt cx="1318072" cy="609600"/>
          </a:xfrm>
        </p:grpSpPr>
        <p:sp>
          <p:nvSpPr>
            <p:cNvPr id="11" name="Rectangle 10"/>
            <p:cNvSpPr/>
            <p:nvPr/>
          </p:nvSpPr>
          <p:spPr>
            <a:xfrm>
              <a:off x="5654139" y="4356711"/>
              <a:ext cx="6783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Single</a:t>
              </a:r>
              <a:br>
                <a:rPr lang="en-US" sz="1600" dirty="0" smtClean="0">
                  <a:solidFill>
                    <a:srgbClr val="1376B9"/>
                  </a:solidFill>
                </a:rPr>
              </a:br>
              <a:r>
                <a:rPr lang="en-US" sz="1600" dirty="0" smtClean="0">
                  <a:solidFill>
                    <a:srgbClr val="1376B9"/>
                  </a:solidFill>
                </a:rPr>
                <a:t>Rule</a:t>
              </a:r>
              <a:endParaRPr lang="en-US" sz="1600" dirty="0"/>
            </a:p>
          </p:txBody>
        </p:sp>
        <p:grpSp>
          <p:nvGrpSpPr>
            <p:cNvPr id="5" name="Group 22"/>
            <p:cNvGrpSpPr/>
            <p:nvPr/>
          </p:nvGrpSpPr>
          <p:grpSpPr>
            <a:xfrm>
              <a:off x="5014458" y="4335780"/>
              <a:ext cx="649307" cy="609600"/>
              <a:chOff x="1052058" y="3192780"/>
              <a:chExt cx="649307" cy="60960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1052058" y="3421380"/>
                <a:ext cx="457201" cy="3810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1335605" y="31927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7" name="Group 90"/>
          <p:cNvGrpSpPr/>
          <p:nvPr/>
        </p:nvGrpSpPr>
        <p:grpSpPr>
          <a:xfrm>
            <a:off x="3962400" y="4724400"/>
            <a:ext cx="3352800" cy="822960"/>
            <a:chOff x="3962400" y="4724400"/>
            <a:chExt cx="3352800" cy="822960"/>
          </a:xfrm>
        </p:grpSpPr>
        <p:cxnSp>
          <p:nvCxnSpPr>
            <p:cNvPr id="79" name="Straight Arrow Connector 78"/>
            <p:cNvCxnSpPr/>
            <p:nvPr/>
          </p:nvCxnSpPr>
          <p:spPr>
            <a:xfrm flipH="1" flipV="1">
              <a:off x="3962400" y="4724400"/>
              <a:ext cx="1295400" cy="609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4"/>
            <p:cNvGrpSpPr/>
            <p:nvPr/>
          </p:nvGrpSpPr>
          <p:grpSpPr>
            <a:xfrm>
              <a:off x="5105400" y="4724400"/>
              <a:ext cx="2209800" cy="822960"/>
              <a:chOff x="8839042" y="3796665"/>
              <a:chExt cx="2209800" cy="82296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8991442" y="3796665"/>
                <a:ext cx="1600200" cy="67056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36"/>
              <p:cNvGrpSpPr/>
              <p:nvPr/>
            </p:nvGrpSpPr>
            <p:grpSpPr>
              <a:xfrm>
                <a:off x="8839042" y="4253865"/>
                <a:ext cx="2209800" cy="365760"/>
                <a:chOff x="5834857" y="3703320"/>
                <a:chExt cx="2209800" cy="36576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215857" y="3703320"/>
                  <a:ext cx="18288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1376B9"/>
                      </a:solidFill>
                    </a:rPr>
                    <a:t>Compare Totals</a:t>
                  </a:r>
                  <a:endParaRPr lang="en-US" sz="1600" dirty="0"/>
                </a:p>
              </p:txBody>
            </p:sp>
            <p:sp>
              <p:nvSpPr>
                <p:cNvPr id="18" name="Rectangle 7"/>
                <p:cNvSpPr>
                  <a:spLocks noChangeArrowheads="1"/>
                </p:cNvSpPr>
                <p:nvPr/>
              </p:nvSpPr>
              <p:spPr bwMode="auto">
                <a:xfrm>
                  <a:off x="5834857" y="3703320"/>
                  <a:ext cx="365760" cy="36576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9</a:t>
                  </a:r>
                </a:p>
              </p:txBody>
            </p:sp>
          </p:grpSp>
        </p:grpSp>
      </p:grpSp>
      <p:grpSp>
        <p:nvGrpSpPr>
          <p:cNvPr id="10" name="Group 19"/>
          <p:cNvGrpSpPr/>
          <p:nvPr/>
        </p:nvGrpSpPr>
        <p:grpSpPr>
          <a:xfrm>
            <a:off x="2743200" y="1676400"/>
            <a:ext cx="2133600" cy="2438400"/>
            <a:chOff x="5429152" y="4320540"/>
            <a:chExt cx="2133600" cy="2438400"/>
          </a:xfrm>
        </p:grpSpPr>
        <p:sp>
          <p:nvSpPr>
            <p:cNvPr id="21" name="Rectangle 20"/>
            <p:cNvSpPr/>
            <p:nvPr/>
          </p:nvSpPr>
          <p:spPr>
            <a:xfrm>
              <a:off x="5751302" y="4338781"/>
              <a:ext cx="14462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Owner’s Equity</a:t>
              </a:r>
              <a:endParaRPr lang="en-US" sz="1600" dirty="0"/>
            </a:p>
          </p:txBody>
        </p:sp>
        <p:grpSp>
          <p:nvGrpSpPr>
            <p:cNvPr id="12" name="Group 22"/>
            <p:cNvGrpSpPr/>
            <p:nvPr/>
          </p:nvGrpSpPr>
          <p:grpSpPr>
            <a:xfrm>
              <a:off x="5429152" y="4320540"/>
              <a:ext cx="2133600" cy="2438400"/>
              <a:chOff x="1466752" y="3177540"/>
              <a:chExt cx="2133600" cy="243840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1588672" y="3314700"/>
                <a:ext cx="2011680" cy="230124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7"/>
              <p:cNvSpPr>
                <a:spLocks noChangeArrowheads="1"/>
              </p:cNvSpPr>
              <p:nvPr/>
            </p:nvSpPr>
            <p:spPr bwMode="auto">
              <a:xfrm>
                <a:off x="1466752" y="31775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</p:grpSp>
      <p:grpSp>
        <p:nvGrpSpPr>
          <p:cNvPr id="15" name="Group 24"/>
          <p:cNvGrpSpPr/>
          <p:nvPr/>
        </p:nvGrpSpPr>
        <p:grpSpPr>
          <a:xfrm>
            <a:off x="5715000" y="1676400"/>
            <a:ext cx="2595928" cy="2590800"/>
            <a:chOff x="4280436" y="4229100"/>
            <a:chExt cx="2595928" cy="2590800"/>
          </a:xfrm>
        </p:grpSpPr>
        <p:sp>
          <p:nvSpPr>
            <p:cNvPr id="26" name="Rectangle 25"/>
            <p:cNvSpPr/>
            <p:nvPr/>
          </p:nvSpPr>
          <p:spPr>
            <a:xfrm>
              <a:off x="5600502" y="4229100"/>
              <a:ext cx="1275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Account Title</a:t>
              </a:r>
              <a:endParaRPr lang="en-US" sz="1600" dirty="0"/>
            </a:p>
          </p:txBody>
        </p:sp>
        <p:grpSp>
          <p:nvGrpSpPr>
            <p:cNvPr id="17" name="Group 22"/>
            <p:cNvGrpSpPr/>
            <p:nvPr/>
          </p:nvGrpSpPr>
          <p:grpSpPr>
            <a:xfrm>
              <a:off x="4280436" y="4244340"/>
              <a:ext cx="1356360" cy="2575560"/>
              <a:chOff x="318036" y="3101340"/>
              <a:chExt cx="1356360" cy="257556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H="1">
                <a:off x="318036" y="3200400"/>
                <a:ext cx="1194436" cy="24765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308636" y="31013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20" name="Group 29"/>
          <p:cNvGrpSpPr/>
          <p:nvPr/>
        </p:nvGrpSpPr>
        <p:grpSpPr>
          <a:xfrm>
            <a:off x="1371600" y="4724400"/>
            <a:ext cx="1905000" cy="1432560"/>
            <a:chOff x="5271036" y="3177540"/>
            <a:chExt cx="1905000" cy="1432560"/>
          </a:xfrm>
        </p:grpSpPr>
        <p:sp>
          <p:nvSpPr>
            <p:cNvPr id="31" name="Rectangle 30"/>
            <p:cNvSpPr/>
            <p:nvPr/>
          </p:nvSpPr>
          <p:spPr>
            <a:xfrm>
              <a:off x="5597022" y="4229100"/>
              <a:ext cx="13795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1376B9"/>
                  </a:solidFill>
                </a:rPr>
                <a:t>Total of Assets</a:t>
              </a:r>
              <a:endParaRPr lang="en-US" sz="1600" dirty="0"/>
            </a:p>
          </p:txBody>
        </p:sp>
        <p:grpSp>
          <p:nvGrpSpPr>
            <p:cNvPr id="22" name="Group 22"/>
            <p:cNvGrpSpPr/>
            <p:nvPr/>
          </p:nvGrpSpPr>
          <p:grpSpPr>
            <a:xfrm>
              <a:off x="5271036" y="3177540"/>
              <a:ext cx="1905000" cy="1432560"/>
              <a:chOff x="1308636" y="2034540"/>
              <a:chExt cx="1905000" cy="1432560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V="1">
                <a:off x="1558192" y="2034540"/>
                <a:ext cx="1655444" cy="116586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308636" y="31013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6</a:t>
                </a:r>
              </a:p>
            </p:txBody>
          </p:sp>
        </p:grpSp>
      </p:grpSp>
      <p:grpSp>
        <p:nvGrpSpPr>
          <p:cNvPr id="25" name="Group 34"/>
          <p:cNvGrpSpPr/>
          <p:nvPr/>
        </p:nvGrpSpPr>
        <p:grpSpPr>
          <a:xfrm>
            <a:off x="3810000" y="4800600"/>
            <a:ext cx="2159533" cy="1582995"/>
            <a:chOff x="4358640" y="3121759"/>
            <a:chExt cx="2159533" cy="1582995"/>
          </a:xfrm>
        </p:grpSpPr>
        <p:grpSp>
          <p:nvGrpSpPr>
            <p:cNvPr id="27" name="Group 22"/>
            <p:cNvGrpSpPr/>
            <p:nvPr/>
          </p:nvGrpSpPr>
          <p:grpSpPr>
            <a:xfrm>
              <a:off x="4358640" y="3121759"/>
              <a:ext cx="1371600" cy="1358801"/>
              <a:chOff x="396240" y="1978759"/>
              <a:chExt cx="1371600" cy="1358801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48641" y="1978759"/>
                <a:ext cx="1219199" cy="122164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396240" y="2971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7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4712871" y="4119979"/>
              <a:ext cx="180530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Total Liabilities</a:t>
              </a:r>
              <a:br>
                <a:rPr lang="en-US" sz="1600" dirty="0" smtClean="0">
                  <a:solidFill>
                    <a:srgbClr val="1376B9"/>
                  </a:solidFill>
                </a:rPr>
              </a:br>
              <a:r>
                <a:rPr lang="en-US" sz="1600" dirty="0" smtClean="0">
                  <a:solidFill>
                    <a:srgbClr val="1376B9"/>
                  </a:solidFill>
                </a:rPr>
                <a:t>and Owner’s Equity</a:t>
              </a:r>
              <a:endParaRPr lang="en-US" sz="1600" dirty="0"/>
            </a:p>
          </p:txBody>
        </p:sp>
      </p:grpSp>
      <p:grpSp>
        <p:nvGrpSpPr>
          <p:cNvPr id="30" name="Group 39"/>
          <p:cNvGrpSpPr/>
          <p:nvPr/>
        </p:nvGrpSpPr>
        <p:grpSpPr>
          <a:xfrm>
            <a:off x="457200" y="4800600"/>
            <a:ext cx="1752600" cy="746760"/>
            <a:chOff x="4870110" y="3973950"/>
            <a:chExt cx="1752600" cy="746760"/>
          </a:xfrm>
        </p:grpSpPr>
        <p:sp>
          <p:nvSpPr>
            <p:cNvPr id="41" name="Rectangle 40"/>
            <p:cNvSpPr/>
            <p:nvPr/>
          </p:nvSpPr>
          <p:spPr>
            <a:xfrm>
              <a:off x="5253529" y="4379466"/>
              <a:ext cx="1369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Total Assets</a:t>
              </a:r>
              <a:endParaRPr lang="en-US" sz="1600" dirty="0"/>
            </a:p>
          </p:txBody>
        </p:sp>
        <p:grpSp>
          <p:nvGrpSpPr>
            <p:cNvPr id="32" name="Group 22"/>
            <p:cNvGrpSpPr/>
            <p:nvPr/>
          </p:nvGrpSpPr>
          <p:grpSpPr>
            <a:xfrm>
              <a:off x="4870110" y="3973950"/>
              <a:ext cx="365760" cy="746760"/>
              <a:chOff x="907710" y="2830950"/>
              <a:chExt cx="365760" cy="746760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1060110" y="2830950"/>
                <a:ext cx="152400" cy="533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907710" y="321195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5</a:t>
                </a:r>
              </a:p>
            </p:txBody>
          </p:sp>
        </p:grpSp>
      </p:grpSp>
      <p:grpSp>
        <p:nvGrpSpPr>
          <p:cNvPr id="35" name="Group 44"/>
          <p:cNvGrpSpPr/>
          <p:nvPr/>
        </p:nvGrpSpPr>
        <p:grpSpPr>
          <a:xfrm>
            <a:off x="6781800" y="4724400"/>
            <a:ext cx="2217756" cy="1659195"/>
            <a:chOff x="5298005" y="3078480"/>
            <a:chExt cx="2217756" cy="1659195"/>
          </a:xfrm>
        </p:grpSpPr>
        <p:sp>
          <p:nvSpPr>
            <p:cNvPr id="46" name="Rectangle 45"/>
            <p:cNvSpPr/>
            <p:nvPr/>
          </p:nvSpPr>
          <p:spPr>
            <a:xfrm>
              <a:off x="5663972" y="4152900"/>
              <a:ext cx="185178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Total of Liabilities</a:t>
              </a:r>
              <a:br>
                <a:rPr lang="en-US" sz="1600" dirty="0" smtClean="0">
                  <a:solidFill>
                    <a:srgbClr val="1376B9"/>
                  </a:solidFill>
                </a:rPr>
              </a:br>
              <a:r>
                <a:rPr lang="en-US" sz="1600" dirty="0" smtClean="0">
                  <a:solidFill>
                    <a:srgbClr val="1376B9"/>
                  </a:solidFill>
                </a:rPr>
                <a:t> and Owner’s Equity</a:t>
              </a:r>
              <a:endParaRPr lang="en-US" sz="1600" dirty="0"/>
            </a:p>
          </p:txBody>
        </p:sp>
        <p:grpSp>
          <p:nvGrpSpPr>
            <p:cNvPr id="36" name="Group 22"/>
            <p:cNvGrpSpPr/>
            <p:nvPr/>
          </p:nvGrpSpPr>
          <p:grpSpPr>
            <a:xfrm>
              <a:off x="5298005" y="3078480"/>
              <a:ext cx="365760" cy="1432560"/>
              <a:chOff x="1335605" y="1935480"/>
              <a:chExt cx="365760" cy="143256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1512473" y="1935480"/>
                <a:ext cx="127932" cy="126492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1335605" y="30022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8</a:t>
                </a:r>
              </a:p>
            </p:txBody>
          </p:sp>
        </p:grpSp>
      </p:grpSp>
      <p:grpSp>
        <p:nvGrpSpPr>
          <p:cNvPr id="40" name="Group 49"/>
          <p:cNvGrpSpPr/>
          <p:nvPr/>
        </p:nvGrpSpPr>
        <p:grpSpPr>
          <a:xfrm>
            <a:off x="7463226" y="2819400"/>
            <a:ext cx="1528374" cy="1371600"/>
            <a:chOff x="4993205" y="4145280"/>
            <a:chExt cx="1528374" cy="1371600"/>
          </a:xfrm>
        </p:grpSpPr>
        <p:sp>
          <p:nvSpPr>
            <p:cNvPr id="51" name="Rectangle 50"/>
            <p:cNvSpPr/>
            <p:nvPr/>
          </p:nvSpPr>
          <p:spPr>
            <a:xfrm>
              <a:off x="5663972" y="4152900"/>
              <a:ext cx="8576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Capital </a:t>
              </a:r>
              <a:br>
                <a:rPr lang="en-US" sz="1600" dirty="0" smtClean="0">
                  <a:solidFill>
                    <a:srgbClr val="1376B9"/>
                  </a:solidFill>
                </a:rPr>
              </a:br>
              <a:r>
                <a:rPr lang="en-US" sz="1600" dirty="0" smtClean="0">
                  <a:solidFill>
                    <a:srgbClr val="1376B9"/>
                  </a:solidFill>
                </a:rPr>
                <a:t>Amount</a:t>
              </a:r>
              <a:endParaRPr lang="en-US" sz="1600" dirty="0"/>
            </a:p>
          </p:txBody>
        </p:sp>
        <p:grpSp>
          <p:nvGrpSpPr>
            <p:cNvPr id="42" name="Group 22"/>
            <p:cNvGrpSpPr/>
            <p:nvPr/>
          </p:nvGrpSpPr>
          <p:grpSpPr>
            <a:xfrm>
              <a:off x="4993205" y="4145280"/>
              <a:ext cx="670560" cy="1371600"/>
              <a:chOff x="1030805" y="3002280"/>
              <a:chExt cx="670560" cy="1371600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H="1">
                <a:off x="1030805" y="3200400"/>
                <a:ext cx="481667" cy="11734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335605" y="30022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</p:grpSp>
      <p:grpSp>
        <p:nvGrpSpPr>
          <p:cNvPr id="45" name="Group 66"/>
          <p:cNvGrpSpPr/>
          <p:nvPr/>
        </p:nvGrpSpPr>
        <p:grpSpPr>
          <a:xfrm>
            <a:off x="7467600" y="4800600"/>
            <a:ext cx="1423870" cy="910506"/>
            <a:chOff x="5014458" y="4030980"/>
            <a:chExt cx="1423870" cy="910506"/>
          </a:xfrm>
        </p:grpSpPr>
        <p:sp>
          <p:nvSpPr>
            <p:cNvPr id="68" name="Rectangle 67"/>
            <p:cNvSpPr/>
            <p:nvPr/>
          </p:nvSpPr>
          <p:spPr>
            <a:xfrm>
              <a:off x="5654139" y="4356711"/>
              <a:ext cx="78418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Double</a:t>
              </a:r>
              <a:br>
                <a:rPr lang="en-US" sz="1600" dirty="0" smtClean="0">
                  <a:solidFill>
                    <a:srgbClr val="1376B9"/>
                  </a:solidFill>
                </a:rPr>
              </a:br>
              <a:r>
                <a:rPr lang="en-US" sz="1600" dirty="0" smtClean="0">
                  <a:solidFill>
                    <a:srgbClr val="1376B9"/>
                  </a:solidFill>
                </a:rPr>
                <a:t>Rule</a:t>
              </a:r>
              <a:endParaRPr lang="en-US" sz="1600" dirty="0"/>
            </a:p>
          </p:txBody>
        </p:sp>
        <p:grpSp>
          <p:nvGrpSpPr>
            <p:cNvPr id="47" name="Group 22"/>
            <p:cNvGrpSpPr/>
            <p:nvPr/>
          </p:nvGrpSpPr>
          <p:grpSpPr>
            <a:xfrm>
              <a:off x="5014458" y="4030980"/>
              <a:ext cx="649307" cy="670560"/>
              <a:chOff x="1052058" y="2887980"/>
              <a:chExt cx="649307" cy="670560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H="1" flipV="1">
                <a:off x="1052058" y="2887980"/>
                <a:ext cx="457202" cy="533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1335605" y="31927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10</a:t>
                </a:r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50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94" name="Flowchart: Delay 9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Owner’s Equity Reported in Detail on a Balance Sheet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 descr="Chapter 7_Page 2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514600"/>
            <a:ext cx="6400800" cy="1979112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4038600" y="2057400"/>
            <a:ext cx="1651102" cy="1524000"/>
            <a:chOff x="4012663" y="4335780"/>
            <a:chExt cx="1651102" cy="1524000"/>
          </a:xfrm>
        </p:grpSpPr>
        <p:sp>
          <p:nvSpPr>
            <p:cNvPr id="13" name="Rectangle 12"/>
            <p:cNvSpPr/>
            <p:nvPr/>
          </p:nvSpPr>
          <p:spPr>
            <a:xfrm>
              <a:off x="4393663" y="4356711"/>
              <a:ext cx="8731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Drawing</a:t>
              </a:r>
              <a:endParaRPr lang="en-US" sz="1600" dirty="0"/>
            </a:p>
          </p:txBody>
        </p:sp>
        <p:grpSp>
          <p:nvGrpSpPr>
            <p:cNvPr id="5" name="Group 22"/>
            <p:cNvGrpSpPr/>
            <p:nvPr/>
          </p:nvGrpSpPr>
          <p:grpSpPr>
            <a:xfrm>
              <a:off x="4012663" y="4335780"/>
              <a:ext cx="1651102" cy="1524000"/>
              <a:chOff x="50263" y="3192780"/>
              <a:chExt cx="1651102" cy="152400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50263" y="3421380"/>
                <a:ext cx="1458998" cy="1295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1335605" y="31927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6" name="Group 25"/>
          <p:cNvGrpSpPr/>
          <p:nvPr/>
        </p:nvGrpSpPr>
        <p:grpSpPr>
          <a:xfrm>
            <a:off x="2743200" y="1676400"/>
            <a:ext cx="1947018" cy="1371600"/>
            <a:chOff x="5429152" y="4320540"/>
            <a:chExt cx="1947018" cy="1371600"/>
          </a:xfrm>
        </p:grpSpPr>
        <p:sp>
          <p:nvSpPr>
            <p:cNvPr id="27" name="Rectangle 26"/>
            <p:cNvSpPr/>
            <p:nvPr/>
          </p:nvSpPr>
          <p:spPr>
            <a:xfrm>
              <a:off x="5751302" y="4338781"/>
              <a:ext cx="16248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Beginning Capital</a:t>
              </a:r>
              <a:endParaRPr lang="en-US" sz="1600" dirty="0"/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429152" y="4320540"/>
              <a:ext cx="457200" cy="1371600"/>
              <a:chOff x="1466752" y="3177540"/>
              <a:chExt cx="457200" cy="137160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1588672" y="3314700"/>
                <a:ext cx="335280" cy="123444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1466752" y="31775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</p:grpSp>
      <p:grpSp>
        <p:nvGrpSpPr>
          <p:cNvPr id="8" name="Group 30"/>
          <p:cNvGrpSpPr/>
          <p:nvPr/>
        </p:nvGrpSpPr>
        <p:grpSpPr>
          <a:xfrm>
            <a:off x="5867400" y="1676400"/>
            <a:ext cx="3054762" cy="1371600"/>
            <a:chOff x="4890036" y="4229100"/>
            <a:chExt cx="3054762" cy="1371600"/>
          </a:xfrm>
        </p:grpSpPr>
        <p:sp>
          <p:nvSpPr>
            <p:cNvPr id="32" name="Rectangle 31"/>
            <p:cNvSpPr/>
            <p:nvPr/>
          </p:nvSpPr>
          <p:spPr>
            <a:xfrm>
              <a:off x="5600502" y="4229100"/>
              <a:ext cx="23442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Beginning Capital Amount</a:t>
              </a:r>
              <a:endParaRPr lang="en-US" sz="1600" dirty="0"/>
            </a:p>
          </p:txBody>
        </p:sp>
        <p:grpSp>
          <p:nvGrpSpPr>
            <p:cNvPr id="9" name="Group 22"/>
            <p:cNvGrpSpPr/>
            <p:nvPr/>
          </p:nvGrpSpPr>
          <p:grpSpPr>
            <a:xfrm>
              <a:off x="4890036" y="4244340"/>
              <a:ext cx="746760" cy="1356360"/>
              <a:chOff x="927636" y="3101340"/>
              <a:chExt cx="746760" cy="135636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H="1">
                <a:off x="927636" y="3200400"/>
                <a:ext cx="584836" cy="12573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1308636" y="31013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11" name="Group 35"/>
          <p:cNvGrpSpPr/>
          <p:nvPr/>
        </p:nvGrpSpPr>
        <p:grpSpPr>
          <a:xfrm>
            <a:off x="6400800" y="2590800"/>
            <a:ext cx="2342290" cy="990600"/>
            <a:chOff x="3823236" y="4244340"/>
            <a:chExt cx="2342290" cy="990600"/>
          </a:xfrm>
        </p:grpSpPr>
        <p:sp>
          <p:nvSpPr>
            <p:cNvPr id="37" name="Rectangle 36"/>
            <p:cNvSpPr/>
            <p:nvPr/>
          </p:nvSpPr>
          <p:spPr>
            <a:xfrm>
              <a:off x="5118636" y="4591586"/>
              <a:ext cx="10468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1376B9"/>
                  </a:solidFill>
                </a:rPr>
                <a:t>Difference</a:t>
              </a:r>
              <a:endParaRPr lang="en-US" sz="1600" dirty="0"/>
            </a:p>
          </p:txBody>
        </p:sp>
        <p:grpSp>
          <p:nvGrpSpPr>
            <p:cNvPr id="12" name="Group 22"/>
            <p:cNvGrpSpPr/>
            <p:nvPr/>
          </p:nvGrpSpPr>
          <p:grpSpPr>
            <a:xfrm>
              <a:off x="3823236" y="4244340"/>
              <a:ext cx="1813560" cy="990600"/>
              <a:chOff x="-139164" y="3101340"/>
              <a:chExt cx="1813560" cy="990600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H="1">
                <a:off x="-139164" y="3200400"/>
                <a:ext cx="1697356" cy="89154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7"/>
              <p:cNvSpPr>
                <a:spLocks noChangeArrowheads="1"/>
              </p:cNvSpPr>
              <p:nvPr/>
            </p:nvSpPr>
            <p:spPr bwMode="auto">
              <a:xfrm>
                <a:off x="1308636" y="31013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6</a:t>
                </a:r>
              </a:p>
            </p:txBody>
          </p:sp>
        </p:grpSp>
      </p:grpSp>
      <p:grpSp>
        <p:nvGrpSpPr>
          <p:cNvPr id="14" name="Group 40"/>
          <p:cNvGrpSpPr/>
          <p:nvPr/>
        </p:nvGrpSpPr>
        <p:grpSpPr>
          <a:xfrm>
            <a:off x="228600" y="3733800"/>
            <a:ext cx="1722619" cy="1358801"/>
            <a:chOff x="4358640" y="3121759"/>
            <a:chExt cx="1722619" cy="1358801"/>
          </a:xfrm>
        </p:grpSpPr>
        <p:grpSp>
          <p:nvGrpSpPr>
            <p:cNvPr id="15" name="Group 22"/>
            <p:cNvGrpSpPr/>
            <p:nvPr/>
          </p:nvGrpSpPr>
          <p:grpSpPr>
            <a:xfrm>
              <a:off x="4358640" y="3121759"/>
              <a:ext cx="1371600" cy="1358801"/>
              <a:chOff x="396240" y="1978759"/>
              <a:chExt cx="1371600" cy="1358801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548641" y="1978759"/>
                <a:ext cx="1219199" cy="122164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396240" y="2971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7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712871" y="4119979"/>
              <a:ext cx="13683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Ending Capital</a:t>
              </a:r>
              <a:endParaRPr lang="en-US" sz="1600" dirty="0"/>
            </a:p>
          </p:txBody>
        </p:sp>
      </p:grpSp>
      <p:grpSp>
        <p:nvGrpSpPr>
          <p:cNvPr id="16" name="Group 45"/>
          <p:cNvGrpSpPr/>
          <p:nvPr/>
        </p:nvGrpSpPr>
        <p:grpSpPr>
          <a:xfrm>
            <a:off x="3886200" y="3733800"/>
            <a:ext cx="1752600" cy="1358801"/>
            <a:chOff x="4870110" y="3361909"/>
            <a:chExt cx="1752600" cy="1358801"/>
          </a:xfrm>
        </p:grpSpPr>
        <p:sp>
          <p:nvSpPr>
            <p:cNvPr id="47" name="Rectangle 46"/>
            <p:cNvSpPr/>
            <p:nvPr/>
          </p:nvSpPr>
          <p:spPr>
            <a:xfrm>
              <a:off x="5253529" y="4379466"/>
              <a:ext cx="1369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Single Rule</a:t>
              </a:r>
              <a:endParaRPr lang="en-US" sz="1600" dirty="0"/>
            </a:p>
          </p:txBody>
        </p:sp>
        <p:grpSp>
          <p:nvGrpSpPr>
            <p:cNvPr id="19" name="Group 22"/>
            <p:cNvGrpSpPr/>
            <p:nvPr/>
          </p:nvGrpSpPr>
          <p:grpSpPr>
            <a:xfrm>
              <a:off x="4870110" y="3361909"/>
              <a:ext cx="1066800" cy="1358801"/>
              <a:chOff x="907710" y="2218909"/>
              <a:chExt cx="1066800" cy="13588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1060110" y="2218909"/>
                <a:ext cx="914400" cy="114544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>
                <a:off x="907710" y="321195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5</a:t>
                </a:r>
              </a:p>
            </p:txBody>
          </p:sp>
        </p:grpSp>
      </p:grpSp>
      <p:grpSp>
        <p:nvGrpSpPr>
          <p:cNvPr id="20" name="Group 50"/>
          <p:cNvGrpSpPr/>
          <p:nvPr/>
        </p:nvGrpSpPr>
        <p:grpSpPr>
          <a:xfrm>
            <a:off x="2057400" y="4114800"/>
            <a:ext cx="2217756" cy="1582995"/>
            <a:chOff x="5298005" y="3154680"/>
            <a:chExt cx="2217756" cy="1582995"/>
          </a:xfrm>
        </p:grpSpPr>
        <p:sp>
          <p:nvSpPr>
            <p:cNvPr id="52" name="Rectangle 51"/>
            <p:cNvSpPr/>
            <p:nvPr/>
          </p:nvSpPr>
          <p:spPr>
            <a:xfrm>
              <a:off x="5663972" y="4152900"/>
              <a:ext cx="185178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Total Liabilities</a:t>
              </a:r>
              <a:br>
                <a:rPr lang="en-US" sz="1600" dirty="0" smtClean="0">
                  <a:solidFill>
                    <a:srgbClr val="1376B9"/>
                  </a:solidFill>
                </a:rPr>
              </a:br>
              <a:r>
                <a:rPr lang="en-US" sz="1600" dirty="0" smtClean="0">
                  <a:solidFill>
                    <a:srgbClr val="1376B9"/>
                  </a:solidFill>
                </a:rPr>
                <a:t> and Owner’s Equity</a:t>
              </a:r>
              <a:endParaRPr lang="en-US" sz="1600" dirty="0"/>
            </a:p>
          </p:txBody>
        </p:sp>
        <p:grpSp>
          <p:nvGrpSpPr>
            <p:cNvPr id="21" name="Group 22"/>
            <p:cNvGrpSpPr/>
            <p:nvPr/>
          </p:nvGrpSpPr>
          <p:grpSpPr>
            <a:xfrm>
              <a:off x="5298005" y="3154680"/>
              <a:ext cx="457200" cy="1356360"/>
              <a:chOff x="1335605" y="2011680"/>
              <a:chExt cx="457200" cy="1356360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flipV="1">
                <a:off x="1512473" y="2011680"/>
                <a:ext cx="280332" cy="118872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1335605" y="30022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9</a:t>
                </a:r>
              </a:p>
            </p:txBody>
          </p:sp>
        </p:grpSp>
      </p:grpSp>
      <p:grpSp>
        <p:nvGrpSpPr>
          <p:cNvPr id="22" name="Group 55"/>
          <p:cNvGrpSpPr/>
          <p:nvPr/>
        </p:nvGrpSpPr>
        <p:grpSpPr>
          <a:xfrm>
            <a:off x="304800" y="2057400"/>
            <a:ext cx="1519231" cy="1295400"/>
            <a:chOff x="5298005" y="4145280"/>
            <a:chExt cx="1519231" cy="1295400"/>
          </a:xfrm>
        </p:grpSpPr>
        <p:sp>
          <p:nvSpPr>
            <p:cNvPr id="57" name="Rectangle 56"/>
            <p:cNvSpPr/>
            <p:nvPr/>
          </p:nvSpPr>
          <p:spPr>
            <a:xfrm>
              <a:off x="5663972" y="4152900"/>
              <a:ext cx="11532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Net Income</a:t>
              </a:r>
              <a:endParaRPr lang="en-US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298005" y="4145280"/>
              <a:ext cx="1295400" cy="1295400"/>
              <a:chOff x="1335605" y="3002280"/>
              <a:chExt cx="1295400" cy="1295400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1512473" y="3200400"/>
                <a:ext cx="1118532" cy="10972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1335605" y="30022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</p:grpSp>
      <p:grpSp>
        <p:nvGrpSpPr>
          <p:cNvPr id="24" name="Group 60"/>
          <p:cNvGrpSpPr/>
          <p:nvPr/>
        </p:nvGrpSpPr>
        <p:grpSpPr>
          <a:xfrm>
            <a:off x="5349240" y="3810000"/>
            <a:ext cx="2727960" cy="1286923"/>
            <a:chOff x="5410698" y="3268980"/>
            <a:chExt cx="2727960" cy="1286923"/>
          </a:xfrm>
        </p:grpSpPr>
        <p:sp>
          <p:nvSpPr>
            <p:cNvPr id="62" name="Rectangle 61"/>
            <p:cNvSpPr/>
            <p:nvPr/>
          </p:nvSpPr>
          <p:spPr>
            <a:xfrm>
              <a:off x="5776458" y="4217349"/>
              <a:ext cx="23622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Current Capital Amount</a:t>
              </a:r>
              <a:endParaRPr lang="en-US" sz="1600" dirty="0"/>
            </a:p>
          </p:txBody>
        </p:sp>
        <p:grpSp>
          <p:nvGrpSpPr>
            <p:cNvPr id="25" name="Group 22"/>
            <p:cNvGrpSpPr/>
            <p:nvPr/>
          </p:nvGrpSpPr>
          <p:grpSpPr>
            <a:xfrm>
              <a:off x="5410698" y="3268980"/>
              <a:ext cx="1280160" cy="1280160"/>
              <a:chOff x="1448298" y="2125980"/>
              <a:chExt cx="1280160" cy="128016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585458" y="2125980"/>
                <a:ext cx="1143000" cy="11430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7"/>
              <p:cNvSpPr>
                <a:spLocks noChangeArrowheads="1"/>
              </p:cNvSpPr>
              <p:nvPr/>
            </p:nvSpPr>
            <p:spPr bwMode="auto">
              <a:xfrm>
                <a:off x="1448298" y="304038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8</a:t>
                </a: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26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82" name="Flowchart: Delay 8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7-2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	</a:t>
            </a:r>
            <a:r>
              <a:rPr lang="en-US" dirty="0" smtClean="0"/>
              <a:t>List </a:t>
            </a:r>
            <a:r>
              <a:rPr lang="en-US" dirty="0"/>
              <a:t>the four sections on a balance sheet.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514600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3200" dirty="0" smtClean="0">
                <a:ea typeface="Calibri"/>
                <a:cs typeface="Times New Roman"/>
              </a:rPr>
              <a:t>Heading, assets, liabilities, and </a:t>
            </a:r>
            <a:r>
              <a:rPr lang="en-US" sz="3200" smtClean="0">
                <a:ea typeface="Calibri"/>
                <a:cs typeface="Times New Roman"/>
              </a:rPr>
              <a:t>owner’s equity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Financial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area of accounting that focuses on reporting information to external users is called </a:t>
            </a:r>
            <a:r>
              <a:rPr lang="en-US" b="1" dirty="0" smtClean="0">
                <a:solidFill>
                  <a:srgbClr val="0070C0"/>
                </a:solidFill>
              </a:rPr>
              <a:t>financial accounting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The area of accounting that focuses on reporting information to internal users is called </a:t>
            </a:r>
            <a:r>
              <a:rPr lang="en-US" b="1" dirty="0">
                <a:solidFill>
                  <a:srgbClr val="0070C0"/>
                </a:solidFill>
              </a:rPr>
              <a:t>managerial accounting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" name="Flowchart: Delay 6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7-2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.	</a:t>
            </a:r>
            <a:r>
              <a:rPr lang="en-US" dirty="0" smtClean="0"/>
              <a:t>What </a:t>
            </a:r>
            <a:r>
              <a:rPr lang="en-US" dirty="0"/>
              <a:t>is the formula for calculating current capital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34290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3200" dirty="0" smtClean="0">
                <a:solidFill>
                  <a:srgbClr val="000000"/>
                </a:solidFill>
                <a:ea typeface="Calibri"/>
                <a:cs typeface="Times-Roman"/>
              </a:rPr>
              <a:t>Capital Account Balance </a:t>
            </a:r>
            <a:r>
              <a:rPr lang="en-US" sz="3200" i="1" dirty="0" smtClean="0">
                <a:solidFill>
                  <a:srgbClr val="000000"/>
                </a:solidFill>
                <a:ea typeface="Calibri"/>
                <a:cs typeface="Times-Roman"/>
              </a:rPr>
              <a:t>plus</a:t>
            </a:r>
            <a:r>
              <a:rPr lang="en-US" sz="3200" dirty="0" smtClean="0">
                <a:solidFill>
                  <a:srgbClr val="000000"/>
                </a:solidFill>
                <a:ea typeface="Calibri"/>
                <a:cs typeface="Times-Roman"/>
              </a:rPr>
              <a:t> Net Income (or </a:t>
            </a:r>
            <a:r>
              <a:rPr lang="en-US" sz="3200" i="1" dirty="0" smtClean="0">
                <a:solidFill>
                  <a:srgbClr val="000000"/>
                </a:solidFill>
                <a:ea typeface="Calibri"/>
                <a:cs typeface="Times-Roman"/>
              </a:rPr>
              <a:t>less </a:t>
            </a:r>
            <a:r>
              <a:rPr lang="en-US" sz="3200" dirty="0" smtClean="0">
                <a:solidFill>
                  <a:srgbClr val="000000"/>
                </a:solidFill>
                <a:ea typeface="Calibri"/>
                <a:cs typeface="Times-Roman"/>
              </a:rPr>
              <a:t>Net Loss) </a:t>
            </a:r>
            <a:r>
              <a:rPr lang="en-US" sz="3200" i="1" dirty="0" smtClean="0">
                <a:solidFill>
                  <a:srgbClr val="000000"/>
                </a:solidFill>
                <a:ea typeface="Calibri"/>
                <a:cs typeface="Times-Roman"/>
              </a:rPr>
              <a:t>less</a:t>
            </a:r>
            <a:r>
              <a:rPr lang="en-US" sz="3200" dirty="0" smtClean="0">
                <a:solidFill>
                  <a:srgbClr val="000000"/>
                </a:solidFill>
                <a:ea typeface="Calibri"/>
                <a:cs typeface="Times-Roman"/>
              </a:rPr>
              <a:t> Drawing Account Balance </a:t>
            </a:r>
            <a:r>
              <a:rPr lang="en-US" sz="3200" i="1" dirty="0" smtClean="0">
                <a:solidFill>
                  <a:srgbClr val="000000"/>
                </a:solidFill>
                <a:ea typeface="Calibri"/>
                <a:cs typeface="Times-Roman"/>
              </a:rPr>
              <a:t>equals</a:t>
            </a:r>
            <a:r>
              <a:rPr lang="en-US" sz="3200" dirty="0" smtClean="0">
                <a:solidFill>
                  <a:srgbClr val="000000"/>
                </a:solidFill>
                <a:ea typeface="Calibri"/>
                <a:cs typeface="Times-Roman"/>
              </a:rPr>
              <a:t> Current Capital.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</a:t>
            </a:r>
            <a:r>
              <a:rPr lang="en-US" dirty="0" smtClean="0"/>
              <a:t>7-2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You Own </a:t>
            </a:r>
            <a:r>
              <a:rPr lang="en-US" dirty="0" smtClean="0"/>
              <a:t>7-2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Modeled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-1 </a:t>
            </a:r>
            <a:r>
              <a:rPr lang="en-US" dirty="0" smtClean="0"/>
              <a:t>Application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Self-Correcting Excel</a:t>
            </a:r>
          </a:p>
          <a:p>
            <a:pPr lvl="1"/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-2 </a:t>
            </a:r>
            <a:r>
              <a:rPr lang="en-US" dirty="0" smtClean="0"/>
              <a:t>Application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Self-Correcting Excel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 Mastery Problem</a:t>
            </a:r>
            <a:endParaRPr lang="en-US" dirty="0"/>
          </a:p>
          <a:p>
            <a:pPr lvl="1"/>
            <a:r>
              <a:rPr lang="en-US" dirty="0" smtClean="0"/>
              <a:t>Excel</a:t>
            </a:r>
          </a:p>
          <a:p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 </a:t>
            </a:r>
            <a:r>
              <a:rPr lang="en-US" dirty="0" smtClean="0"/>
              <a:t>Challenge</a:t>
            </a:r>
            <a:r>
              <a:rPr lang="en-US" dirty="0" smtClean="0"/>
              <a:t> </a:t>
            </a:r>
            <a:r>
              <a:rPr lang="en-US" dirty="0" smtClean="0"/>
              <a:t>Problem</a:t>
            </a:r>
            <a:endParaRPr lang="en-US" dirty="0"/>
          </a:p>
          <a:p>
            <a:pPr lvl="1"/>
            <a:r>
              <a:rPr lang="en-US" dirty="0" smtClean="0"/>
              <a:t>Peachtree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</a:t>
            </a:r>
            <a:r>
              <a:rPr lang="en-US" smtClean="0"/>
              <a:t>7 </a:t>
            </a:r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/>
              <a:t>Review (</a:t>
            </a:r>
            <a:r>
              <a:rPr lang="en-US" dirty="0" err="1"/>
              <a:t>ExamView</a:t>
            </a:r>
            <a:r>
              <a:rPr lang="en-US" dirty="0"/>
              <a:t>)	</a:t>
            </a:r>
          </a:p>
          <a:p>
            <a:pPr lvl="1"/>
            <a:r>
              <a:rPr lang="en-US" dirty="0" smtClean="0"/>
              <a:t>90 % or Greater </a:t>
            </a:r>
          </a:p>
          <a:p>
            <a:pPr lvl="2"/>
            <a:r>
              <a:rPr lang="en-US" dirty="0" smtClean="0"/>
              <a:t>5 Point Bonus on Unit 1 Concept Quiz (20% Bonus)</a:t>
            </a:r>
          </a:p>
          <a:p>
            <a:r>
              <a:rPr lang="en-US" dirty="0"/>
              <a:t>Unit </a:t>
            </a:r>
            <a:r>
              <a:rPr lang="en-US" dirty="0" smtClean="0"/>
              <a:t>7 </a:t>
            </a:r>
            <a:r>
              <a:rPr lang="en-US" dirty="0"/>
              <a:t>Part 1 Quiz (</a:t>
            </a:r>
            <a:r>
              <a:rPr lang="en-US" dirty="0" err="1"/>
              <a:t>ExamView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Concepts – 25 Questions (25 Points)</a:t>
            </a:r>
          </a:p>
          <a:p>
            <a:r>
              <a:rPr lang="en-US" dirty="0"/>
              <a:t>Unit </a:t>
            </a:r>
            <a:r>
              <a:rPr lang="en-US" dirty="0" smtClean="0"/>
              <a:t>7 </a:t>
            </a:r>
            <a:r>
              <a:rPr lang="en-US" dirty="0"/>
              <a:t>Part 2 Quiz (Excel)</a:t>
            </a:r>
          </a:p>
          <a:p>
            <a:pPr lvl="2"/>
            <a:r>
              <a:rPr lang="en-US" dirty="0" smtClean="0"/>
              <a:t>Skills (30 </a:t>
            </a:r>
            <a:r>
              <a:rPr lang="en-US" dirty="0" smtClean="0"/>
              <a:t>Points)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an Income Statement from Information on a Work Sheet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needed to prepare the income statement is obtained from the work sheet.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 descr="Chapter 7_Page 192_1.jpg"/>
          <p:cNvPicPr>
            <a:picLocks noChangeAspect="1"/>
          </p:cNvPicPr>
          <p:nvPr/>
        </p:nvPicPr>
        <p:blipFill>
          <a:blip r:embed="rId2" cstate="print"/>
          <a:srcRect b="6349"/>
          <a:stretch>
            <a:fillRect/>
          </a:stretch>
        </p:blipFill>
        <p:spPr>
          <a:xfrm>
            <a:off x="1371600" y="3172284"/>
            <a:ext cx="6400800" cy="315231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152400" y="2667000"/>
            <a:ext cx="3200400" cy="838200"/>
            <a:chOff x="152400" y="2743200"/>
            <a:chExt cx="3200400" cy="8382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295400" y="3048000"/>
              <a:ext cx="1066800" cy="5334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2400" y="2743200"/>
              <a:ext cx="3200400" cy="5847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1600" dirty="0" smtClean="0"/>
                <a:t>Account titles are obtained from the work sheet’s Account Title column.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76800" y="2819400"/>
            <a:ext cx="4114800" cy="830997"/>
            <a:chOff x="4876800" y="2743200"/>
            <a:chExt cx="4114800" cy="830997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4876800" y="2819400"/>
              <a:ext cx="2438400" cy="6858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791200" y="2971800"/>
              <a:ext cx="1447800" cy="5334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248400" y="2743200"/>
              <a:ext cx="2743200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Account balances are obtained from the work sheet’s Income Statement columns.</a:t>
              </a:r>
              <a:endParaRPr lang="en-US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of an Income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 descr="Chapter 7_Page 192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398" y="2514600"/>
            <a:ext cx="7315200" cy="176940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463040" y="3886200"/>
            <a:ext cx="3108960" cy="1551801"/>
            <a:chOff x="1463040" y="3886200"/>
            <a:chExt cx="3108960" cy="1551801"/>
          </a:xfrm>
        </p:grpSpPr>
        <p:sp>
          <p:nvSpPr>
            <p:cNvPr id="20" name="Rectangle 19"/>
            <p:cNvSpPr/>
            <p:nvPr/>
          </p:nvSpPr>
          <p:spPr>
            <a:xfrm>
              <a:off x="1828800" y="4791670"/>
              <a:ext cx="27432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  <a:buClr>
                  <a:srgbClr val="FF0000"/>
                </a:buClr>
              </a:pPr>
              <a:r>
                <a:rPr lang="en-US" dirty="0" smtClean="0">
                  <a:solidFill>
                    <a:srgbClr val="0070C0"/>
                  </a:solidFill>
                </a:rPr>
                <a:t>Center the date of the report on the third line.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63040" y="3886200"/>
              <a:ext cx="1432560" cy="1295400"/>
              <a:chOff x="4648200" y="2194560"/>
              <a:chExt cx="1432560" cy="1295400"/>
            </a:xfrm>
          </p:grpSpPr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H="1">
                <a:off x="4876800" y="2194560"/>
                <a:ext cx="1203960" cy="10820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4648200" y="31242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57200" y="1600200"/>
            <a:ext cx="3429000" cy="1219200"/>
            <a:chOff x="457200" y="1600200"/>
            <a:chExt cx="3429000" cy="1219200"/>
          </a:xfrm>
        </p:grpSpPr>
        <p:sp>
          <p:nvSpPr>
            <p:cNvPr id="17" name="Rectangle 16"/>
            <p:cNvSpPr/>
            <p:nvPr/>
          </p:nvSpPr>
          <p:spPr>
            <a:xfrm>
              <a:off x="457200" y="1600200"/>
              <a:ext cx="27432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  <a:buClr>
                  <a:srgbClr val="FF0000"/>
                </a:buClr>
              </a:pPr>
              <a:r>
                <a:rPr lang="en-US" dirty="0" smtClean="0">
                  <a:solidFill>
                    <a:srgbClr val="0070C0"/>
                  </a:solidFill>
                </a:rPr>
                <a:t>Center the name of the company on the first line.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19400" y="1676400"/>
              <a:ext cx="1066800" cy="1143000"/>
              <a:chOff x="1066800" y="3048000"/>
              <a:chExt cx="1066800" cy="114300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219200" y="3200400"/>
                <a:ext cx="914400" cy="9906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724400" y="3429000"/>
            <a:ext cx="4191000" cy="2286000"/>
            <a:chOff x="4724400" y="3429000"/>
            <a:chExt cx="4191000" cy="2286000"/>
          </a:xfrm>
        </p:grpSpPr>
        <p:sp>
          <p:nvSpPr>
            <p:cNvPr id="18" name="Rectangle 17"/>
            <p:cNvSpPr/>
            <p:nvPr/>
          </p:nvSpPr>
          <p:spPr>
            <a:xfrm>
              <a:off x="6172200" y="4791670"/>
              <a:ext cx="27432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  <a:buClr>
                  <a:srgbClr val="FF0000"/>
                </a:buClr>
              </a:pPr>
              <a:r>
                <a:rPr lang="en-US" dirty="0" smtClean="0">
                  <a:solidFill>
                    <a:srgbClr val="0070C0"/>
                  </a:solidFill>
                </a:rPr>
                <a:t>Center the name of the report, Income Statement, on the second line.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724400" y="3429000"/>
              <a:ext cx="1447800" cy="1752600"/>
              <a:chOff x="3276600" y="1432560"/>
              <a:chExt cx="1447800" cy="1752600"/>
            </a:xfrm>
          </p:grpSpPr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3276600" y="1432560"/>
                <a:ext cx="1219200" cy="15392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4358640" y="28194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pter 7_Page 19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135084"/>
            <a:ext cx="6400800" cy="3579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Revenue, Expenses, and Net Income Sections of an Income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2693" y="2377440"/>
            <a:ext cx="1639907" cy="662940"/>
            <a:chOff x="4328658" y="4320540"/>
            <a:chExt cx="1639907" cy="662940"/>
          </a:xfrm>
        </p:grpSpPr>
        <p:sp>
          <p:nvSpPr>
            <p:cNvPr id="19" name="Rectangle 18"/>
            <p:cNvSpPr/>
            <p:nvPr/>
          </p:nvSpPr>
          <p:spPr>
            <a:xfrm>
              <a:off x="4328658" y="4347746"/>
              <a:ext cx="9541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Expenses</a:t>
              </a:r>
              <a:endParaRPr lang="en-US" sz="1600" dirty="0"/>
            </a:p>
          </p:txBody>
        </p:sp>
        <p:grpSp>
          <p:nvGrpSpPr>
            <p:cNvPr id="20" name="Group 22"/>
            <p:cNvGrpSpPr/>
            <p:nvPr/>
          </p:nvGrpSpPr>
          <p:grpSpPr>
            <a:xfrm>
              <a:off x="5298005" y="4320540"/>
              <a:ext cx="670560" cy="662940"/>
              <a:chOff x="1335605" y="3177540"/>
              <a:chExt cx="670560" cy="66294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396565" y="3238500"/>
                <a:ext cx="609600" cy="6019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335605" y="31775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81400" y="5334000"/>
            <a:ext cx="2133600" cy="843379"/>
            <a:chOff x="3139440" y="3657600"/>
            <a:chExt cx="2133600" cy="843379"/>
          </a:xfrm>
        </p:grpSpPr>
        <p:grpSp>
          <p:nvGrpSpPr>
            <p:cNvPr id="24" name="Group 22"/>
            <p:cNvGrpSpPr/>
            <p:nvPr/>
          </p:nvGrpSpPr>
          <p:grpSpPr>
            <a:xfrm>
              <a:off x="4358640" y="3657600"/>
              <a:ext cx="914400" cy="822960"/>
              <a:chOff x="396240" y="2514600"/>
              <a:chExt cx="914400" cy="82296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V="1">
                <a:off x="624840" y="2514600"/>
                <a:ext cx="685800" cy="6096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96240" y="2971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14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3139440" y="4162425"/>
              <a:ext cx="11993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Double Rule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934200" y="5105400"/>
            <a:ext cx="2084169" cy="533400"/>
            <a:chOff x="4560471" y="4000500"/>
            <a:chExt cx="2084169" cy="533400"/>
          </a:xfrm>
        </p:grpSpPr>
        <p:sp>
          <p:nvSpPr>
            <p:cNvPr id="41" name="Rectangle 40"/>
            <p:cNvSpPr/>
            <p:nvPr/>
          </p:nvSpPr>
          <p:spPr>
            <a:xfrm>
              <a:off x="5551071" y="4195346"/>
              <a:ext cx="1093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Single Rule</a:t>
              </a:r>
              <a:endParaRPr lang="en-US" sz="1600" dirty="0"/>
            </a:p>
          </p:txBody>
        </p:sp>
        <p:grpSp>
          <p:nvGrpSpPr>
            <p:cNvPr id="42" name="Group 22"/>
            <p:cNvGrpSpPr/>
            <p:nvPr/>
          </p:nvGrpSpPr>
          <p:grpSpPr>
            <a:xfrm>
              <a:off x="4560471" y="4000500"/>
              <a:ext cx="975360" cy="525780"/>
              <a:chOff x="598071" y="2857500"/>
              <a:chExt cx="975360" cy="525780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598071" y="2857500"/>
                <a:ext cx="838200" cy="3810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207671" y="301752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11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858000" y="4292025"/>
            <a:ext cx="2057400" cy="660975"/>
            <a:chOff x="6553042" y="4575870"/>
            <a:chExt cx="2057400" cy="660975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6553042" y="4855845"/>
              <a:ext cx="914400" cy="3810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36"/>
            <p:cNvGrpSpPr/>
            <p:nvPr/>
          </p:nvGrpSpPr>
          <p:grpSpPr>
            <a:xfrm>
              <a:off x="7238842" y="4575870"/>
              <a:ext cx="1371600" cy="584775"/>
              <a:chOff x="4234657" y="4025325"/>
              <a:chExt cx="1371600" cy="584775"/>
            </a:xfrm>
          </p:grpSpPr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4234657" y="416052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9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652150" y="4025325"/>
                <a:ext cx="9541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1376B9"/>
                    </a:solidFill>
                  </a:rPr>
                  <a:t>Total of </a:t>
                </a:r>
                <a:br>
                  <a:rPr lang="en-US" sz="1600" dirty="0" smtClean="0">
                    <a:solidFill>
                      <a:srgbClr val="1376B9"/>
                    </a:solidFill>
                  </a:rPr>
                </a:br>
                <a:r>
                  <a:rPr lang="en-US" sz="1600" dirty="0" smtClean="0">
                    <a:solidFill>
                      <a:srgbClr val="1376B9"/>
                    </a:solidFill>
                  </a:rPr>
                  <a:t>Expenses</a:t>
                </a:r>
                <a:endParaRPr lang="en-US" sz="1600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629400" y="5257801"/>
            <a:ext cx="2438400" cy="914399"/>
            <a:chOff x="7071698" y="4217671"/>
            <a:chExt cx="2438400" cy="914399"/>
          </a:xfrm>
        </p:grpSpPr>
        <p:cxnSp>
          <p:nvCxnSpPr>
            <p:cNvPr id="51" name="Straight Arrow Connector 50"/>
            <p:cNvCxnSpPr/>
            <p:nvPr/>
          </p:nvCxnSpPr>
          <p:spPr>
            <a:xfrm flipH="1" flipV="1">
              <a:off x="7071698" y="4217671"/>
              <a:ext cx="457200" cy="685799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376498" y="4766310"/>
              <a:ext cx="2133600" cy="365760"/>
              <a:chOff x="4372313" y="4215765"/>
              <a:chExt cx="2133600" cy="365760"/>
            </a:xfrm>
          </p:grpSpPr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4372313" y="4215765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13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724400" y="4242971"/>
                <a:ext cx="17815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1376B9"/>
                    </a:solidFill>
                  </a:rPr>
                  <a:t>Record Net Income</a:t>
                </a:r>
                <a:endParaRPr lang="en-US" sz="1600" dirty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152400" y="1600200"/>
            <a:ext cx="1600200" cy="914400"/>
            <a:chOff x="4484272" y="4305300"/>
            <a:chExt cx="1600200" cy="914400"/>
          </a:xfrm>
        </p:grpSpPr>
        <p:sp>
          <p:nvSpPr>
            <p:cNvPr id="56" name="Rectangle 55"/>
            <p:cNvSpPr/>
            <p:nvPr/>
          </p:nvSpPr>
          <p:spPr>
            <a:xfrm>
              <a:off x="4484272" y="4305300"/>
              <a:ext cx="9058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Revenue</a:t>
              </a:r>
              <a:endParaRPr lang="en-US" sz="1600" dirty="0"/>
            </a:p>
          </p:txBody>
        </p:sp>
        <p:grpSp>
          <p:nvGrpSpPr>
            <p:cNvPr id="57" name="Group 22"/>
            <p:cNvGrpSpPr/>
            <p:nvPr/>
          </p:nvGrpSpPr>
          <p:grpSpPr>
            <a:xfrm>
              <a:off x="5413912" y="4320540"/>
              <a:ext cx="670560" cy="899160"/>
              <a:chOff x="1451512" y="3177540"/>
              <a:chExt cx="670560" cy="899160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>
                <a:off x="1573432" y="3253740"/>
                <a:ext cx="548640" cy="82296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7"/>
              <p:cNvSpPr>
                <a:spLocks noChangeArrowheads="1"/>
              </p:cNvSpPr>
              <p:nvPr/>
            </p:nvSpPr>
            <p:spPr bwMode="auto">
              <a:xfrm>
                <a:off x="1451512" y="31775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2286000" y="1600200"/>
            <a:ext cx="2773092" cy="1219200"/>
            <a:chOff x="4103272" y="4229100"/>
            <a:chExt cx="2773092" cy="1219200"/>
          </a:xfrm>
        </p:grpSpPr>
        <p:sp>
          <p:nvSpPr>
            <p:cNvPr id="61" name="Rectangle 60"/>
            <p:cNvSpPr/>
            <p:nvPr/>
          </p:nvSpPr>
          <p:spPr>
            <a:xfrm>
              <a:off x="5600502" y="4229100"/>
              <a:ext cx="1275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Account Title</a:t>
              </a:r>
              <a:endParaRPr lang="en-US" sz="1600" dirty="0"/>
            </a:p>
          </p:txBody>
        </p:sp>
        <p:grpSp>
          <p:nvGrpSpPr>
            <p:cNvPr id="62" name="Group 22"/>
            <p:cNvGrpSpPr/>
            <p:nvPr/>
          </p:nvGrpSpPr>
          <p:grpSpPr>
            <a:xfrm>
              <a:off x="4103272" y="4244340"/>
              <a:ext cx="1533524" cy="1203960"/>
              <a:chOff x="140872" y="3101340"/>
              <a:chExt cx="1533524" cy="1203960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>
                <a:off x="140872" y="3200400"/>
                <a:ext cx="1371600" cy="11049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1308636" y="31013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486400" y="1600200"/>
            <a:ext cx="2327679" cy="1600200"/>
            <a:chOff x="4941472" y="4229100"/>
            <a:chExt cx="2327679" cy="1600200"/>
          </a:xfrm>
        </p:grpSpPr>
        <p:sp>
          <p:nvSpPr>
            <p:cNvPr id="66" name="Rectangle 65"/>
            <p:cNvSpPr/>
            <p:nvPr/>
          </p:nvSpPr>
          <p:spPr>
            <a:xfrm>
              <a:off x="5595616" y="4229100"/>
              <a:ext cx="1673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1376B9"/>
                  </a:solidFill>
                </a:rPr>
                <a:t>Expense Amounts</a:t>
              </a:r>
              <a:endParaRPr lang="en-US" sz="1600" dirty="0"/>
            </a:p>
          </p:txBody>
        </p:sp>
        <p:grpSp>
          <p:nvGrpSpPr>
            <p:cNvPr id="67" name="Group 22"/>
            <p:cNvGrpSpPr/>
            <p:nvPr/>
          </p:nvGrpSpPr>
          <p:grpSpPr>
            <a:xfrm>
              <a:off x="4941472" y="4244340"/>
              <a:ext cx="695324" cy="1584960"/>
              <a:chOff x="979072" y="3101340"/>
              <a:chExt cx="695324" cy="158496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flipH="1">
                <a:off x="979072" y="3200400"/>
                <a:ext cx="533400" cy="14859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7"/>
              <p:cNvSpPr>
                <a:spLocks noChangeArrowheads="1"/>
              </p:cNvSpPr>
              <p:nvPr/>
            </p:nvSpPr>
            <p:spPr bwMode="auto">
              <a:xfrm>
                <a:off x="1308636" y="31013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6</a:t>
                </a: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6858000" y="2057400"/>
            <a:ext cx="2004557" cy="685800"/>
            <a:chOff x="4408072" y="4076700"/>
            <a:chExt cx="2004557" cy="685800"/>
          </a:xfrm>
        </p:grpSpPr>
        <p:sp>
          <p:nvSpPr>
            <p:cNvPr id="71" name="Rectangle 70"/>
            <p:cNvSpPr/>
            <p:nvPr/>
          </p:nvSpPr>
          <p:spPr>
            <a:xfrm>
              <a:off x="5474872" y="4076700"/>
              <a:ext cx="9377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Revenue</a:t>
              </a:r>
              <a:br>
                <a:rPr lang="en-US" sz="1600" dirty="0" smtClean="0">
                  <a:solidFill>
                    <a:srgbClr val="1376B9"/>
                  </a:solidFill>
                </a:rPr>
              </a:br>
              <a:r>
                <a:rPr lang="en-US" sz="1600" dirty="0" smtClean="0">
                  <a:solidFill>
                    <a:srgbClr val="1376B9"/>
                  </a:solidFill>
                </a:rPr>
                <a:t>Amount</a:t>
              </a:r>
              <a:endParaRPr lang="en-US" sz="1600" dirty="0"/>
            </a:p>
          </p:txBody>
        </p:sp>
        <p:grpSp>
          <p:nvGrpSpPr>
            <p:cNvPr id="72" name="Group 22"/>
            <p:cNvGrpSpPr/>
            <p:nvPr/>
          </p:nvGrpSpPr>
          <p:grpSpPr>
            <a:xfrm>
              <a:off x="4408072" y="4160520"/>
              <a:ext cx="1051560" cy="601980"/>
              <a:chOff x="445672" y="3017520"/>
              <a:chExt cx="1051560" cy="601980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H="1">
                <a:off x="445672" y="3162300"/>
                <a:ext cx="914400" cy="4572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"/>
              <p:cNvSpPr>
                <a:spLocks noChangeArrowheads="1"/>
              </p:cNvSpPr>
              <p:nvPr/>
            </p:nvSpPr>
            <p:spPr bwMode="auto">
              <a:xfrm>
                <a:off x="1131472" y="301752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6553200" y="2895600"/>
            <a:ext cx="2514600" cy="1981200"/>
            <a:chOff x="6553200" y="2895600"/>
            <a:chExt cx="2514600" cy="1981200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6781800" y="3657600"/>
              <a:ext cx="914400" cy="12192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6553200" y="2895600"/>
              <a:ext cx="2514600" cy="1041975"/>
              <a:chOff x="5953864" y="4170045"/>
              <a:chExt cx="2514600" cy="1041975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5953864" y="4170045"/>
                <a:ext cx="1219200" cy="7620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51"/>
              <p:cNvGrpSpPr/>
              <p:nvPr/>
            </p:nvGrpSpPr>
            <p:grpSpPr>
              <a:xfrm>
                <a:off x="6944464" y="4627245"/>
                <a:ext cx="1524000" cy="584775"/>
                <a:chOff x="3940279" y="4076700"/>
                <a:chExt cx="1524000" cy="584775"/>
              </a:xfrm>
            </p:grpSpPr>
            <p:sp>
              <p:nvSpPr>
                <p:cNvPr id="83" name="Rectangle 7"/>
                <p:cNvSpPr>
                  <a:spLocks noChangeArrowheads="1"/>
                </p:cNvSpPr>
                <p:nvPr/>
              </p:nvSpPr>
              <p:spPr bwMode="auto">
                <a:xfrm>
                  <a:off x="3940279" y="4160520"/>
                  <a:ext cx="365760" cy="36576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10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11015" y="4076700"/>
                  <a:ext cx="115326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1376B9"/>
                      </a:solidFill>
                    </a:rPr>
                    <a:t>Calculate </a:t>
                  </a:r>
                  <a:br>
                    <a:rPr lang="en-US" sz="1600" dirty="0" smtClean="0">
                      <a:solidFill>
                        <a:srgbClr val="1376B9"/>
                      </a:solidFill>
                    </a:rPr>
                  </a:br>
                  <a:r>
                    <a:rPr lang="en-US" sz="1600" dirty="0" smtClean="0">
                      <a:solidFill>
                        <a:srgbClr val="1376B9"/>
                      </a:solidFill>
                    </a:rPr>
                    <a:t>Net Income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85" name="Group 84"/>
          <p:cNvGrpSpPr/>
          <p:nvPr/>
        </p:nvGrpSpPr>
        <p:grpSpPr>
          <a:xfrm>
            <a:off x="76200" y="5334000"/>
            <a:ext cx="1905000" cy="838200"/>
            <a:chOff x="3215640" y="4038600"/>
            <a:chExt cx="1905000" cy="838200"/>
          </a:xfrm>
        </p:grpSpPr>
        <p:grpSp>
          <p:nvGrpSpPr>
            <p:cNvPr id="86" name="Group 22"/>
            <p:cNvGrpSpPr/>
            <p:nvPr/>
          </p:nvGrpSpPr>
          <p:grpSpPr>
            <a:xfrm>
              <a:off x="4358640" y="4038600"/>
              <a:ext cx="762000" cy="838200"/>
              <a:chOff x="396240" y="2895600"/>
              <a:chExt cx="762000" cy="8382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48640" y="2895600"/>
                <a:ext cx="609600" cy="6858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7"/>
              <p:cNvSpPr>
                <a:spLocks noChangeArrowheads="1"/>
              </p:cNvSpPr>
              <p:nvPr/>
            </p:nvSpPr>
            <p:spPr bwMode="auto">
              <a:xfrm>
                <a:off x="396240" y="33680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12</a:t>
                </a: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3215640" y="4538246"/>
              <a:ext cx="11532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Net Income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828800" y="4876800"/>
            <a:ext cx="3124200" cy="1300579"/>
            <a:chOff x="3215640" y="3200400"/>
            <a:chExt cx="3124200" cy="1300579"/>
          </a:xfrm>
        </p:grpSpPr>
        <p:grpSp>
          <p:nvGrpSpPr>
            <p:cNvPr id="91" name="Group 22"/>
            <p:cNvGrpSpPr/>
            <p:nvPr/>
          </p:nvGrpSpPr>
          <p:grpSpPr>
            <a:xfrm>
              <a:off x="4358640" y="3200400"/>
              <a:ext cx="1981200" cy="1280160"/>
              <a:chOff x="396240" y="2057400"/>
              <a:chExt cx="1981200" cy="128016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548640" y="2057400"/>
                <a:ext cx="1828800" cy="11430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7"/>
              <p:cNvSpPr>
                <a:spLocks noChangeArrowheads="1"/>
              </p:cNvSpPr>
              <p:nvPr/>
            </p:nvSpPr>
            <p:spPr bwMode="auto">
              <a:xfrm>
                <a:off x="396240" y="2971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7</a:t>
                </a: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215640" y="4162425"/>
              <a:ext cx="1093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Single Rule</a:t>
              </a:r>
              <a:endParaRPr lang="en-US" sz="16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04800" y="4536140"/>
            <a:ext cx="1600200" cy="584775"/>
            <a:chOff x="4520765" y="4152900"/>
            <a:chExt cx="1600200" cy="584775"/>
          </a:xfrm>
        </p:grpSpPr>
        <p:sp>
          <p:nvSpPr>
            <p:cNvPr id="102" name="Rectangle 101"/>
            <p:cNvSpPr/>
            <p:nvPr/>
          </p:nvSpPr>
          <p:spPr>
            <a:xfrm>
              <a:off x="4520765" y="4152900"/>
              <a:ext cx="9541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Total</a:t>
              </a:r>
              <a:br>
                <a:rPr lang="en-US" sz="1600" dirty="0" smtClean="0">
                  <a:solidFill>
                    <a:srgbClr val="1376B9"/>
                  </a:solidFill>
                </a:rPr>
              </a:br>
              <a:r>
                <a:rPr lang="en-US" sz="1600" dirty="0" smtClean="0">
                  <a:solidFill>
                    <a:srgbClr val="1376B9"/>
                  </a:solidFill>
                </a:rPr>
                <a:t>Expenses</a:t>
              </a:r>
              <a:endParaRPr lang="en-US" sz="1600" dirty="0"/>
            </a:p>
          </p:txBody>
        </p:sp>
        <p:grpSp>
          <p:nvGrpSpPr>
            <p:cNvPr id="103" name="Group 22"/>
            <p:cNvGrpSpPr/>
            <p:nvPr/>
          </p:nvGrpSpPr>
          <p:grpSpPr>
            <a:xfrm>
              <a:off x="5298005" y="4160520"/>
              <a:ext cx="822960" cy="449580"/>
              <a:chOff x="1335605" y="3017520"/>
              <a:chExt cx="822960" cy="449580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>
                <a:off x="1512472" y="3200400"/>
                <a:ext cx="646093" cy="2667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7"/>
              <p:cNvSpPr>
                <a:spLocks noChangeArrowheads="1"/>
              </p:cNvSpPr>
              <p:nvPr/>
            </p:nvSpPr>
            <p:spPr bwMode="auto">
              <a:xfrm>
                <a:off x="1335605" y="301752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8</a:t>
                </a: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307219" y="3124200"/>
            <a:ext cx="1673981" cy="1752600"/>
            <a:chOff x="307219" y="3124200"/>
            <a:chExt cx="1673981" cy="1752600"/>
          </a:xfrm>
        </p:grpSpPr>
        <p:grpSp>
          <p:nvGrpSpPr>
            <p:cNvPr id="96" name="Group 95"/>
            <p:cNvGrpSpPr/>
            <p:nvPr/>
          </p:nvGrpSpPr>
          <p:grpSpPr>
            <a:xfrm>
              <a:off x="307219" y="3149025"/>
              <a:ext cx="1521581" cy="1055250"/>
              <a:chOff x="4870110" y="4202550"/>
              <a:chExt cx="1521581" cy="105525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870110" y="4202550"/>
                <a:ext cx="9119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1376B9"/>
                    </a:solidFill>
                  </a:rPr>
                  <a:t>Account </a:t>
                </a:r>
                <a:br>
                  <a:rPr lang="en-US" sz="1600" dirty="0" smtClean="0">
                    <a:solidFill>
                      <a:srgbClr val="1376B9"/>
                    </a:solidFill>
                  </a:rPr>
                </a:br>
                <a:r>
                  <a:rPr lang="en-US" sz="1600" dirty="0" smtClean="0">
                    <a:solidFill>
                      <a:srgbClr val="1376B9"/>
                    </a:solidFill>
                  </a:rPr>
                  <a:t>Titles</a:t>
                </a:r>
                <a:endParaRPr lang="en-US" sz="1600" dirty="0"/>
              </a:p>
            </p:txBody>
          </p:sp>
          <p:grpSp>
            <p:nvGrpSpPr>
              <p:cNvPr id="98" name="Group 22"/>
              <p:cNvGrpSpPr/>
              <p:nvPr/>
            </p:nvGrpSpPr>
            <p:grpSpPr>
              <a:xfrm>
                <a:off x="5644931" y="4421565"/>
                <a:ext cx="746760" cy="836235"/>
                <a:chOff x="1682531" y="3278565"/>
                <a:chExt cx="746760" cy="836235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1819691" y="3415725"/>
                  <a:ext cx="609600" cy="699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Rectangle 7"/>
                <p:cNvSpPr>
                  <a:spLocks noChangeArrowheads="1"/>
                </p:cNvSpPr>
                <p:nvPr/>
              </p:nvSpPr>
              <p:spPr bwMode="auto">
                <a:xfrm>
                  <a:off x="1682531" y="3278565"/>
                  <a:ext cx="365760" cy="36576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5</a:t>
                  </a:r>
                </a:p>
              </p:txBody>
            </p:sp>
          </p:grpSp>
        </p:grpSp>
        <p:sp>
          <p:nvSpPr>
            <p:cNvPr id="113" name="Left Bracket 112"/>
            <p:cNvSpPr/>
            <p:nvPr/>
          </p:nvSpPr>
          <p:spPr>
            <a:xfrm>
              <a:off x="1828800" y="3124200"/>
              <a:ext cx="152400" cy="1752600"/>
            </a:xfrm>
            <a:prstGeom prst="leftBracket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an Income Statement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comparison between two components of financial information is called a </a:t>
            </a:r>
            <a:r>
              <a:rPr lang="en-US" b="1" dirty="0" smtClean="0">
                <a:solidFill>
                  <a:srgbClr val="0070C0"/>
                </a:solidFill>
              </a:rPr>
              <a:t>financial ratio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calculation and interpretation of a financial ratio is called </a:t>
            </a:r>
            <a:r>
              <a:rPr lang="en-US" b="1" dirty="0" smtClean="0">
                <a:solidFill>
                  <a:srgbClr val="0070C0"/>
                </a:solidFill>
              </a:rPr>
              <a:t>ratio analysis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Reporting an amount on a financial statement as a percentage of another item on the same financial statement is called </a:t>
            </a:r>
            <a:r>
              <a:rPr lang="en-US" b="1" dirty="0" smtClean="0">
                <a:solidFill>
                  <a:srgbClr val="0070C0"/>
                </a:solidFill>
              </a:rPr>
              <a:t>vertical analysis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an Income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 descr="Chapter 7_Page 1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3" y="1371600"/>
            <a:ext cx="5486400" cy="3827155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4419600" y="4800600"/>
            <a:ext cx="4572000" cy="1406097"/>
            <a:chOff x="4419600" y="4876800"/>
            <a:chExt cx="4572000" cy="1406097"/>
          </a:xfrm>
        </p:grpSpPr>
        <p:cxnSp>
          <p:nvCxnSpPr>
            <p:cNvPr id="36" name="Straight Arrow Connector 35"/>
            <p:cNvCxnSpPr/>
            <p:nvPr/>
          </p:nvCxnSpPr>
          <p:spPr>
            <a:xfrm flipH="1" flipV="1">
              <a:off x="5715000" y="4876800"/>
              <a:ext cx="1600200" cy="9906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419600" y="5451900"/>
              <a:ext cx="4572000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b="1" dirty="0" smtClean="0"/>
                <a:t>Net Income Ratio </a:t>
              </a:r>
            </a:p>
            <a:p>
              <a:pPr algn="ctr"/>
              <a:r>
                <a:rPr lang="en-US" sz="1600" dirty="0" smtClean="0"/>
                <a:t>Net Income ÷ Total Sales = Net Income Ratio</a:t>
              </a:r>
            </a:p>
            <a:p>
              <a:pPr algn="ctr"/>
              <a:r>
                <a:rPr lang="en-US" sz="1600" dirty="0" smtClean="0"/>
                <a:t>$3,162.00 ÷ $5,820.00 = 54.3%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19600" y="3173103"/>
            <a:ext cx="4572000" cy="1398897"/>
            <a:chOff x="4419600" y="2784900"/>
            <a:chExt cx="4572000" cy="1398897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5715000" y="3193197"/>
              <a:ext cx="1600200" cy="9906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419600" y="2784900"/>
              <a:ext cx="4572000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b="1" dirty="0" smtClean="0"/>
                <a:t>Total Expenses Ratio</a:t>
              </a:r>
            </a:p>
            <a:p>
              <a:pPr algn="ctr"/>
              <a:r>
                <a:rPr lang="en-US" sz="1600" dirty="0" smtClean="0"/>
                <a:t>Total Expenses ÷ Total Sales = Total Expenses Ratio</a:t>
              </a:r>
            </a:p>
            <a:p>
              <a:pPr algn="ctr"/>
              <a:r>
                <a:rPr lang="en-US" sz="1600" dirty="0" smtClean="0"/>
                <a:t>$2,658.00 ÷ $5,820.00 = 45.7%</a:t>
              </a:r>
              <a:endParaRPr lang="en-US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Income Statement with Two Sources of Revenue and a Net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Chapter 7_Page 197.jpg"/>
          <p:cNvPicPr>
            <a:picLocks noChangeAspect="1"/>
          </p:cNvPicPr>
          <p:nvPr/>
        </p:nvPicPr>
        <p:blipFill>
          <a:blip r:embed="rId2" cstate="print"/>
          <a:srcRect b="4348"/>
          <a:stretch>
            <a:fillRect/>
          </a:stretch>
        </p:blipFill>
        <p:spPr>
          <a:xfrm>
            <a:off x="1371600" y="1447800"/>
            <a:ext cx="5943600" cy="445407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2400" y="1600200"/>
            <a:ext cx="1600200" cy="914400"/>
            <a:chOff x="4484272" y="4305300"/>
            <a:chExt cx="1600200" cy="914400"/>
          </a:xfrm>
        </p:grpSpPr>
        <p:sp>
          <p:nvSpPr>
            <p:cNvPr id="13" name="Rectangle 12"/>
            <p:cNvSpPr/>
            <p:nvPr/>
          </p:nvSpPr>
          <p:spPr>
            <a:xfrm>
              <a:off x="4484272" y="4305300"/>
              <a:ext cx="9058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Revenue</a:t>
              </a:r>
              <a:endParaRPr lang="en-US" sz="1600" dirty="0"/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5413912" y="4320540"/>
              <a:ext cx="670560" cy="899160"/>
              <a:chOff x="1451512" y="3177540"/>
              <a:chExt cx="670560" cy="89916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1664872" y="3390900"/>
                <a:ext cx="457200" cy="6858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51512" y="317754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10312" y="3249168"/>
            <a:ext cx="1618488" cy="584775"/>
            <a:chOff x="4773203" y="4302693"/>
            <a:chExt cx="1618488" cy="584775"/>
          </a:xfrm>
        </p:grpSpPr>
        <p:sp>
          <p:nvSpPr>
            <p:cNvPr id="33" name="Rectangle 32"/>
            <p:cNvSpPr/>
            <p:nvPr/>
          </p:nvSpPr>
          <p:spPr>
            <a:xfrm>
              <a:off x="4773203" y="4302693"/>
              <a:ext cx="9058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Total</a:t>
              </a:r>
              <a:br>
                <a:rPr lang="en-US" sz="1600" dirty="0" smtClean="0">
                  <a:solidFill>
                    <a:srgbClr val="1376B9"/>
                  </a:solidFill>
                </a:rPr>
              </a:br>
              <a:r>
                <a:rPr lang="en-US" sz="1600" dirty="0" smtClean="0">
                  <a:solidFill>
                    <a:srgbClr val="1376B9"/>
                  </a:solidFill>
                </a:rPr>
                <a:t>Revenue</a:t>
              </a:r>
              <a:endParaRPr lang="en-US" sz="1600" dirty="0"/>
            </a:p>
          </p:txBody>
        </p:sp>
        <p:grpSp>
          <p:nvGrpSpPr>
            <p:cNvPr id="34" name="Group 22"/>
            <p:cNvGrpSpPr/>
            <p:nvPr/>
          </p:nvGrpSpPr>
          <p:grpSpPr>
            <a:xfrm>
              <a:off x="5644931" y="4406325"/>
              <a:ext cx="746760" cy="381000"/>
              <a:chOff x="1682531" y="3263325"/>
              <a:chExt cx="746760" cy="381000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V="1">
                <a:off x="1895891" y="3263325"/>
                <a:ext cx="533400" cy="2286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82531" y="3278565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5</a:t>
                </a: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228600" y="2234625"/>
            <a:ext cx="1752600" cy="1041975"/>
            <a:chOff x="228600" y="2234625"/>
            <a:chExt cx="1752600" cy="1041975"/>
          </a:xfrm>
        </p:grpSpPr>
        <p:grpSp>
          <p:nvGrpSpPr>
            <p:cNvPr id="7" name="Group 6"/>
            <p:cNvGrpSpPr/>
            <p:nvPr/>
          </p:nvGrpSpPr>
          <p:grpSpPr>
            <a:xfrm>
              <a:off x="228600" y="2234625"/>
              <a:ext cx="1524000" cy="805755"/>
              <a:chOff x="4444565" y="4177725"/>
              <a:chExt cx="1524000" cy="8057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44565" y="4177725"/>
                <a:ext cx="9119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1376B9"/>
                    </a:solidFill>
                  </a:rPr>
                  <a:t>Account </a:t>
                </a:r>
                <a:br>
                  <a:rPr lang="en-US" sz="1600" dirty="0" smtClean="0">
                    <a:solidFill>
                      <a:srgbClr val="1376B9"/>
                    </a:solidFill>
                  </a:rPr>
                </a:br>
                <a:r>
                  <a:rPr lang="en-US" sz="1600" dirty="0" smtClean="0">
                    <a:solidFill>
                      <a:srgbClr val="1376B9"/>
                    </a:solidFill>
                  </a:rPr>
                  <a:t>Titles</a:t>
                </a:r>
                <a:endParaRPr lang="en-US" sz="1600" dirty="0"/>
              </a:p>
            </p:txBody>
          </p:sp>
          <p:grpSp>
            <p:nvGrpSpPr>
              <p:cNvPr id="9" name="Group 22"/>
              <p:cNvGrpSpPr/>
              <p:nvPr/>
            </p:nvGrpSpPr>
            <p:grpSpPr>
              <a:xfrm>
                <a:off x="5298005" y="4320540"/>
                <a:ext cx="670560" cy="662940"/>
                <a:chOff x="1335605" y="3177540"/>
                <a:chExt cx="670560" cy="662940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396565" y="3238500"/>
                  <a:ext cx="609600" cy="60198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7"/>
                <p:cNvSpPr>
                  <a:spLocks noChangeArrowheads="1"/>
                </p:cNvSpPr>
                <p:nvPr/>
              </p:nvSpPr>
              <p:spPr bwMode="auto">
                <a:xfrm>
                  <a:off x="1335605" y="3177540"/>
                  <a:ext cx="365760" cy="36576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2</a:t>
                  </a:r>
                </a:p>
              </p:txBody>
            </p:sp>
          </p:grpSp>
        </p:grpSp>
        <p:sp>
          <p:nvSpPr>
            <p:cNvPr id="39" name="Left Bracket 38"/>
            <p:cNvSpPr/>
            <p:nvPr/>
          </p:nvSpPr>
          <p:spPr>
            <a:xfrm>
              <a:off x="1828800" y="2819400"/>
              <a:ext cx="152400" cy="457200"/>
            </a:xfrm>
            <a:prstGeom prst="leftBracket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486399" y="2048256"/>
            <a:ext cx="3352801" cy="1228344"/>
            <a:chOff x="5486399" y="2048256"/>
            <a:chExt cx="3352801" cy="1228344"/>
          </a:xfrm>
        </p:grpSpPr>
        <p:grpSp>
          <p:nvGrpSpPr>
            <p:cNvPr id="27" name="Group 26"/>
            <p:cNvGrpSpPr/>
            <p:nvPr/>
          </p:nvGrpSpPr>
          <p:grpSpPr>
            <a:xfrm>
              <a:off x="5638800" y="2048256"/>
              <a:ext cx="3200400" cy="923544"/>
              <a:chOff x="3188872" y="4067556"/>
              <a:chExt cx="3200400" cy="92354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451515" y="4067556"/>
                <a:ext cx="93775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1376B9"/>
                    </a:solidFill>
                  </a:rPr>
                  <a:t>Revenue</a:t>
                </a:r>
                <a:br>
                  <a:rPr lang="en-US" sz="1600" dirty="0" smtClean="0">
                    <a:solidFill>
                      <a:srgbClr val="1376B9"/>
                    </a:solidFill>
                  </a:rPr>
                </a:br>
                <a:r>
                  <a:rPr lang="en-US" sz="1600" dirty="0" smtClean="0">
                    <a:solidFill>
                      <a:srgbClr val="1376B9"/>
                    </a:solidFill>
                  </a:rPr>
                  <a:t>Amounts</a:t>
                </a:r>
                <a:endParaRPr lang="en-US" sz="1600" dirty="0"/>
              </a:p>
            </p:txBody>
          </p:sp>
          <p:grpSp>
            <p:nvGrpSpPr>
              <p:cNvPr id="29" name="Group 22"/>
              <p:cNvGrpSpPr/>
              <p:nvPr/>
            </p:nvGrpSpPr>
            <p:grpSpPr>
              <a:xfrm>
                <a:off x="3188872" y="4160520"/>
                <a:ext cx="2270760" cy="830580"/>
                <a:chOff x="-773528" y="3017520"/>
                <a:chExt cx="2270760" cy="830580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-773528" y="3162300"/>
                  <a:ext cx="2133600" cy="68580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7"/>
                <p:cNvSpPr>
                  <a:spLocks noChangeArrowheads="1"/>
                </p:cNvSpPr>
                <p:nvPr/>
              </p:nvSpPr>
              <p:spPr bwMode="auto">
                <a:xfrm>
                  <a:off x="1131472" y="3017520"/>
                  <a:ext cx="365760" cy="36576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3</a:t>
                  </a:r>
                </a:p>
              </p:txBody>
            </p:sp>
          </p:grpSp>
        </p:grpSp>
        <p:sp>
          <p:nvSpPr>
            <p:cNvPr id="40" name="Left Bracket 39"/>
            <p:cNvSpPr/>
            <p:nvPr/>
          </p:nvSpPr>
          <p:spPr>
            <a:xfrm flipH="1">
              <a:off x="5486399" y="2819400"/>
              <a:ext cx="152400" cy="457200"/>
            </a:xfrm>
            <a:prstGeom prst="leftBracket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352800" y="5638800"/>
            <a:ext cx="2277425" cy="707136"/>
            <a:chOff x="4114266" y="4406325"/>
            <a:chExt cx="2277425" cy="707136"/>
          </a:xfrm>
        </p:grpSpPr>
        <p:sp>
          <p:nvSpPr>
            <p:cNvPr id="54" name="Rectangle 53"/>
            <p:cNvSpPr/>
            <p:nvPr/>
          </p:nvSpPr>
          <p:spPr>
            <a:xfrm>
              <a:off x="4114266" y="4756845"/>
              <a:ext cx="15187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Record Net Loss</a:t>
              </a:r>
              <a:endParaRPr lang="en-US" sz="1600" dirty="0"/>
            </a:p>
          </p:txBody>
        </p:sp>
        <p:grpSp>
          <p:nvGrpSpPr>
            <p:cNvPr id="55" name="Group 22"/>
            <p:cNvGrpSpPr/>
            <p:nvPr/>
          </p:nvGrpSpPr>
          <p:grpSpPr>
            <a:xfrm>
              <a:off x="5644931" y="4406325"/>
              <a:ext cx="746760" cy="707136"/>
              <a:chOff x="1682531" y="3263325"/>
              <a:chExt cx="746760" cy="707136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V="1">
                <a:off x="1828266" y="3263325"/>
                <a:ext cx="601025" cy="533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1682531" y="3604701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7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6248400" y="3429000"/>
            <a:ext cx="2514600" cy="789432"/>
            <a:chOff x="3798472" y="3848100"/>
            <a:chExt cx="2514600" cy="789432"/>
          </a:xfrm>
        </p:grpSpPr>
        <p:sp>
          <p:nvSpPr>
            <p:cNvPr id="60" name="Rectangle 59"/>
            <p:cNvSpPr/>
            <p:nvPr/>
          </p:nvSpPr>
          <p:spPr>
            <a:xfrm>
              <a:off x="5407247" y="4052757"/>
              <a:ext cx="9058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Total of</a:t>
              </a:r>
              <a:br>
                <a:rPr lang="en-US" sz="1600" dirty="0" smtClean="0">
                  <a:solidFill>
                    <a:srgbClr val="1376B9"/>
                  </a:solidFill>
                </a:rPr>
              </a:br>
              <a:r>
                <a:rPr lang="en-US" sz="1600" dirty="0" smtClean="0">
                  <a:solidFill>
                    <a:srgbClr val="1376B9"/>
                  </a:solidFill>
                </a:rPr>
                <a:t>Revenue</a:t>
              </a:r>
              <a:endParaRPr lang="en-US" sz="1600" dirty="0"/>
            </a:p>
          </p:txBody>
        </p:sp>
        <p:grpSp>
          <p:nvGrpSpPr>
            <p:cNvPr id="61" name="Group 22"/>
            <p:cNvGrpSpPr/>
            <p:nvPr/>
          </p:nvGrpSpPr>
          <p:grpSpPr>
            <a:xfrm>
              <a:off x="3798472" y="3848100"/>
              <a:ext cx="1661160" cy="678180"/>
              <a:chOff x="-163928" y="2705100"/>
              <a:chExt cx="1661160" cy="678180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 flipV="1">
                <a:off x="-163928" y="2705100"/>
                <a:ext cx="1524000" cy="4572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1131472" y="301752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152400" y="5638800"/>
            <a:ext cx="1734881" cy="707136"/>
            <a:chOff x="4656810" y="4406325"/>
            <a:chExt cx="1734881" cy="707136"/>
          </a:xfrm>
        </p:grpSpPr>
        <p:sp>
          <p:nvSpPr>
            <p:cNvPr id="66" name="Rectangle 65"/>
            <p:cNvSpPr/>
            <p:nvPr/>
          </p:nvSpPr>
          <p:spPr>
            <a:xfrm>
              <a:off x="4656810" y="4756845"/>
              <a:ext cx="8905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1376B9"/>
                  </a:solidFill>
                </a:rPr>
                <a:t>Net Loss</a:t>
              </a:r>
              <a:endParaRPr lang="en-US" sz="1600" dirty="0"/>
            </a:p>
          </p:txBody>
        </p:sp>
        <p:grpSp>
          <p:nvGrpSpPr>
            <p:cNvPr id="67" name="Group 22"/>
            <p:cNvGrpSpPr/>
            <p:nvPr/>
          </p:nvGrpSpPr>
          <p:grpSpPr>
            <a:xfrm>
              <a:off x="5571210" y="4406325"/>
              <a:ext cx="820481" cy="707136"/>
              <a:chOff x="1608810" y="3263325"/>
              <a:chExt cx="820481" cy="707136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flipV="1">
                <a:off x="1828266" y="3263325"/>
                <a:ext cx="601025" cy="533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7"/>
              <p:cNvSpPr>
                <a:spLocks noChangeArrowheads="1"/>
              </p:cNvSpPr>
              <p:nvPr/>
            </p:nvSpPr>
            <p:spPr bwMode="auto">
              <a:xfrm>
                <a:off x="1608810" y="3604701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6</a:t>
                </a: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grpSp>
        <p:nvGrpSpPr>
          <p:cNvPr id="72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3" name="Flowchart: Delay 7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7-1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	</a:t>
            </a:r>
            <a:r>
              <a:rPr lang="en-US" dirty="0" smtClean="0"/>
              <a:t>List </a:t>
            </a:r>
            <a:r>
              <a:rPr lang="en-US" dirty="0"/>
              <a:t>the four sections of an income statement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3429000"/>
            <a:ext cx="7315200" cy="182879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3500" dirty="0" smtClean="0">
                <a:solidFill>
                  <a:srgbClr val="000000"/>
                </a:solidFill>
                <a:ea typeface="Times New Roman"/>
                <a:cs typeface="Times-Roman"/>
              </a:rPr>
              <a:t>Heading, revenue, expenses, and net income or net loss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7-1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3B927D0F9B24F9A8549328320DE96" ma:contentTypeVersion="3" ma:contentTypeDescription="Create a new document." ma:contentTypeScope="" ma:versionID="c587ee95acd453a4f428ec6fd283fd7e">
  <xsd:schema xmlns:xsd="http://www.w3.org/2001/XMLSchema" xmlns:xs="http://www.w3.org/2001/XMLSchema" xmlns:p="http://schemas.microsoft.com/office/2006/metadata/properties" xmlns:ns2="93a3a46d-073c-4d11-b89a-b78f548e1217" targetNamespace="http://schemas.microsoft.com/office/2006/metadata/properties" ma:root="true" ma:fieldsID="396069a6e6bac8a42428bda4abf59bce" ns2:_="">
    <xsd:import namespace="93a3a46d-073c-4d11-b89a-b78f548e1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3a46d-073c-4d11-b89a-b78f548e1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142CF-1C38-4B1D-AF4E-CCCAB00A781E}"/>
</file>

<file path=customXml/itemProps2.xml><?xml version="1.0" encoding="utf-8"?>
<ds:datastoreItem xmlns:ds="http://schemas.openxmlformats.org/officeDocument/2006/customXml" ds:itemID="{1E1CFC70-FA9C-4E78-8EA8-DB152BCFE1E6}"/>
</file>

<file path=customXml/itemProps3.xml><?xml version="1.0" encoding="utf-8"?>
<ds:datastoreItem xmlns:ds="http://schemas.openxmlformats.org/officeDocument/2006/customXml" ds:itemID="{926A0640-0ECB-4FA2-8081-5AC45B74E0C1}"/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765</Words>
  <Application>Microsoft Office PowerPoint</Application>
  <PresentationFormat>On-screen Show (4:3)</PresentationFormat>
  <Paragraphs>251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Custom Design</vt:lpstr>
      <vt:lpstr>Slide 1</vt:lpstr>
      <vt:lpstr>Reporting Financial Information</vt:lpstr>
      <vt:lpstr>Preparing an Income Statement from Information on a Work Sheet</vt:lpstr>
      <vt:lpstr>Heading of an Income Statement</vt:lpstr>
      <vt:lpstr>Revenue, Expenses, and Net Income Sections of an Income Statement</vt:lpstr>
      <vt:lpstr>Analyzing an Income Statement</vt:lpstr>
      <vt:lpstr>Analyzing an Income Statement</vt:lpstr>
      <vt:lpstr>Income Statement with Two Sources of Revenue and a Net Loss</vt:lpstr>
      <vt:lpstr>Lesson 7-1 Audit Your Understanding</vt:lpstr>
      <vt:lpstr>Lesson 7-1 Audit Your Understanding</vt:lpstr>
      <vt:lpstr>Lesson 7-1 Audit Your Understanding</vt:lpstr>
      <vt:lpstr>Work Together 7-1 On You Own 7-1</vt:lpstr>
      <vt:lpstr>Slide 13</vt:lpstr>
      <vt:lpstr>Preparing a Balance Sheet from Information on a Work Sheet</vt:lpstr>
      <vt:lpstr>Heading of a Balance Sheet</vt:lpstr>
      <vt:lpstr>Assets and Liabilities Sections  of a Balance Sheet</vt:lpstr>
      <vt:lpstr>Owner’s Equity Section  of a Balance Sheet</vt:lpstr>
      <vt:lpstr>Owner’s Equity Reported in Detail on a Balance Sheet</vt:lpstr>
      <vt:lpstr>Lesson 7-2 Audit Your Understanding</vt:lpstr>
      <vt:lpstr>Lesson 7-2 Audit Your Understanding</vt:lpstr>
      <vt:lpstr>Work Together 7-2 On You Own 7-2</vt:lpstr>
      <vt:lpstr>Application Problems</vt:lpstr>
      <vt:lpstr>Application Problems</vt:lpstr>
      <vt:lpstr>Unit 7 Assessment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McLaughlin</dc:creator>
  <cp:lastModifiedBy>BILL</cp:lastModifiedBy>
  <cp:revision>243</cp:revision>
  <dcterms:created xsi:type="dcterms:W3CDTF">2012-07-02T15:51:50Z</dcterms:created>
  <dcterms:modified xsi:type="dcterms:W3CDTF">2013-10-12T20:07:00Z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-748959103</vt:i4>
  </property>
  <property fmtid="{D5CDD505-2E9C-101B-9397-08002B2CF9AE}" pid="3" name="_NewReviewCycle">
    <vt:lpwstr/>
  </property>
  <property fmtid="{D5CDD505-2E9C-101B-9397-08002B2CF9AE}" pid="4" name="_EmailSubject">
    <vt:lpwstr>C21 PPT Sample Comments</vt:lpwstr>
  </property>
  <property fmtid="{D5CDD505-2E9C-101B-9397-08002B2CF9AE}" pid="5" name="_AuthorEmail">
    <vt:lpwstr>Diane.Bowdler@cengage.com</vt:lpwstr>
  </property>
  <property fmtid="{D5CDD505-2E9C-101B-9397-08002B2CF9AE}" pid="6" name="_AuthorEmailDisplayName">
    <vt:lpwstr>Bowdler, Diane</vt:lpwstr>
  </property>
  <property fmtid="{D5CDD505-2E9C-101B-9397-08002B2CF9AE}" pid="7" name="ContentTypeId">
    <vt:lpwstr>0x0101000C13B927D0F9B24F9A8549328320DE96</vt:lpwstr>
  </property>
  <property fmtid="{D5CDD505-2E9C-101B-9397-08002B2CF9AE}" pid="8" name="Order">
    <vt:r8>1400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riggerFlowInfo">
    <vt:lpwstr/>
  </property>
  <property fmtid="{D5CDD505-2E9C-101B-9397-08002B2CF9AE}" pid="12" name="_SourceUrl">
    <vt:lpwstr/>
  </property>
  <property fmtid="{D5CDD505-2E9C-101B-9397-08002B2CF9AE}" pid="13" name="_SharedFileIndex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</Properties>
</file>