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89" r:id="rId3"/>
    <p:sldId id="294" r:id="rId4"/>
    <p:sldId id="259" r:id="rId5"/>
    <p:sldId id="258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5" r:id="rId15"/>
    <p:sldId id="402" r:id="rId16"/>
    <p:sldId id="403" r:id="rId17"/>
    <p:sldId id="419" r:id="rId18"/>
    <p:sldId id="420" r:id="rId19"/>
    <p:sldId id="421" r:id="rId20"/>
    <p:sldId id="263" r:id="rId21"/>
    <p:sldId id="423" r:id="rId22"/>
    <p:sldId id="424" r:id="rId23"/>
    <p:sldId id="422" r:id="rId24"/>
    <p:sldId id="432" r:id="rId25"/>
    <p:sldId id="407" r:id="rId26"/>
    <p:sldId id="408" r:id="rId27"/>
    <p:sldId id="409" r:id="rId28"/>
    <p:sldId id="425" r:id="rId29"/>
    <p:sldId id="433" r:id="rId30"/>
    <p:sldId id="426" r:id="rId31"/>
    <p:sldId id="427" r:id="rId32"/>
    <p:sldId id="429" r:id="rId33"/>
    <p:sldId id="430" r:id="rId34"/>
    <p:sldId id="431" r:id="rId35"/>
    <p:sldId id="428" r:id="rId36"/>
    <p:sldId id="260" r:id="rId37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7DAFF"/>
    <a:srgbClr val="00B050"/>
    <a:srgbClr val="85CBFF"/>
    <a:srgbClr val="9FD6FF"/>
    <a:srgbClr val="75C4FF"/>
    <a:srgbClr val="0069B4"/>
    <a:srgbClr val="BCCADA"/>
    <a:srgbClr val="EB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12" autoAdjust="0"/>
    <p:restoredTop sz="86979" autoAdjust="0"/>
  </p:normalViewPr>
  <p:slideViewPr>
    <p:cSldViewPr snapToGrid="0">
      <p:cViewPr>
        <p:scale>
          <a:sx n="100" d="100"/>
          <a:sy n="100" d="100"/>
        </p:scale>
        <p:origin x="-74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10969C-BE93-4BED-81E5-E22BCD571348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37CC2B-CA34-4F66-ADAF-220FD6C711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69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F30475-D447-4086-A172-E5D2E3A015F3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E244666-3206-44F5-9D23-B12C7137F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8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Strd</a:t>
            </a:r>
            <a:r>
              <a:rPr lang="de-DE" dirty="0" smtClean="0"/>
              <a:t> d Zeile verdoppeln</a:t>
            </a:r>
          </a:p>
          <a:p>
            <a:r>
              <a:rPr lang="de-DE" dirty="0" smtClean="0"/>
              <a:t>Strg k, c Kommentar</a:t>
            </a:r>
          </a:p>
          <a:p>
            <a:r>
              <a:rPr lang="de-DE" dirty="0" err="1" smtClean="0"/>
              <a:t>Shift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Ctrl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Blockcomment</a:t>
            </a:r>
            <a:endParaRPr lang="de-DE" baseline="0" dirty="0" smtClean="0"/>
          </a:p>
          <a:p>
            <a:r>
              <a:rPr lang="de-DE" baseline="0" dirty="0" smtClean="0"/>
              <a:t>Strg w, s Solution Explorer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5</a:t>
            </a:r>
          </a:p>
          <a:p>
            <a:endParaRPr lang="de-DE" dirty="0" smtClean="0"/>
          </a:p>
          <a:p>
            <a:r>
              <a:rPr lang="de-DE" dirty="0" smtClean="0"/>
              <a:t>Interfaces, weil man das so macht? Bei </a:t>
            </a:r>
            <a:r>
              <a:rPr lang="de-DE" dirty="0" err="1" smtClean="0"/>
              <a:t>ViewModels</a:t>
            </a:r>
            <a:r>
              <a:rPr lang="de-DE" dirty="0" smtClean="0"/>
              <a:t> Diskussion…</a:t>
            </a:r>
          </a:p>
          <a:p>
            <a:r>
              <a:rPr lang="de-DE" dirty="0" smtClean="0"/>
              <a:t>Pro Test eigene</a:t>
            </a:r>
            <a:r>
              <a:rPr lang="de-DE" baseline="0" dirty="0" smtClean="0"/>
              <a:t> Datei einchecken?</a:t>
            </a:r>
          </a:p>
          <a:p>
            <a:r>
              <a:rPr lang="de-DE" baseline="0" dirty="0" smtClean="0"/>
              <a:t>Beispiel aus </a:t>
            </a:r>
            <a:r>
              <a:rPr lang="de-DE" baseline="0" dirty="0" err="1" smtClean="0"/>
              <a:t>XamlBoard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Fakes</a:t>
            </a:r>
            <a:r>
              <a:rPr lang="de-DE" baseline="0" dirty="0" smtClean="0"/>
              <a:t> abstrahiert </a:t>
            </a:r>
            <a:r>
              <a:rPr lang="de-DE" baseline="0" dirty="0" err="1" smtClean="0"/>
              <a:t>Mocking</a:t>
            </a:r>
            <a:r>
              <a:rPr lang="de-DE" baseline="0" dirty="0" smtClean="0"/>
              <a:t>, hier </a:t>
            </a:r>
            <a:r>
              <a:rPr lang="de-DE" baseline="0" dirty="0" err="1" smtClean="0"/>
              <a:t>RhinoMocks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Ausnahme: </a:t>
            </a:r>
            <a:r>
              <a:rPr lang="de-DE" dirty="0" smtClean="0"/>
              <a:t>Controls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DbConversation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UnitOfWork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Beispiel 6: </a:t>
            </a:r>
            <a:r>
              <a:rPr lang="en-US" baseline="0" dirty="0" err="1" smtClean="0"/>
              <a:t>BadViewModel</a:t>
            </a:r>
            <a:r>
              <a:rPr lang="en-US" baseline="0" dirty="0" smtClean="0"/>
              <a:t> vs </a:t>
            </a:r>
            <a:r>
              <a:rPr lang="en-US" baseline="0" dirty="0" err="1" smtClean="0"/>
              <a:t>UsersViewModel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IUnitOfWork</a:t>
            </a:r>
            <a:r>
              <a:rPr lang="de-DE" baseline="0" dirty="0" smtClean="0"/>
              <a:t>?</a:t>
            </a:r>
          </a:p>
          <a:p>
            <a:r>
              <a:rPr lang="de-DE" baseline="0" dirty="0" err="1" smtClean="0"/>
              <a:t>ISession</a:t>
            </a:r>
            <a:r>
              <a:rPr lang="de-DE" baseline="0" dirty="0" smtClean="0"/>
              <a:t> einzige </a:t>
            </a:r>
            <a:r>
              <a:rPr lang="de-DE" baseline="0" dirty="0" err="1" smtClean="0"/>
              <a:t>Abhängikeit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NHibernate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Beispiel 6</a:t>
            </a:r>
          </a:p>
          <a:p>
            <a:endParaRPr lang="de-DE" baseline="0" dirty="0" smtClean="0"/>
          </a:p>
          <a:p>
            <a:r>
              <a:rPr lang="de-DE" baseline="0" dirty="0" smtClean="0"/>
              <a:t>Code First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Table First</a:t>
            </a:r>
          </a:p>
          <a:p>
            <a:endParaRPr lang="de-DE" baseline="0" dirty="0" smtClean="0"/>
          </a:p>
          <a:p>
            <a:r>
              <a:rPr lang="de-DE" baseline="0" dirty="0" smtClean="0"/>
              <a:t>Mapping erfolgt möglichst </a:t>
            </a:r>
            <a:r>
              <a:rPr lang="de-DE" baseline="0" dirty="0" err="1" smtClean="0"/>
              <a:t>fluent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4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Beispiel </a:t>
            </a:r>
            <a:r>
              <a:rPr lang="de-DE" baseline="0" dirty="0" err="1" smtClean="0"/>
              <a:t>WorkshopDemo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Internal </a:t>
            </a:r>
            <a:r>
              <a:rPr lang="de-DE" baseline="0" dirty="0" err="1" smtClean="0"/>
              <a:t>methods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InternalsVisibleTo</a:t>
            </a:r>
            <a:r>
              <a:rPr lang="de-DE" baseline="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Müssen weiterhin manuell getestet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48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Oder auch </a:t>
            </a:r>
            <a:r>
              <a:rPr lang="de-DE" dirty="0" err="1" smtClean="0"/>
              <a:t>Dependency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Injection</a:t>
            </a:r>
            <a:r>
              <a:rPr lang="de-DE" baseline="0" dirty="0" smtClean="0"/>
              <a:t> Container</a:t>
            </a:r>
            <a:endParaRPr lang="de-DE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Dijkstra: Man kann die Existenz von Fehlern zeigen, nie deren Nichtvorhandensein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Typen registrieren</a:t>
            </a:r>
          </a:p>
          <a:p>
            <a:r>
              <a:rPr lang="de-DE" baseline="0" dirty="0" smtClean="0"/>
              <a:t>Automatische Registrierung per </a:t>
            </a:r>
            <a:r>
              <a:rPr lang="de-DE" baseline="0" dirty="0" err="1" smtClean="0"/>
              <a:t>Assembly</a:t>
            </a:r>
            <a:r>
              <a:rPr lang="de-DE" baseline="0" dirty="0" smtClean="0"/>
              <a:t> Load</a:t>
            </a:r>
          </a:p>
          <a:p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Konstrukte</a:t>
            </a:r>
          </a:p>
          <a:p>
            <a:r>
              <a:rPr lang="de-DE" baseline="0" dirty="0" smtClean="0"/>
              <a:t>Parameter </a:t>
            </a:r>
            <a:r>
              <a:rPr lang="de-DE" baseline="0" dirty="0" err="1" smtClean="0"/>
              <a:t>Injection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Durch </a:t>
            </a:r>
            <a:r>
              <a:rPr lang="de-DE" baseline="0" dirty="0" err="1" smtClean="0"/>
              <a:t>IEventAggregator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IDbConversation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Durch </a:t>
            </a:r>
            <a:r>
              <a:rPr lang="de-DE" baseline="0" dirty="0" err="1" smtClean="0"/>
              <a:t>IEventAggregator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IDbConversation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48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4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Unabhängig =</a:t>
            </a:r>
            <a:r>
              <a:rPr lang="de-DE" baseline="0" dirty="0" smtClean="0"/>
              <a:t> auch beliebige Reihenfolge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Immerhin gibt’s 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2</a:t>
            </a:r>
          </a:p>
          <a:p>
            <a:endParaRPr lang="de-DE" dirty="0" smtClean="0"/>
          </a:p>
          <a:p>
            <a:r>
              <a:rPr lang="de-DE" dirty="0" smtClean="0"/>
              <a:t>Und wenn man die Annahmen direkt als Test schreiben könnte? Wenn, dann?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3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Wenn der </a:t>
            </a:r>
            <a:r>
              <a:rPr lang="de-DE" dirty="0" err="1" smtClean="0"/>
              <a:t>Testname</a:t>
            </a:r>
            <a:r>
              <a:rPr lang="de-DE" baseline="0" dirty="0" smtClean="0"/>
              <a:t> schwer fällt, ist vielleicht die Implementierung falsch?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4</a:t>
            </a:r>
          </a:p>
          <a:p>
            <a:endParaRPr lang="de-DE" dirty="0" smtClean="0"/>
          </a:p>
          <a:p>
            <a:r>
              <a:rPr lang="de-DE" dirty="0" err="1" smtClean="0"/>
              <a:t>Ursprgl</a:t>
            </a:r>
            <a:r>
              <a:rPr lang="de-DE" dirty="0" smtClean="0"/>
              <a:t>. In Ruby</a:t>
            </a:r>
          </a:p>
          <a:p>
            <a:endParaRPr lang="de-DE" dirty="0" smtClean="0"/>
          </a:p>
          <a:p>
            <a:r>
              <a:rPr lang="de-DE" dirty="0" smtClean="0"/>
              <a:t>Eher schon</a:t>
            </a:r>
            <a:r>
              <a:rPr lang="de-DE" baseline="0" dirty="0" smtClean="0"/>
              <a:t> Abnahmetest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Test nicht rot, testet er das richtige?</a:t>
            </a:r>
          </a:p>
          <a:p>
            <a:endParaRPr lang="de-DE" baseline="0" dirty="0" smtClean="0"/>
          </a:p>
          <a:p>
            <a:r>
              <a:rPr lang="de-DE" baseline="0" dirty="0" smtClean="0"/>
              <a:t>Kein unnötige </a:t>
            </a:r>
            <a:r>
              <a:rPr lang="de-DE" baseline="0" dirty="0" err="1" smtClean="0"/>
              <a:t>Refactoring</a:t>
            </a:r>
            <a:r>
              <a:rPr lang="de-DE" baseline="0" dirty="0" smtClean="0"/>
              <a:t>, Codewiederholung ist erlaubt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44666-3206-44F5-9D23-B12C7137FB6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4" y="1959429"/>
            <a:ext cx="12192000" cy="4120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9873" y="3350938"/>
            <a:ext cx="10509663" cy="929863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tx2"/>
                </a:solidFill>
                <a:latin typeface="Camphor Std Thin" pitchFamily="34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199" y="4496714"/>
            <a:ext cx="10512627" cy="5265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1"/>
                </a:solidFill>
                <a:latin typeface="Camphor Std Thin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10" hasCustomPrompt="1"/>
          </p:nvPr>
        </p:nvSpPr>
        <p:spPr>
          <a:xfrm>
            <a:off x="2090057" y="6258297"/>
            <a:ext cx="7944592" cy="439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mphor Std Thin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DATE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82" y="827645"/>
            <a:ext cx="3612228" cy="4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715252" cy="5534502"/>
          </a:xfrm>
          <a:noFill/>
        </p:spPr>
        <p:txBody>
          <a:bodyPr lIns="360000" tIns="324000" rIns="360000" bIns="288000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333875" y="0"/>
            <a:ext cx="0" cy="6858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85299" y="695325"/>
            <a:ext cx="3372326" cy="5562600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260551" y="2184606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85342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21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10134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cxnSp>
        <p:nvCxnSpPr>
          <p:cNvPr id="12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5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855032"/>
            <a:ext cx="12192000" cy="60029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260551" y="2184606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85342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10134" y="2184152"/>
            <a:ext cx="3419475" cy="2933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FlatGraphic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1662274" cy="66502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0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10931323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4" name="Picture 2" descr="D:\DataFlorianMoritz\Projects\DesignResources\Logos\04-Assets\CentigradeSymbolInverted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323" y="0"/>
            <a:ext cx="852677" cy="8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4808748" y="4844623"/>
            <a:ext cx="514747" cy="514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ige Legende 8"/>
          <p:cNvSpPr/>
          <p:nvPr userDrawn="1"/>
        </p:nvSpPr>
        <p:spPr>
          <a:xfrm flipH="1">
            <a:off x="2893804" y="1403270"/>
            <a:ext cx="6492215" cy="1686296"/>
          </a:xfrm>
          <a:prstGeom prst="wedgeRectCallout">
            <a:avLst>
              <a:gd name="adj1" fmla="val 33354"/>
              <a:gd name="adj2" fmla="val 8112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496245" y="1947720"/>
            <a:ext cx="3287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0" i="1" dirty="0" smtClean="0">
                <a:solidFill>
                  <a:schemeClr val="bg1"/>
                </a:solidFill>
                <a:latin typeface="Merriweather" pitchFamily="50" charset="0"/>
                <a:cs typeface="Times New Roman" panose="02020603050405020304" pitchFamily="18" charset="0"/>
              </a:rPr>
              <a:t>„Vielen Dank</a:t>
            </a:r>
            <a:r>
              <a:rPr lang="de-DE" sz="3200" b="0" i="1" baseline="0" dirty="0" smtClean="0">
                <a:solidFill>
                  <a:schemeClr val="bg1"/>
                </a:solidFill>
                <a:latin typeface="Merriweather" pitchFamily="50" charset="0"/>
                <a:cs typeface="Times New Roman" panose="02020603050405020304" pitchFamily="18" charset="0"/>
              </a:rPr>
              <a:t>.“</a:t>
            </a:r>
            <a:endParaRPr lang="de-DE" sz="3200" b="0" i="1" dirty="0">
              <a:solidFill>
                <a:schemeClr val="bg1"/>
              </a:solidFill>
              <a:latin typeface="Merriweather" pitchFamily="50" charset="0"/>
              <a:cs typeface="Times New Roman" panose="02020603050405020304" pitchFamily="18" charset="0"/>
            </a:endParaRP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2893804" y="4041904"/>
            <a:ext cx="1459944" cy="1459944"/>
          </a:xfrm>
          <a:prstGeom prst="ellipse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Insert: Portrait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5335370" y="4906452"/>
            <a:ext cx="4422124" cy="42045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firstname.lastname@centigrade.de</a:t>
            </a:r>
            <a:endParaRPr lang="de-DE" dirty="0"/>
          </a:p>
        </p:txBody>
      </p:sp>
      <p:sp>
        <p:nvSpPr>
          <p:cNvPr id="11" name="Ellipse 10"/>
          <p:cNvSpPr/>
          <p:nvPr userDrawn="1"/>
        </p:nvSpPr>
        <p:spPr>
          <a:xfrm>
            <a:off x="4808748" y="4187795"/>
            <a:ext cx="514747" cy="514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D:\DataFlorianMoritz\Projects\Icons\MonoSeries\02-Assets\PNG\DECTPhone-48x48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20" y="41751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DataFlorianMoritz\Projects\Icons\MonoSeries\02-Assets\PNG\Envelope-48x48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574" y="48541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4026" y="4260835"/>
            <a:ext cx="3890962" cy="42265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sz="20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de-DE" dirty="0" smtClean="0"/>
              <a:t>+49 681 959 3110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673203" y="6356821"/>
            <a:ext cx="2845594" cy="365001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fld id="{0145FF8F-96EF-43E0-B953-12C6F9FFA3E5}" type="datetime1">
              <a:rPr lang="de-DE"/>
              <a:pPr/>
              <a:t>03.03.2015</a:t>
            </a:fld>
            <a:endParaRPr lang="de-D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560" y="6356821"/>
            <a:ext cx="3860602" cy="365001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r>
              <a:rPr lang="de-DE"/>
              <a:t>Centigrade Services</a:t>
            </a:r>
          </a:p>
        </p:txBody>
      </p:sp>
    </p:spTree>
    <p:extLst>
      <p:ext uri="{BB962C8B-B14F-4D97-AF65-F5344CB8AC3E}">
        <p14:creationId xmlns:p14="http://schemas.microsoft.com/office/powerpoint/2010/main" val="380887319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racing great 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DataFlorianMoritz\Projects\MarketingCampaigns\2013-11-CrossDevice-DesktopMobileEmbedded\02-Assets\DesktopMobileEmbedded-HomescreenandFacebook-2000x10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0845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715252" cy="5534502"/>
          </a:xfrm>
          <a:noFill/>
        </p:spPr>
        <p:txBody>
          <a:bodyPr lIns="360000" tIns="324000" rIns="360000" bIns="288000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333875" y="0"/>
            <a:ext cx="0" cy="6858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85299" y="4598891"/>
            <a:ext cx="3372326" cy="1325563"/>
          </a:xfrm>
        </p:spPr>
        <p:txBody>
          <a:bodyPr anchor="t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Firstname </a:t>
            </a:r>
            <a:r>
              <a:rPr lang="de-DE" dirty="0" err="1" smtClean="0"/>
              <a:t>lastname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600075" y="1207991"/>
            <a:ext cx="3152775" cy="3154363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User </a:t>
            </a:r>
            <a:r>
              <a:rPr lang="de-DE" dirty="0" err="1" smtClean="0"/>
              <a:t>Photo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: http://central.intranet.centigrade.de/repos/Marketing/Photos/04-Assets/TeamMembers/800x800-Profile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Q Image">
    <p:bg>
      <p:bgPr>
        <a:pattFill prst="pct5">
          <a:fgClr>
            <a:srgbClr val="0069B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Insert High Resolution Picture</a:t>
            </a:r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38199" y="784619"/>
            <a:ext cx="3377541" cy="3377541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199" y="2276028"/>
            <a:ext cx="3377541" cy="906560"/>
          </a:xfrm>
        </p:spPr>
        <p:txBody>
          <a:bodyPr>
            <a:normAutofit/>
          </a:bodyPr>
          <a:lstStyle>
            <a:lvl1pPr marL="0" indent="0" algn="ctr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titlE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38151" y="1671024"/>
            <a:ext cx="3194462" cy="535393"/>
          </a:xfrm>
        </p:spPr>
        <p:txBody>
          <a:bodyPr anchor="b">
            <a:noAutofit/>
          </a:bodyPr>
          <a:lstStyle>
            <a:lvl1pPr algn="ctr">
              <a:defRPr sz="2800" b="1">
                <a:latin typeface="Segoe UI Win8 Semibold" panose="020B0702040204020203" pitchFamily="34" charset="0"/>
                <a:cs typeface="Segoe UI Win8 Semibold" panose="020B0702040204020203" pitchFamily="34" charset="0"/>
              </a:defRPr>
            </a:lvl1pPr>
          </a:lstStyle>
          <a:p>
            <a:r>
              <a:rPr lang="de-DE" dirty="0" smtClean="0"/>
              <a:t>Main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04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2803041"/>
            <a:ext cx="10515600" cy="110741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Capter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3024" y="3965885"/>
            <a:ext cx="10509250" cy="677862"/>
          </a:xfrm>
        </p:spPr>
        <p:txBody>
          <a:bodyPr anchor="ctr"/>
          <a:lstStyle>
            <a:lvl1pPr marL="0" indent="0" algn="ctr">
              <a:buFontTx/>
              <a:buNone/>
              <a:defRPr sz="2800">
                <a:solidFill>
                  <a:srgbClr val="A7DAFF"/>
                </a:solidFill>
              </a:defRPr>
            </a:lvl1pPr>
          </a:lstStyle>
          <a:p>
            <a:pPr lvl="0"/>
            <a:r>
              <a:rPr lang="de-DE" dirty="0" err="1" smtClean="0"/>
              <a:t>Subchapter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Graphic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665493"/>
            <a:ext cx="10515600" cy="110741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707698" y="2339213"/>
            <a:ext cx="6496050" cy="287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Insert: </a:t>
            </a:r>
            <a:r>
              <a:rPr lang="de-DE" dirty="0" err="1" smtClean="0"/>
              <a:t>FlatDesignIcon</a:t>
            </a:r>
            <a:r>
              <a:rPr lang="de-DE" dirty="0" smtClean="0"/>
              <a:t>/</a:t>
            </a:r>
            <a:r>
              <a:rPr lang="de-DE" dirty="0" err="1" smtClean="0"/>
              <a:t>Graphic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6" y="335975"/>
            <a:ext cx="1894961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4940135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5287736" cy="494013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6370864" y="1413164"/>
            <a:ext cx="5287736" cy="494013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0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2514" y="1413164"/>
            <a:ext cx="11079678" cy="36338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522513" y="5199414"/>
            <a:ext cx="11079678" cy="1047008"/>
          </a:xfrm>
        </p:spPr>
        <p:txBody>
          <a:bodyPr/>
          <a:lstStyle>
            <a:lvl1pPr marL="0" indent="0">
              <a:buNone/>
              <a:defRPr>
                <a:solidFill>
                  <a:srgbClr val="0069B4"/>
                </a:solidFill>
                <a:sym typeface="Wingdings" panose="05000000000000000000" pitchFamily="2" charset="2"/>
              </a:defRPr>
            </a:lvl1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 smtClean="0"/>
              <a:t> </a:t>
            </a:r>
            <a:r>
              <a:rPr lang="de-DE" dirty="0" err="1" smtClean="0"/>
              <a:t>Conclusion</a:t>
            </a:r>
            <a:endParaRPr lang="de-DE" dirty="0" smtClean="0"/>
          </a:p>
        </p:txBody>
      </p:sp>
      <p:cxnSp>
        <p:nvCxnSpPr>
          <p:cNvPr id="11" name="Gerader Verbinder 7"/>
          <p:cNvCxnSpPr/>
          <p:nvPr userDrawn="1"/>
        </p:nvCxnSpPr>
        <p:spPr>
          <a:xfrm>
            <a:off x="0" y="85503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60552" y="106781"/>
            <a:ext cx="9283498" cy="665026"/>
          </a:xfrm>
        </p:spPr>
        <p:txBody>
          <a:bodyPr>
            <a:noAutofit/>
          </a:bodyPr>
          <a:lstStyle>
            <a:lvl1pPr>
              <a:defRPr sz="2400">
                <a:solidFill>
                  <a:srgbClr val="0069B4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47" y="335238"/>
            <a:ext cx="1894963" cy="2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err="1" smtClean="0"/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Keyword</a:t>
            </a:r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71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49" r:id="rId4"/>
    <p:sldLayoutId id="2147483665" r:id="rId5"/>
    <p:sldLayoutId id="2147483654" r:id="rId6"/>
    <p:sldLayoutId id="2147483664" r:id="rId7"/>
    <p:sldLayoutId id="2147483671" r:id="rId8"/>
    <p:sldLayoutId id="2147483650" r:id="rId9"/>
    <p:sldLayoutId id="2147483668" r:id="rId10"/>
    <p:sldLayoutId id="2147483655" r:id="rId11"/>
    <p:sldLayoutId id="2147483662" r:id="rId12"/>
    <p:sldLayoutId id="2147483658" r:id="rId13"/>
    <p:sldLayoutId id="2147483666" r:id="rId14"/>
    <p:sldLayoutId id="2147483659" r:id="rId15"/>
    <p:sldLayoutId id="2147483672" r:id="rId16"/>
    <p:sldLayoutId id="2147483663" r:id="rId17"/>
    <p:sldLayoutId id="2147483670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Camphor Std Thin" pitchFamily="34" charset="0"/>
          <a:ea typeface="Segoe UI" panose="020B0502040204020203" pitchFamily="34" charset="0"/>
          <a:cs typeface="Camphor Std Thin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phor Std Thin" pitchFamily="34" charset="0"/>
          <a:ea typeface="+mn-ea"/>
          <a:cs typeface="Camphor Std Thin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29873" y="3208063"/>
            <a:ext cx="10509663" cy="929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Software </a:t>
            </a:r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838199" y="4687214"/>
            <a:ext cx="10512627" cy="526548"/>
          </a:xfrm>
        </p:spPr>
        <p:txBody>
          <a:bodyPr/>
          <a:lstStyle/>
          <a:p>
            <a:r>
              <a:rPr lang="de-DE" dirty="0" smtClean="0"/>
              <a:t>Jörg Preiß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Insight Session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1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MS Test</a:t>
            </a:r>
          </a:p>
          <a:p>
            <a:r>
              <a:rPr lang="de-DE" dirty="0" smtClean="0"/>
              <a:t>Wird mitgeliefert</a:t>
            </a:r>
          </a:p>
          <a:p>
            <a:r>
              <a:rPr lang="de-DE" dirty="0" smtClean="0"/>
              <a:t>Braucht eigenen </a:t>
            </a:r>
            <a:r>
              <a:rPr lang="de-DE" dirty="0" err="1" smtClean="0"/>
              <a:t>Assembly</a:t>
            </a:r>
            <a:r>
              <a:rPr lang="de-DE" dirty="0" smtClean="0"/>
              <a:t>-Typ</a:t>
            </a:r>
          </a:p>
          <a:p>
            <a:r>
              <a:rPr lang="de-DE" dirty="0" smtClean="0"/>
              <a:t>Braucht eigenen Test-Explorer</a:t>
            </a:r>
          </a:p>
          <a:p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8783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NUnit</a:t>
            </a:r>
            <a:endParaRPr lang="de-DE" sz="3600" dirty="0" smtClean="0"/>
          </a:p>
          <a:p>
            <a:r>
              <a:rPr lang="de-DE" dirty="0" smtClean="0"/>
              <a:t>Selbe Vorgehensweise wie bei MS Test</a:t>
            </a:r>
          </a:p>
          <a:p>
            <a:r>
              <a:rPr lang="de-DE" dirty="0" smtClean="0"/>
              <a:t>Test kann im selben Projekt liegen</a:t>
            </a:r>
          </a:p>
          <a:p>
            <a:r>
              <a:rPr lang="de-DE" dirty="0" smtClean="0"/>
              <a:t>Disziplin nötig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23039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Machine</a:t>
            </a:r>
            <a:r>
              <a:rPr lang="de-DE" sz="3600" dirty="0" smtClean="0"/>
              <a:t> </a:t>
            </a:r>
            <a:r>
              <a:rPr lang="de-DE" sz="3600" dirty="0" err="1" smtClean="0"/>
              <a:t>Specifications</a:t>
            </a:r>
            <a:endParaRPr lang="de-DE" sz="3600" dirty="0" smtClean="0"/>
          </a:p>
          <a:p>
            <a:r>
              <a:rPr lang="de-DE" dirty="0" smtClean="0"/>
              <a:t>Dem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Design zuzuordnen</a:t>
            </a:r>
          </a:p>
          <a:p>
            <a:r>
              <a:rPr lang="de-DE" dirty="0" smtClean="0"/>
              <a:t>Gibt </a:t>
            </a:r>
            <a:r>
              <a:rPr lang="de-DE" dirty="0" err="1" smtClean="0"/>
              <a:t>Arrange</a:t>
            </a:r>
            <a:r>
              <a:rPr lang="de-DE" dirty="0" smtClean="0"/>
              <a:t> – Act – </a:t>
            </a:r>
            <a:r>
              <a:rPr lang="de-DE" dirty="0" err="1" smtClean="0"/>
              <a:t>Assert</a:t>
            </a:r>
            <a:r>
              <a:rPr lang="de-DE" dirty="0" smtClean="0"/>
              <a:t> Rahmen vor</a:t>
            </a:r>
          </a:p>
          <a:p>
            <a:r>
              <a:rPr lang="de-DE" dirty="0" smtClean="0"/>
              <a:t>Hilft, sich auf das Verhalten zu konzentrieren</a:t>
            </a:r>
          </a:p>
          <a:p>
            <a:r>
              <a:rPr lang="de-DE" dirty="0" smtClean="0"/>
              <a:t>Fehler direkt erkennbar</a:t>
            </a:r>
          </a:p>
          <a:p>
            <a:r>
              <a:rPr lang="de-DE" dirty="0" smtClean="0"/>
              <a:t>Internal </a:t>
            </a:r>
            <a:r>
              <a:rPr lang="de-DE" dirty="0" err="1" smtClean="0"/>
              <a:t>classes</a:t>
            </a:r>
            <a:r>
              <a:rPr lang="de-DE" dirty="0" smtClean="0"/>
              <a:t> genügen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135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SpecFlow</a:t>
            </a:r>
            <a:endParaRPr lang="de-DE" sz="3600" dirty="0" smtClean="0"/>
          </a:p>
          <a:p>
            <a:r>
              <a:rPr lang="de-DE" dirty="0" smtClean="0"/>
              <a:t>Komplett Userstory basiert</a:t>
            </a:r>
          </a:p>
          <a:p>
            <a:r>
              <a:rPr lang="de-DE" dirty="0" err="1" smtClean="0"/>
              <a:t>Acceptance</a:t>
            </a:r>
            <a:r>
              <a:rPr lang="de-DE" dirty="0" smtClean="0"/>
              <a:t> 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r>
              <a:rPr lang="de-DE" dirty="0" smtClean="0"/>
              <a:t>.NET Version von </a:t>
            </a:r>
            <a:r>
              <a:rPr lang="de-DE" dirty="0" err="1" smtClean="0"/>
              <a:t>Cucumber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 err="1" smtClean="0"/>
              <a:t>NUnit</a:t>
            </a:r>
            <a:r>
              <a:rPr lang="de-DE" dirty="0" smtClean="0"/>
              <a:t> oder </a:t>
            </a:r>
            <a:r>
              <a:rPr lang="de-DE" dirty="0" err="1" smtClean="0"/>
              <a:t>xUnit</a:t>
            </a:r>
            <a:r>
              <a:rPr lang="de-DE" dirty="0" smtClean="0"/>
              <a:t> kombinierbar</a:t>
            </a:r>
          </a:p>
          <a:p>
            <a:r>
              <a:rPr lang="de-DE" dirty="0" smtClean="0"/>
              <a:t>In (fast) beliebiger Sprache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29954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Zu beachten</a:t>
            </a:r>
          </a:p>
          <a:p>
            <a:r>
              <a:rPr lang="de-DE" dirty="0" smtClean="0"/>
              <a:t>Tests nicht optimieren</a:t>
            </a:r>
          </a:p>
          <a:p>
            <a:r>
              <a:rPr lang="de-DE" dirty="0" smtClean="0"/>
              <a:t>Datenbank zur Not mit </a:t>
            </a:r>
            <a:r>
              <a:rPr lang="de-DE" dirty="0" err="1" smtClean="0"/>
              <a:t>SQLite</a:t>
            </a:r>
            <a:r>
              <a:rPr lang="de-DE" dirty="0" smtClean="0"/>
              <a:t> im Speicher</a:t>
            </a:r>
          </a:p>
          <a:p>
            <a:r>
              <a:rPr lang="de-DE" dirty="0"/>
              <a:t>Test muss zuerst Rot sein</a:t>
            </a:r>
          </a:p>
          <a:p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76128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Daten bereitstellen</a:t>
            </a:r>
          </a:p>
          <a:p>
            <a:r>
              <a:rPr lang="de-DE" dirty="0" smtClean="0"/>
              <a:t>Extrahiere Funktionalität in Interface</a:t>
            </a:r>
          </a:p>
          <a:p>
            <a:r>
              <a:rPr lang="de-DE" dirty="0" smtClean="0"/>
              <a:t>Ersetze sie durch Mock-Instanzen</a:t>
            </a:r>
          </a:p>
          <a:p>
            <a:r>
              <a:rPr lang="de-DE" dirty="0" smtClean="0"/>
              <a:t>Zusätzlicher Komfort durch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Fakes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7568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6" y="1328361"/>
            <a:ext cx="5172797" cy="4748590"/>
          </a:xfrm>
          <a:prstGeom prst="rect">
            <a:avLst/>
          </a:prstGeom>
        </p:spPr>
      </p:pic>
      <p:sp>
        <p:nvSpPr>
          <p:cNvPr id="13" name="&quot;Nein&quot;-Symbol 12"/>
          <p:cNvSpPr/>
          <p:nvPr/>
        </p:nvSpPr>
        <p:spPr>
          <a:xfrm>
            <a:off x="380998" y="1123949"/>
            <a:ext cx="4705351" cy="4705351"/>
          </a:xfrm>
          <a:prstGeom prst="noSmoking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66" y="909260"/>
            <a:ext cx="4920867" cy="59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Datenbank</a:t>
            </a:r>
            <a:br>
              <a:rPr lang="de-DE" dirty="0" smtClean="0"/>
            </a:br>
            <a:r>
              <a:rPr lang="de-DE" dirty="0" err="1" smtClean="0"/>
              <a:t>anbindung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7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Datenbankanbindung</a:t>
            </a:r>
          </a:p>
          <a:p>
            <a:r>
              <a:rPr lang="de-DE" dirty="0" smtClean="0"/>
              <a:t>Abhängigkeit so gering wie möglich halten</a:t>
            </a:r>
          </a:p>
          <a:p>
            <a:r>
              <a:rPr lang="de-DE" dirty="0" smtClean="0"/>
              <a:t>Keine SQL Statements im Code</a:t>
            </a:r>
          </a:p>
          <a:p>
            <a:r>
              <a:rPr lang="de-DE" dirty="0" smtClean="0"/>
              <a:t>Persistenz meistens Nebenaspekt</a:t>
            </a:r>
          </a:p>
          <a:p>
            <a:r>
              <a:rPr lang="de-DE" dirty="0" smtClean="0"/>
              <a:t>Nach Möglichkeit ORM einsetzen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Mögliche ORM Frameworks</a:t>
            </a:r>
          </a:p>
          <a:p>
            <a:r>
              <a:rPr lang="de-DE" dirty="0" smtClean="0"/>
              <a:t>„Linq2Sql“</a:t>
            </a:r>
          </a:p>
          <a:p>
            <a:r>
              <a:rPr lang="de-DE" dirty="0" smtClean="0"/>
              <a:t>Entity Framework</a:t>
            </a:r>
          </a:p>
          <a:p>
            <a:r>
              <a:rPr lang="de-DE" dirty="0" err="1" smtClean="0"/>
              <a:t>NHibernate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0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Senior Software Engineer</a:t>
            </a:r>
            <a:endParaRPr lang="de-DE" dirty="0"/>
          </a:p>
          <a:p>
            <a:r>
              <a:rPr lang="de-DE" dirty="0" smtClean="0"/>
              <a:t>Seit 2012 bei Centigrade</a:t>
            </a:r>
            <a:endParaRPr lang="de-DE" dirty="0"/>
          </a:p>
          <a:p>
            <a:r>
              <a:rPr lang="de-DE" dirty="0" smtClean="0"/>
              <a:t>Über 20 Jahre Erfahrung in der Softwareentwicklung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Jörg </a:t>
            </a:r>
            <a:br>
              <a:rPr lang="de-DE" dirty="0" smtClean="0">
                <a:solidFill>
                  <a:schemeClr val="tx2"/>
                </a:solidFill>
              </a:rPr>
            </a:br>
            <a:r>
              <a:rPr lang="de-DE" dirty="0" smtClean="0">
                <a:solidFill>
                  <a:schemeClr val="tx2"/>
                </a:solidFill>
              </a:rPr>
              <a:t>Preiß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208785"/>
            <a:ext cx="3152775" cy="3152775"/>
          </a:xfrm>
        </p:spPr>
      </p:pic>
    </p:spTree>
    <p:extLst>
      <p:ext uri="{BB962C8B-B14F-4D97-AF65-F5344CB8AC3E}">
        <p14:creationId xmlns:p14="http://schemas.microsoft.com/office/powerpoint/2010/main" val="28049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ViewModel</a:t>
            </a:r>
            <a:r>
              <a:rPr lang="de-DE" dirty="0" smtClean="0"/>
              <a:t>-Tests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2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Testbare</a:t>
            </a:r>
            <a:r>
              <a:rPr lang="de-DE" sz="3600" dirty="0" smtClean="0"/>
              <a:t> Elemente</a:t>
            </a:r>
          </a:p>
          <a:p>
            <a:r>
              <a:rPr lang="de-DE" dirty="0" smtClean="0"/>
              <a:t>Default-Verhalten</a:t>
            </a:r>
          </a:p>
          <a:p>
            <a:r>
              <a:rPr lang="de-DE" dirty="0" smtClean="0"/>
              <a:t>Aktueller Status der View</a:t>
            </a:r>
          </a:p>
          <a:p>
            <a:r>
              <a:rPr lang="de-DE" dirty="0" smtClean="0"/>
              <a:t>Ausführbarkeit von Kommandos</a:t>
            </a:r>
          </a:p>
          <a:p>
            <a:r>
              <a:rPr lang="de-DE" dirty="0" smtClean="0"/>
              <a:t>Statusänderungen</a:t>
            </a:r>
          </a:p>
          <a:p>
            <a:r>
              <a:rPr lang="de-DE" dirty="0" smtClean="0"/>
              <a:t>Businesslogik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ViewModel</a:t>
            </a:r>
            <a:r>
              <a:rPr lang="de-DE" dirty="0" smtClean="0"/>
              <a:t>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2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Nicht </a:t>
            </a:r>
            <a:r>
              <a:rPr lang="de-DE" sz="3600" dirty="0" err="1" smtClean="0"/>
              <a:t>testbare</a:t>
            </a:r>
            <a:r>
              <a:rPr lang="de-DE" sz="3600" dirty="0" smtClean="0"/>
              <a:t> Elemente</a:t>
            </a:r>
          </a:p>
          <a:p>
            <a:r>
              <a:rPr lang="de-DE" dirty="0" smtClean="0"/>
              <a:t>Aussehen</a:t>
            </a:r>
          </a:p>
          <a:p>
            <a:r>
              <a:rPr lang="de-DE" dirty="0" smtClean="0"/>
              <a:t>Animationen</a:t>
            </a:r>
          </a:p>
          <a:p>
            <a:r>
              <a:rPr lang="de-DE" dirty="0" smtClean="0"/>
              <a:t>Effekte</a:t>
            </a:r>
          </a:p>
          <a:p>
            <a:r>
              <a:rPr lang="de-DE" dirty="0" smtClean="0"/>
              <a:t>Trigger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ViewModel</a:t>
            </a:r>
            <a:r>
              <a:rPr lang="de-DE" dirty="0" smtClean="0"/>
              <a:t>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5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3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93939" y="1022640"/>
            <a:ext cx="11079678" cy="32350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Antipattern </a:t>
            </a:r>
            <a:r>
              <a:rPr lang="de-DE" sz="3600" dirty="0" err="1" smtClean="0"/>
              <a:t>ServiceLocator</a:t>
            </a:r>
            <a:endParaRPr lang="de-DE" sz="3600" dirty="0" smtClean="0"/>
          </a:p>
          <a:p>
            <a:r>
              <a:rPr lang="de-DE" dirty="0" smtClean="0"/>
              <a:t>Funktionalität Interface extrahiert</a:t>
            </a:r>
            <a:endParaRPr lang="de-DE" dirty="0" smtClean="0"/>
          </a:p>
          <a:p>
            <a:r>
              <a:rPr lang="de-DE" dirty="0" smtClean="0"/>
              <a:t>Nicht ersetzbar durch </a:t>
            </a:r>
            <a:r>
              <a:rPr lang="de-DE" dirty="0" smtClean="0"/>
              <a:t>Mock-Instanzen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Ausnahmef</a:t>
            </a:r>
            <a:r>
              <a:rPr lang="de-DE" dirty="0" err="1" smtClean="0"/>
              <a:t>ällen</a:t>
            </a:r>
            <a:r>
              <a:rPr lang="de-DE" dirty="0" smtClean="0"/>
              <a:t> benutzbar</a:t>
            </a:r>
          </a:p>
          <a:p>
            <a:r>
              <a:rPr lang="de-DE" dirty="0" smtClean="0"/>
              <a:t>Ausnahme gut begründen!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69" y="4519549"/>
            <a:ext cx="563006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1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522514" y="2047875"/>
            <a:ext cx="11079678" cy="29991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Auflösen der Implementierungen</a:t>
            </a:r>
          </a:p>
          <a:p>
            <a:r>
              <a:rPr lang="de-DE" dirty="0" smtClean="0"/>
              <a:t>Direktes Erzeugen verlagert Problem nur</a:t>
            </a:r>
          </a:p>
          <a:p>
            <a:r>
              <a:rPr lang="de-DE" dirty="0" smtClean="0"/>
              <a:t>Zentrale Stelle zur Registrierung</a:t>
            </a:r>
          </a:p>
          <a:p>
            <a:r>
              <a:rPr lang="de-DE" dirty="0" smtClean="0"/>
              <a:t>Automatisches Auflösen von Abhängigkeiten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idx="11"/>
          </p:nvPr>
        </p:nvSpPr>
        <p:spPr>
          <a:xfrm>
            <a:off x="522513" y="5494689"/>
            <a:ext cx="11079678" cy="1363311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à"/>
            </a:pPr>
            <a:r>
              <a:rPr lang="de-DE" dirty="0" err="1" smtClean="0"/>
              <a:t>IoC</a:t>
            </a:r>
            <a:r>
              <a:rPr lang="de-DE" dirty="0" smtClean="0"/>
              <a:t> Container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08" y="1019088"/>
            <a:ext cx="453453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3600" dirty="0" smtClean="0"/>
              <a:t>Mögliche </a:t>
            </a:r>
            <a:r>
              <a:rPr lang="de-DE" sz="3600" dirty="0" err="1" smtClean="0"/>
              <a:t>IoC</a:t>
            </a:r>
            <a:r>
              <a:rPr lang="de-DE" sz="3600" dirty="0" smtClean="0"/>
              <a:t> Container</a:t>
            </a:r>
          </a:p>
          <a:p>
            <a:r>
              <a:rPr lang="de-DE" dirty="0" smtClean="0"/>
              <a:t>MEF (eher für </a:t>
            </a:r>
            <a:r>
              <a:rPr lang="de-DE" dirty="0" err="1" smtClean="0"/>
              <a:t>Plugins</a:t>
            </a:r>
            <a:r>
              <a:rPr lang="de-DE" dirty="0" smtClean="0"/>
              <a:t> gedacht)</a:t>
            </a:r>
          </a:p>
          <a:p>
            <a:r>
              <a:rPr lang="de-DE" dirty="0" smtClean="0"/>
              <a:t>Castle Windsor</a:t>
            </a:r>
          </a:p>
          <a:p>
            <a:r>
              <a:rPr lang="de-DE" dirty="0" smtClean="0"/>
              <a:t>Spring .NET</a:t>
            </a:r>
          </a:p>
          <a:p>
            <a:r>
              <a:rPr lang="de-DE" dirty="0" err="1" smtClean="0"/>
              <a:t>LightCore</a:t>
            </a:r>
            <a:endParaRPr lang="de-DE" dirty="0" smtClean="0"/>
          </a:p>
          <a:p>
            <a:r>
              <a:rPr lang="de-DE" dirty="0" err="1" smtClean="0"/>
              <a:t>Unity</a:t>
            </a:r>
            <a:endParaRPr lang="de-DE" dirty="0" smtClean="0"/>
          </a:p>
          <a:p>
            <a:r>
              <a:rPr lang="de-DE" dirty="0" smtClean="0"/>
              <a:t>…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41041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Container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6" y="1509399"/>
            <a:ext cx="8735645" cy="44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Erzeugen von </a:t>
            </a:r>
            <a:r>
              <a:rPr lang="de-DE" sz="3600" dirty="0" err="1" smtClean="0"/>
              <a:t>ViewModels</a:t>
            </a:r>
            <a:endParaRPr lang="de-DE" sz="3600" dirty="0" smtClean="0"/>
          </a:p>
          <a:p>
            <a:r>
              <a:rPr lang="de-DE" dirty="0" smtClean="0"/>
              <a:t>Besitzen wahrscheinlich </a:t>
            </a:r>
            <a:r>
              <a:rPr lang="de-DE" dirty="0" err="1" smtClean="0"/>
              <a:t>ctor</a:t>
            </a:r>
            <a:r>
              <a:rPr lang="de-DE" dirty="0" smtClean="0"/>
              <a:t>-Parameter</a:t>
            </a:r>
          </a:p>
          <a:p>
            <a:r>
              <a:rPr lang="de-DE" dirty="0" smtClean="0"/>
              <a:t>Werden ebenfalls registriert</a:t>
            </a:r>
          </a:p>
          <a:p>
            <a:r>
              <a:rPr lang="de-DE" dirty="0" smtClean="0"/>
              <a:t>Durch </a:t>
            </a:r>
            <a:r>
              <a:rPr lang="de-DE" dirty="0" err="1" smtClean="0"/>
              <a:t>ViewModelLocator</a:t>
            </a:r>
            <a:r>
              <a:rPr lang="de-DE" dirty="0" smtClean="0"/>
              <a:t> in XAML benutzbar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14250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5839" y="1032165"/>
            <a:ext cx="11079678" cy="27968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ViewModelLocator</a:t>
            </a:r>
            <a:endParaRPr lang="de-DE" sz="3600" dirty="0" smtClean="0"/>
          </a:p>
          <a:p>
            <a:r>
              <a:rPr lang="de-DE" dirty="0" smtClean="0"/>
              <a:t>Pro </a:t>
            </a:r>
            <a:r>
              <a:rPr lang="de-DE" dirty="0" err="1" smtClean="0"/>
              <a:t>ViewModel</a:t>
            </a:r>
            <a:r>
              <a:rPr lang="de-DE" dirty="0" smtClean="0"/>
              <a:t> neue Klasse</a:t>
            </a:r>
            <a:endParaRPr lang="de-DE" dirty="0" smtClean="0"/>
          </a:p>
          <a:p>
            <a:r>
              <a:rPr lang="de-DE" dirty="0" smtClean="0"/>
              <a:t>Unterscheidung </a:t>
            </a:r>
            <a:r>
              <a:rPr lang="de-DE" dirty="0" err="1" smtClean="0"/>
              <a:t>DesignTime</a:t>
            </a:r>
            <a:r>
              <a:rPr lang="de-DE" dirty="0" smtClean="0"/>
              <a:t> und </a:t>
            </a:r>
            <a:r>
              <a:rPr lang="de-DE" dirty="0" err="1" smtClean="0"/>
              <a:t>Runtime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IoC</a:t>
            </a:r>
            <a:r>
              <a:rPr lang="de-DE" dirty="0"/>
              <a:t> Container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4381331"/>
            <a:ext cx="5306166" cy="16956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79" y="4381331"/>
            <a:ext cx="620164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6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50" y="704851"/>
            <a:ext cx="7419975" cy="5534502"/>
          </a:xfrm>
        </p:spPr>
        <p:txBody>
          <a:bodyPr>
            <a:normAutofit/>
          </a:bodyPr>
          <a:lstStyle/>
          <a:p>
            <a:r>
              <a:rPr lang="de-DE" dirty="0" smtClean="0"/>
              <a:t>Alltagsperformance</a:t>
            </a:r>
          </a:p>
          <a:p>
            <a:r>
              <a:rPr lang="de-DE" dirty="0" smtClean="0"/>
              <a:t>Software-Tests</a:t>
            </a:r>
          </a:p>
          <a:p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Datenbankanbindung</a:t>
            </a:r>
          </a:p>
          <a:p>
            <a:r>
              <a:rPr lang="de-DE" dirty="0" err="1"/>
              <a:t>ViewModel</a:t>
            </a:r>
            <a:r>
              <a:rPr lang="de-DE" dirty="0"/>
              <a:t>-Tests</a:t>
            </a:r>
            <a:endParaRPr lang="de-DE" dirty="0" smtClean="0"/>
          </a:p>
          <a:p>
            <a:pPr marL="228600" lvl="1">
              <a:spcBef>
                <a:spcPts val="1000"/>
              </a:spcBef>
            </a:pPr>
            <a:r>
              <a:rPr lang="de-DE" dirty="0" err="1" smtClean="0"/>
              <a:t>IoC</a:t>
            </a:r>
            <a:r>
              <a:rPr lang="de-DE" dirty="0" smtClean="0"/>
              <a:t>-Container</a:t>
            </a:r>
          </a:p>
          <a:p>
            <a:pPr marL="228600" lvl="1">
              <a:spcBef>
                <a:spcPts val="1000"/>
              </a:spcBef>
            </a:pPr>
            <a:r>
              <a:rPr lang="de-DE" smtClean="0"/>
              <a:t>Ausblick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Agenda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0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Cucumber</a:t>
            </a:r>
            <a:endParaRPr lang="de-DE" sz="3600" dirty="0" smtClean="0"/>
          </a:p>
          <a:p>
            <a:r>
              <a:rPr lang="de-DE" dirty="0" smtClean="0"/>
              <a:t>User Storys </a:t>
            </a:r>
            <a:r>
              <a:rPr lang="de-DE" dirty="0" smtClean="0">
                <a:sym typeface="Wingdings" panose="05000000000000000000" pitchFamily="2" charset="2"/>
              </a:rPr>
              <a:t></a:t>
            </a:r>
            <a:r>
              <a:rPr lang="de-DE" dirty="0" smtClean="0"/>
              <a:t> </a:t>
            </a:r>
            <a:r>
              <a:rPr lang="de-DE" dirty="0" err="1" smtClean="0"/>
              <a:t>Annahmenkatalog</a:t>
            </a:r>
            <a:r>
              <a:rPr lang="de-DE" dirty="0" smtClean="0"/>
              <a:t>?</a:t>
            </a:r>
          </a:p>
          <a:p>
            <a:r>
              <a:rPr lang="de-DE" dirty="0" smtClean="0"/>
              <a:t>Szenarios in Angebot übernehmen?</a:t>
            </a:r>
          </a:p>
          <a:p>
            <a:r>
              <a:rPr lang="de-DE" dirty="0" smtClean="0"/>
              <a:t>Selbe Storys für Designer und Entwickler?</a:t>
            </a:r>
          </a:p>
          <a:p>
            <a:r>
              <a:rPr lang="de-DE" dirty="0" smtClean="0"/>
              <a:t>Bedienbarkeit selbst </a:t>
            </a:r>
            <a:r>
              <a:rPr lang="de-DE" dirty="0" err="1" smtClean="0"/>
              <a:t>testbar</a:t>
            </a:r>
            <a:r>
              <a:rPr lang="de-DE" dirty="0"/>
              <a:t>?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5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Prism</a:t>
            </a:r>
            <a:endParaRPr lang="de-DE" sz="3600" dirty="0" smtClean="0"/>
          </a:p>
          <a:p>
            <a:r>
              <a:rPr lang="de-DE" dirty="0" smtClean="0"/>
              <a:t>Entspricht Programmiermodell</a:t>
            </a:r>
          </a:p>
          <a:p>
            <a:r>
              <a:rPr lang="de-DE" dirty="0" smtClean="0"/>
              <a:t>Entkopplung durch Event </a:t>
            </a:r>
            <a:r>
              <a:rPr lang="de-DE" dirty="0" err="1" smtClean="0"/>
              <a:t>Aggregator</a:t>
            </a:r>
            <a:endParaRPr lang="de-DE" dirty="0" smtClean="0"/>
          </a:p>
          <a:p>
            <a:r>
              <a:rPr lang="de-DE" dirty="0" smtClean="0"/>
              <a:t>Entkopplung durch </a:t>
            </a:r>
            <a:r>
              <a:rPr lang="de-DE" dirty="0" err="1" smtClean="0"/>
              <a:t>Regions</a:t>
            </a:r>
            <a:endParaRPr lang="de-DE" dirty="0" smtClean="0"/>
          </a:p>
          <a:p>
            <a:r>
              <a:rPr lang="de-DE" dirty="0" smtClean="0"/>
              <a:t>Erweiterbarkeit durch Module</a:t>
            </a:r>
          </a:p>
          <a:p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4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Von Forms nach WPF</a:t>
            </a:r>
          </a:p>
          <a:p>
            <a:r>
              <a:rPr lang="de-DE" dirty="0" smtClean="0"/>
              <a:t>Vorgehensweise</a:t>
            </a:r>
          </a:p>
          <a:p>
            <a:r>
              <a:rPr lang="de-DE" dirty="0" smtClean="0"/>
              <a:t>Fallstricke</a:t>
            </a:r>
          </a:p>
          <a:p>
            <a:r>
              <a:rPr lang="de-DE" dirty="0" smtClean="0"/>
              <a:t>Paralleles Einsetzen beider Frameworks</a:t>
            </a:r>
            <a:r>
              <a:rPr lang="de-DE" dirty="0" smtClean="0"/>
              <a:t>?</a:t>
            </a:r>
          </a:p>
          <a:p>
            <a:r>
              <a:rPr lang="en-US" dirty="0" smtClean="0"/>
              <a:t>Refactoring der DB-</a:t>
            </a:r>
            <a:r>
              <a:rPr lang="en-US" dirty="0" err="1" smtClean="0"/>
              <a:t>Zugriffe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76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Design Patterns</a:t>
            </a:r>
          </a:p>
          <a:p>
            <a:r>
              <a:rPr lang="de-DE" dirty="0" smtClean="0"/>
              <a:t>Katalog der Gang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smtClean="0"/>
              <a:t>Umbau der bestehenden Software</a:t>
            </a:r>
          </a:p>
          <a:p>
            <a:r>
              <a:rPr lang="de-DE" dirty="0" smtClean="0"/>
              <a:t>Code-Katas zum Einüben der Mustererkennung</a:t>
            </a:r>
          </a:p>
          <a:p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16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39" y="3987107"/>
            <a:ext cx="1566761" cy="1566761"/>
          </a:xfr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joerg.preiss@centigrade.de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de-DE" sz="20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de-DE" dirty="0" smtClean="0"/>
              <a:t>+49 681 959 3115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7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Alltagsperformance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9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3600" dirty="0" smtClean="0"/>
              <a:t>Warum ist man mit </a:t>
            </a:r>
            <a:r>
              <a:rPr lang="de-DE" sz="3600" dirty="0" err="1" smtClean="0"/>
              <a:t>Resharper</a:t>
            </a:r>
            <a:r>
              <a:rPr lang="de-DE" sz="3600" dirty="0" smtClean="0"/>
              <a:t> effizienter?</a:t>
            </a:r>
          </a:p>
          <a:p>
            <a:r>
              <a:rPr lang="de-DE" sz="3600" dirty="0" smtClean="0"/>
              <a:t>Nutze die </a:t>
            </a:r>
            <a:r>
              <a:rPr lang="de-DE" sz="3600" dirty="0" err="1" smtClean="0"/>
              <a:t>Hotkeys</a:t>
            </a:r>
            <a:endParaRPr lang="de-DE" sz="3600" dirty="0" smtClean="0"/>
          </a:p>
          <a:p>
            <a:r>
              <a:rPr lang="de-DE" sz="3600" dirty="0" smtClean="0"/>
              <a:t>Auch im Hauptmenü</a:t>
            </a:r>
          </a:p>
          <a:p>
            <a:r>
              <a:rPr lang="de-DE" sz="3600" dirty="0" smtClean="0"/>
              <a:t>Definiere fehlende </a:t>
            </a:r>
            <a:r>
              <a:rPr lang="de-DE" sz="3600" dirty="0" err="1" smtClean="0"/>
              <a:t>Hotkeys</a:t>
            </a:r>
            <a:endParaRPr lang="de-DE" sz="360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1"/>
          </p:nvPr>
        </p:nvSpPr>
        <p:spPr>
          <a:xfrm>
            <a:off x="522513" y="5494689"/>
            <a:ext cx="11079678" cy="1363311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à"/>
            </a:pPr>
            <a:r>
              <a:rPr lang="de-DE" dirty="0" smtClean="0"/>
              <a:t>Die Maus unterbricht den FLOW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Vermeide die Maus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4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tests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Arten von Softwaretests</a:t>
            </a:r>
          </a:p>
          <a:p>
            <a:r>
              <a:rPr lang="de-DE" dirty="0" smtClean="0"/>
              <a:t>Unit-Tests</a:t>
            </a:r>
          </a:p>
          <a:p>
            <a:r>
              <a:rPr lang="de-DE" dirty="0" smtClean="0"/>
              <a:t>Integrationstests</a:t>
            </a:r>
          </a:p>
          <a:p>
            <a:r>
              <a:rPr lang="de-DE" dirty="0" smtClean="0"/>
              <a:t>Systemtests</a:t>
            </a:r>
          </a:p>
          <a:p>
            <a:r>
              <a:rPr lang="en-US" dirty="0" err="1" smtClean="0"/>
              <a:t>Abnahmetests</a:t>
            </a:r>
            <a:endParaRPr lang="de-DE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Eigenschaften von </a:t>
            </a:r>
            <a:r>
              <a:rPr lang="de-DE" sz="3600" dirty="0" err="1" smtClean="0"/>
              <a:t>Unittests</a:t>
            </a:r>
            <a:endParaRPr lang="de-DE" sz="3600" dirty="0" smtClean="0"/>
          </a:p>
          <a:p>
            <a:r>
              <a:rPr lang="de-DE" dirty="0" smtClean="0"/>
              <a:t>Schnell</a:t>
            </a:r>
          </a:p>
          <a:p>
            <a:r>
              <a:rPr lang="de-DE" dirty="0"/>
              <a:t>Wiederholbar </a:t>
            </a:r>
            <a:endParaRPr lang="de-DE" dirty="0" smtClean="0"/>
          </a:p>
          <a:p>
            <a:r>
              <a:rPr lang="de-DE" dirty="0"/>
              <a:t>Unabhängig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</p:spTree>
    <p:extLst>
      <p:ext uri="{BB962C8B-B14F-4D97-AF65-F5344CB8AC3E}">
        <p14:creationId xmlns:p14="http://schemas.microsoft.com/office/powerpoint/2010/main" val="16985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Tests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18624" y="962024"/>
            <a:ext cx="3372326" cy="556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rgbClr val="0069B4"/>
                </a:solidFill>
                <a:latin typeface="Camphor Std Thin" pitchFamily="34" charset="0"/>
                <a:ea typeface="Segoe UI" panose="020B0502040204020203" pitchFamily="34" charset="0"/>
                <a:cs typeface="Camphor Std Thin" pitchFamily="34" charset="0"/>
              </a:defRPr>
            </a:lvl1pPr>
          </a:lstStyle>
          <a:p>
            <a:r>
              <a:rPr lang="de-DE" dirty="0" smtClean="0">
                <a:solidFill>
                  <a:schemeClr val="tx2"/>
                </a:solidFill>
              </a:rPr>
              <a:t>Unit- oder Integrationstest?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41" y="962024"/>
            <a:ext cx="7459117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igradeTemplate-Presentation">
  <a:themeElements>
    <a:clrScheme name="Centigrade">
      <a:dk1>
        <a:srgbClr val="4D4D4D"/>
      </a:dk1>
      <a:lt1>
        <a:sysClr val="window" lastClr="FFFFFF"/>
      </a:lt1>
      <a:dk2>
        <a:srgbClr val="006AB3"/>
      </a:dk2>
      <a:lt2>
        <a:srgbClr val="E5EEF5"/>
      </a:lt2>
      <a:accent1>
        <a:srgbClr val="595959"/>
      </a:accent1>
      <a:accent2>
        <a:srgbClr val="9559A3"/>
      </a:accent2>
      <a:accent3>
        <a:srgbClr val="DF228F"/>
      </a:accent3>
      <a:accent4>
        <a:srgbClr val="F9A441"/>
      </a:accent4>
      <a:accent5>
        <a:srgbClr val="8FC73E"/>
      </a:accent5>
      <a:accent6>
        <a:srgbClr val="00B9E4"/>
      </a:accent6>
      <a:hlink>
        <a:srgbClr val="006AB3"/>
      </a:hlink>
      <a:folHlink>
        <a:srgbClr val="006AB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Camphor Std Thin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EBASTIAN" id="{F92314A9-6073-451E-952E-FFD992C85D32}" vid="{BB8A925E-23EF-4B0E-AF10-95C6F4E29B1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CentigradeTemplate-Presentation</Template>
  <TotalTime>0</TotalTime>
  <Words>650</Words>
  <Application>Microsoft Office PowerPoint</Application>
  <PresentationFormat>Benutzerdefiniert</PresentationFormat>
  <Paragraphs>235</Paragraphs>
  <Slides>36</Slides>
  <Notes>29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CentigradeTemplate-Presentation</vt:lpstr>
      <vt:lpstr>Software Testing</vt:lpstr>
      <vt:lpstr>Jörg  Preiß</vt:lpstr>
      <vt:lpstr>Agenda</vt:lpstr>
      <vt:lpstr>Alltagsperformance</vt:lpstr>
      <vt:lpstr>Vermeide die Maus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Software Tests</vt:lpstr>
      <vt:lpstr>Inversion Of Control</vt:lpstr>
      <vt:lpstr>Datenbank anbindung</vt:lpstr>
      <vt:lpstr>Datenbanken</vt:lpstr>
      <vt:lpstr>Datenbanken</vt:lpstr>
      <vt:lpstr>ViewModel-Tests</vt:lpstr>
      <vt:lpstr>ViewModel-Tests</vt:lpstr>
      <vt:lpstr>ViewModel-Tests</vt:lpstr>
      <vt:lpstr>IoC Container</vt:lpstr>
      <vt:lpstr>IoC Container</vt:lpstr>
      <vt:lpstr>IoC Container</vt:lpstr>
      <vt:lpstr>IoC Container</vt:lpstr>
      <vt:lpstr>IoC Container</vt:lpstr>
      <vt:lpstr>IoC Container</vt:lpstr>
      <vt:lpstr>IoC Container</vt:lpstr>
      <vt:lpstr>Ausblick</vt:lpstr>
      <vt:lpstr>Ausblick</vt:lpstr>
      <vt:lpstr>Ausblick</vt:lpstr>
      <vt:lpstr>Ausblick</vt:lpstr>
      <vt:lpstr>Ausblick</vt:lpstr>
      <vt:lpstr>Fragen?</vt:lpstr>
      <vt:lpstr>PowerPoint-Präsentation</vt:lpstr>
    </vt:vector>
  </TitlesOfParts>
  <Company>Centigrade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Workshop sage</dc:title>
  <dc:creator>Florian Moritz</dc:creator>
  <cp:lastModifiedBy>Auba</cp:lastModifiedBy>
  <cp:revision>323</cp:revision>
  <cp:lastPrinted>2015-02-10T23:10:10Z</cp:lastPrinted>
  <dcterms:created xsi:type="dcterms:W3CDTF">2015-02-05T16:17:29Z</dcterms:created>
  <dcterms:modified xsi:type="dcterms:W3CDTF">2015-03-03T07:31:33Z</dcterms:modified>
</cp:coreProperties>
</file>