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7" r:id="rId2"/>
    <p:sldId id="289" r:id="rId3"/>
    <p:sldId id="294" r:id="rId4"/>
    <p:sldId id="259" r:id="rId5"/>
    <p:sldId id="258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  <p:sldId id="403" r:id="rId16"/>
    <p:sldId id="405" r:id="rId17"/>
    <p:sldId id="344" r:id="rId18"/>
    <p:sldId id="404" r:id="rId19"/>
    <p:sldId id="406" r:id="rId20"/>
    <p:sldId id="263" r:id="rId21"/>
    <p:sldId id="407" r:id="rId22"/>
    <p:sldId id="408" r:id="rId23"/>
    <p:sldId id="409" r:id="rId24"/>
    <p:sldId id="334" r:id="rId25"/>
    <p:sldId id="300" r:id="rId26"/>
    <p:sldId id="410" r:id="rId27"/>
    <p:sldId id="411" r:id="rId28"/>
    <p:sldId id="416" r:id="rId29"/>
    <p:sldId id="412" r:id="rId30"/>
    <p:sldId id="413" r:id="rId31"/>
    <p:sldId id="414" r:id="rId32"/>
    <p:sldId id="415" r:id="rId33"/>
    <p:sldId id="417" r:id="rId34"/>
    <p:sldId id="418" r:id="rId35"/>
    <p:sldId id="260" r:id="rId36"/>
  </p:sldIdLst>
  <p:sldSz cx="12192000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A7DAFF"/>
    <a:srgbClr val="00B050"/>
    <a:srgbClr val="85CBFF"/>
    <a:srgbClr val="9FD6FF"/>
    <a:srgbClr val="75C4FF"/>
    <a:srgbClr val="0069B4"/>
    <a:srgbClr val="BCCADA"/>
    <a:srgbClr val="EBEF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21" autoAdjust="0"/>
    <p:restoredTop sz="86834" autoAdjust="0"/>
  </p:normalViewPr>
  <p:slideViewPr>
    <p:cSldViewPr snapToGrid="0">
      <p:cViewPr>
        <p:scale>
          <a:sx n="100" d="100"/>
          <a:sy n="100" d="100"/>
        </p:scale>
        <p:origin x="-822" y="-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14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3210969C-BE93-4BED-81E5-E22BCD571348}" type="datetimeFigureOut">
              <a:rPr lang="de-DE" smtClean="0"/>
              <a:t>16.02.2015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7A37CC2B-CA34-4F66-ADAF-220FD6C711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2693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AF30475-D447-4086-A172-E5D2E3A015F3}" type="datetimeFigureOut">
              <a:rPr lang="de-DE" smtClean="0"/>
              <a:t>16.02.2015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1E244666-3206-44F5-9D23-B12C7137FB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889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Strd</a:t>
            </a:r>
            <a:r>
              <a:rPr lang="de-DE" dirty="0" smtClean="0"/>
              <a:t> d Zeile verdoppeln</a:t>
            </a:r>
          </a:p>
          <a:p>
            <a:r>
              <a:rPr lang="de-DE" dirty="0" smtClean="0"/>
              <a:t>Strg k, c Kommentar</a:t>
            </a:r>
          </a:p>
          <a:p>
            <a:r>
              <a:rPr lang="de-DE" dirty="0" err="1" smtClean="0"/>
              <a:t>Shift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Ctrl</a:t>
            </a:r>
            <a:r>
              <a:rPr lang="de-DE" baseline="0" dirty="0" smtClean="0"/>
              <a:t> / </a:t>
            </a:r>
            <a:r>
              <a:rPr lang="de-DE" baseline="0" dirty="0" err="1" smtClean="0"/>
              <a:t>Blockcomment</a:t>
            </a:r>
            <a:endParaRPr lang="de-DE" baseline="0" dirty="0" smtClean="0"/>
          </a:p>
          <a:p>
            <a:r>
              <a:rPr lang="de-DE" baseline="0" dirty="0" smtClean="0"/>
              <a:t>Strg w, s Solution Explorer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44666-3206-44F5-9D23-B12C7137FB6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4657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Ausnahme: Controls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44666-3206-44F5-9D23-B12C7137FB66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4657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Wenn Test nicht rot, testet er das richtige?</a:t>
            </a:r>
          </a:p>
          <a:p>
            <a:endParaRPr lang="de-DE" baseline="0" dirty="0" smtClean="0"/>
          </a:p>
          <a:p>
            <a:r>
              <a:rPr lang="de-DE" baseline="0" dirty="0" smtClean="0"/>
              <a:t>Kein unnötige </a:t>
            </a:r>
            <a:r>
              <a:rPr lang="de-DE" baseline="0" dirty="0" err="1" smtClean="0"/>
              <a:t>Refactoring</a:t>
            </a:r>
            <a:r>
              <a:rPr lang="de-DE" baseline="0" dirty="0" smtClean="0"/>
              <a:t>, Codewiederholung ist erlaubt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44666-3206-44F5-9D23-B12C7137FB66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4657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err="1" smtClean="0"/>
              <a:t>ISession</a:t>
            </a:r>
            <a:r>
              <a:rPr lang="de-DE" baseline="0" dirty="0" smtClean="0"/>
              <a:t> einzige </a:t>
            </a:r>
            <a:r>
              <a:rPr lang="de-DE" baseline="0" dirty="0" err="1" smtClean="0"/>
              <a:t>Abhängikeit</a:t>
            </a:r>
            <a:r>
              <a:rPr lang="de-DE" baseline="0" dirty="0" smtClean="0"/>
              <a:t> zu </a:t>
            </a:r>
            <a:r>
              <a:rPr lang="de-DE" baseline="0" dirty="0" err="1" smtClean="0"/>
              <a:t>NHibernate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44666-3206-44F5-9D23-B12C7137FB66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4657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Beispiel 6</a:t>
            </a:r>
          </a:p>
          <a:p>
            <a:endParaRPr lang="de-DE" baseline="0" dirty="0" smtClean="0"/>
          </a:p>
          <a:p>
            <a:r>
              <a:rPr lang="de-DE" baseline="0" dirty="0" smtClean="0"/>
              <a:t>Code First </a:t>
            </a:r>
            <a:r>
              <a:rPr lang="de-DE" baseline="0" dirty="0" err="1" smtClean="0"/>
              <a:t>vs</a:t>
            </a:r>
            <a:r>
              <a:rPr lang="de-DE" baseline="0" dirty="0" smtClean="0"/>
              <a:t> Table First</a:t>
            </a:r>
          </a:p>
          <a:p>
            <a:endParaRPr lang="de-DE" baseline="0" dirty="0" smtClean="0"/>
          </a:p>
          <a:p>
            <a:r>
              <a:rPr lang="de-DE" baseline="0" dirty="0" smtClean="0"/>
              <a:t>Mapping erfolgt möglichst </a:t>
            </a:r>
            <a:r>
              <a:rPr lang="de-DE" baseline="0" dirty="0" err="1" smtClean="0"/>
              <a:t>fluent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44666-3206-44F5-9D23-B12C7137FB66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4657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44666-3206-44F5-9D23-B12C7137FB66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81488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Oder auch </a:t>
            </a:r>
            <a:r>
              <a:rPr lang="de-DE" dirty="0" err="1" smtClean="0"/>
              <a:t>Dependency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Injection</a:t>
            </a:r>
            <a:r>
              <a:rPr lang="de-DE" baseline="0" dirty="0" smtClean="0"/>
              <a:t> Container</a:t>
            </a:r>
            <a:endParaRPr lang="de-DE" dirty="0" smtClean="0"/>
          </a:p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44666-3206-44F5-9D23-B12C7137FB66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4657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44666-3206-44F5-9D23-B12C7137FB66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4657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44666-3206-44F5-9D23-B12C7137FB66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4657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4A045-0910-48C3-8ADE-1E696913C49A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96368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4A045-0910-48C3-8ADE-1E696913C49A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9636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Dijkstra: Man kann die Existenz von Fehlern zeigen, nie deren Nichtvorhandensein</a:t>
            </a:r>
          </a:p>
          <a:p>
            <a:endParaRPr lang="de-DE" dirty="0" smtClean="0"/>
          </a:p>
          <a:p>
            <a:r>
              <a:rPr lang="de-DE" dirty="0" smtClean="0"/>
              <a:t>Abnahmetest weggelassen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44666-3206-44F5-9D23-B12C7137FB6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4657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4A045-0910-48C3-8ADE-1E696913C49A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96368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ViewModelLocator</a:t>
            </a:r>
            <a:r>
              <a:rPr lang="de-DE" baseline="0" dirty="0" smtClean="0"/>
              <a:t> könnte eigentlich auch registriert werden</a:t>
            </a:r>
          </a:p>
          <a:p>
            <a:r>
              <a:rPr lang="de-DE" baseline="0" dirty="0" err="1" smtClean="0"/>
              <a:t>ServiceLocator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AntiPattern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err="1" smtClean="0"/>
              <a:t>StatusBarView.xaml</a:t>
            </a:r>
            <a:r>
              <a:rPr lang="de-DE" baseline="0" dirty="0" smtClean="0"/>
              <a:t> </a:t>
            </a:r>
            <a:r>
              <a:rPr lang="de-DE" baseline="0" smtClean="0"/>
              <a:t>zeigt Benutzung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4A045-0910-48C3-8ADE-1E696913C49A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96368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4A045-0910-48C3-8ADE-1E696913C49A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96368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Statisch</a:t>
            </a:r>
            <a:r>
              <a:rPr lang="en-US" dirty="0" smtClean="0"/>
              <a:t>: </a:t>
            </a:r>
            <a:r>
              <a:rPr lang="en-US" dirty="0" err="1" smtClean="0"/>
              <a:t>shellview.xaml</a:t>
            </a:r>
            <a:r>
              <a:rPr lang="en-US" dirty="0" smtClean="0"/>
              <a:t>, </a:t>
            </a:r>
          </a:p>
          <a:p>
            <a:r>
              <a:rPr lang="en-US" dirty="0" err="1" smtClean="0"/>
              <a:t>Registrierung</a:t>
            </a:r>
            <a:r>
              <a:rPr lang="en-US" dirty="0" smtClean="0"/>
              <a:t> </a:t>
            </a:r>
            <a:r>
              <a:rPr lang="en-US" dirty="0" err="1" smtClean="0"/>
              <a:t>CoreModule.cs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Dynamisch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NavigationViewModel.cs</a:t>
            </a:r>
            <a:endParaRPr lang="en-US" baseline="0" dirty="0" smtClean="0"/>
          </a:p>
          <a:p>
            <a:endParaRPr lang="en-US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4A045-0910-48C3-8ADE-1E696913C49A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96368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OfficeModule</a:t>
            </a:r>
            <a:r>
              <a:rPr lang="de-DE" dirty="0" smtClean="0"/>
              <a:t> beschreibt Modul, </a:t>
            </a:r>
            <a:r>
              <a:rPr lang="de-DE" dirty="0" err="1" smtClean="0"/>
              <a:t>IRegisterModule</a:t>
            </a:r>
            <a:r>
              <a:rPr lang="de-DE" dirty="0" smtClean="0"/>
              <a:t> konfiguriert es</a:t>
            </a:r>
          </a:p>
          <a:p>
            <a:r>
              <a:rPr lang="de-DE" dirty="0" err="1" smtClean="0"/>
              <a:t>CoreModul</a:t>
            </a:r>
            <a:r>
              <a:rPr lang="de-DE" baseline="0" dirty="0" smtClean="0"/>
              <a:t> als Beispiel</a:t>
            </a:r>
          </a:p>
          <a:p>
            <a:r>
              <a:rPr lang="de-DE" baseline="0" dirty="0" err="1" smtClean="0"/>
              <a:t>ModuleLoader</a:t>
            </a:r>
            <a:r>
              <a:rPr lang="de-DE" baseline="0" dirty="0" smtClean="0"/>
              <a:t> such Erweiterungen, ruft Registrierung auf</a:t>
            </a:r>
          </a:p>
          <a:p>
            <a:endParaRPr lang="de-DE" baseline="0" dirty="0" smtClean="0"/>
          </a:p>
          <a:p>
            <a:r>
              <a:rPr lang="de-DE" baseline="0" dirty="0" smtClean="0"/>
              <a:t>Module kennen sich untereinander nicht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4A045-0910-48C3-8ADE-1E696913C49A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96368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ShellView</a:t>
            </a:r>
            <a:r>
              <a:rPr lang="de-DE" dirty="0" smtClean="0"/>
              <a:t> zeigt</a:t>
            </a:r>
            <a:r>
              <a:rPr lang="de-DE" baseline="0" dirty="0" smtClean="0"/>
              <a:t> Beispiel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PopupWindowActionSample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err="1" smtClean="0"/>
              <a:t>StatusBarView.xaml</a:t>
            </a:r>
            <a:r>
              <a:rPr lang="de-DE" baseline="0" dirty="0" smtClean="0"/>
              <a:t> zeigt Benutzung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4A045-0910-48C3-8ADE-1E696913C49A}" type="slidenum">
              <a:rPr lang="de-DE" smtClean="0"/>
              <a:pPr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96368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4A045-0910-48C3-8ADE-1E696913C49A}" type="slidenum">
              <a:rPr lang="de-DE" smtClean="0"/>
              <a:pPr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96368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4A045-0910-48C3-8ADE-1E696913C49A}" type="slidenum">
              <a:rPr lang="de-DE" smtClean="0"/>
              <a:pPr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9636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Unabhängig =</a:t>
            </a:r>
            <a:r>
              <a:rPr lang="de-DE" baseline="0" dirty="0" smtClean="0"/>
              <a:t> auch beliebige Reihenfolge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44666-3206-44F5-9D23-B12C7137FB6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465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Immerhin gibt’s Tests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44666-3206-44F5-9D23-B12C7137FB6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465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44666-3206-44F5-9D23-B12C7137FB6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465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Beispiel 2</a:t>
            </a:r>
          </a:p>
          <a:p>
            <a:endParaRPr lang="de-DE" dirty="0" smtClean="0"/>
          </a:p>
          <a:p>
            <a:r>
              <a:rPr lang="de-DE" dirty="0" smtClean="0"/>
              <a:t>Und wenn man die Annahmen direkt als Test schreiben könnte? Wenn, dann?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44666-3206-44F5-9D23-B12C7137FB6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465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Beispiel 3</a:t>
            </a:r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Wenn der </a:t>
            </a:r>
            <a:r>
              <a:rPr lang="de-DE" dirty="0" err="1" smtClean="0"/>
              <a:t>Testname</a:t>
            </a:r>
            <a:r>
              <a:rPr lang="de-DE" baseline="0" dirty="0" smtClean="0"/>
              <a:t> schwer fällt, ist vielleicht die Implementierung falsch?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44666-3206-44F5-9D23-B12C7137FB6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465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Beispiel 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44666-3206-44F5-9D23-B12C7137FB6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465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Beispiel 5</a:t>
            </a:r>
          </a:p>
          <a:p>
            <a:endParaRPr lang="de-DE" dirty="0" smtClean="0"/>
          </a:p>
          <a:p>
            <a:r>
              <a:rPr lang="de-DE" dirty="0" smtClean="0"/>
              <a:t>Interfaces, weil man das so macht? Bei </a:t>
            </a:r>
            <a:r>
              <a:rPr lang="de-DE" dirty="0" err="1" smtClean="0"/>
              <a:t>ViewModels</a:t>
            </a:r>
            <a:r>
              <a:rPr lang="de-DE" dirty="0" smtClean="0"/>
              <a:t> Diskussion…</a:t>
            </a:r>
          </a:p>
          <a:p>
            <a:r>
              <a:rPr lang="de-DE" dirty="0" smtClean="0"/>
              <a:t>Pro Test eigene</a:t>
            </a:r>
            <a:r>
              <a:rPr lang="de-DE" baseline="0" dirty="0" smtClean="0"/>
              <a:t> Datei einchecken?</a:t>
            </a:r>
          </a:p>
          <a:p>
            <a:r>
              <a:rPr lang="de-DE" baseline="0" dirty="0" smtClean="0"/>
              <a:t>Beispiel aus </a:t>
            </a:r>
            <a:r>
              <a:rPr lang="de-DE" baseline="0" dirty="0" err="1" smtClean="0"/>
              <a:t>XamlBoard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Fakes</a:t>
            </a:r>
            <a:r>
              <a:rPr lang="de-DE" baseline="0" dirty="0" smtClean="0"/>
              <a:t> abstrahiert </a:t>
            </a:r>
            <a:r>
              <a:rPr lang="de-DE" baseline="0" dirty="0" err="1" smtClean="0"/>
              <a:t>Mocking</a:t>
            </a:r>
            <a:r>
              <a:rPr lang="de-DE" baseline="0" dirty="0" smtClean="0"/>
              <a:t>, hier </a:t>
            </a:r>
            <a:r>
              <a:rPr lang="de-DE" baseline="0" dirty="0" err="1" smtClean="0"/>
              <a:t>RhinoMocks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44666-3206-44F5-9D23-B12C7137FB6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465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-4" y="1959429"/>
            <a:ext cx="12192000" cy="41202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29873" y="3350938"/>
            <a:ext cx="10509663" cy="929863"/>
          </a:xfrm>
        </p:spPr>
        <p:txBody>
          <a:bodyPr>
            <a:noAutofit/>
          </a:bodyPr>
          <a:lstStyle>
            <a:lvl1pPr algn="ctr">
              <a:defRPr sz="3200" baseline="0">
                <a:solidFill>
                  <a:schemeClr val="tx2"/>
                </a:solidFill>
                <a:latin typeface="Camphor Std Thin" pitchFamily="34" charset="0"/>
              </a:defRPr>
            </a:lvl1pPr>
          </a:lstStyle>
          <a:p>
            <a:r>
              <a:rPr lang="de-DE" dirty="0" err="1" smtClean="0"/>
              <a:t>Presentation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title</a:t>
            </a:r>
            <a:endParaRPr lang="de-DE" dirty="0"/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38199" y="4496714"/>
            <a:ext cx="10512627" cy="5265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baseline="0">
                <a:solidFill>
                  <a:schemeClr val="tx1"/>
                </a:solidFill>
                <a:latin typeface="Camphor Std Thin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Firstname </a:t>
            </a:r>
            <a:r>
              <a:rPr lang="de-DE" dirty="0" err="1" smtClean="0"/>
              <a:t>lastname</a:t>
            </a:r>
            <a:endParaRPr lang="de-DE" dirty="0"/>
          </a:p>
        </p:txBody>
      </p:sp>
      <p:sp>
        <p:nvSpPr>
          <p:cNvPr id="18" name="Inhaltsplatzhalter 2"/>
          <p:cNvSpPr>
            <a:spLocks noGrp="1"/>
          </p:cNvSpPr>
          <p:nvPr>
            <p:ph idx="10" hasCustomPrompt="1"/>
          </p:nvPr>
        </p:nvSpPr>
        <p:spPr>
          <a:xfrm>
            <a:off x="2090057" y="6258297"/>
            <a:ext cx="7944592" cy="4393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Camphor Std Thin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marR="0" indent="0" algn="ctr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5pPr>
            <a:lvl6pPr marL="2286000" indent="0">
              <a:buNone/>
              <a:defRPr/>
            </a:lvl6pPr>
          </a:lstStyle>
          <a:p>
            <a:pPr lvl="0"/>
            <a:r>
              <a:rPr lang="de-DE" dirty="0" smtClean="0"/>
              <a:t>DATE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882" y="827645"/>
            <a:ext cx="3612228" cy="41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64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476750" y="704851"/>
            <a:ext cx="7715252" cy="5534502"/>
          </a:xfrm>
          <a:noFill/>
        </p:spPr>
        <p:txBody>
          <a:bodyPr lIns="360000" tIns="324000" rIns="360000" bIns="288000" anchor="ctr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4333875" y="0"/>
            <a:ext cx="0" cy="68580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485299" y="695325"/>
            <a:ext cx="3372326" cy="5562600"/>
          </a:xfrm>
        </p:spPr>
        <p:txBody>
          <a:bodyPr anchor="ctr">
            <a:normAutofit/>
          </a:bodyPr>
          <a:lstStyle>
            <a:lvl1pPr algn="r">
              <a:defRPr sz="400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Firstname </a:t>
            </a:r>
            <a:r>
              <a:rPr lang="de-DE" dirty="0" err="1" smtClean="0"/>
              <a:t>lastname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647" y="335238"/>
            <a:ext cx="1894963" cy="21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32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Graphic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260551" y="2184606"/>
            <a:ext cx="3419475" cy="29337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 err="1" smtClean="0"/>
              <a:t>FlatGraphic</a:t>
            </a:r>
            <a:endParaRPr lang="de-DE" dirty="0"/>
          </a:p>
        </p:txBody>
      </p:sp>
      <p:sp>
        <p:nvSpPr>
          <p:cNvPr id="20" name="Bildplatzhalter 4"/>
          <p:cNvSpPr>
            <a:spLocks noGrp="1"/>
          </p:cNvSpPr>
          <p:nvPr>
            <p:ph type="pic" sz="quarter" idx="11" hasCustomPrompt="1"/>
          </p:nvPr>
        </p:nvSpPr>
        <p:spPr>
          <a:xfrm>
            <a:off x="4385342" y="2184152"/>
            <a:ext cx="3419475" cy="29337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 err="1" smtClean="0"/>
              <a:t>FlatGraphic</a:t>
            </a:r>
            <a:endParaRPr lang="de-DE" dirty="0"/>
          </a:p>
        </p:txBody>
      </p:sp>
      <p:sp>
        <p:nvSpPr>
          <p:cNvPr id="21" name="Bildplatzhalter 4"/>
          <p:cNvSpPr>
            <a:spLocks noGrp="1"/>
          </p:cNvSpPr>
          <p:nvPr>
            <p:ph type="pic" sz="quarter" idx="12" hasCustomPrompt="1"/>
          </p:nvPr>
        </p:nvSpPr>
        <p:spPr>
          <a:xfrm>
            <a:off x="8510134" y="2184152"/>
            <a:ext cx="3419475" cy="29337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 err="1" smtClean="0"/>
              <a:t>FlatGraphic</a:t>
            </a:r>
            <a:endParaRPr lang="de-DE" dirty="0"/>
          </a:p>
        </p:txBody>
      </p:sp>
      <p:cxnSp>
        <p:nvCxnSpPr>
          <p:cNvPr id="12" name="Gerader Verbinder 7"/>
          <p:cNvCxnSpPr/>
          <p:nvPr userDrawn="1"/>
        </p:nvCxnSpPr>
        <p:spPr>
          <a:xfrm>
            <a:off x="0" y="855032"/>
            <a:ext cx="12192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260552" y="106781"/>
            <a:ext cx="9283498" cy="665026"/>
          </a:xfrm>
        </p:spPr>
        <p:txBody>
          <a:bodyPr>
            <a:noAutofit/>
          </a:bodyPr>
          <a:lstStyle>
            <a:lvl1pPr>
              <a:defRPr sz="2400">
                <a:solidFill>
                  <a:srgbClr val="0069B4"/>
                </a:solidFill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647" y="335238"/>
            <a:ext cx="1894963" cy="21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05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Graphics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855032"/>
            <a:ext cx="12192000" cy="60029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260551" y="2184606"/>
            <a:ext cx="3419475" cy="29337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 err="1" smtClean="0"/>
              <a:t>FlatGraphic</a:t>
            </a:r>
            <a:endParaRPr lang="de-DE" dirty="0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 hasCustomPrompt="1"/>
          </p:nvPr>
        </p:nvSpPr>
        <p:spPr>
          <a:xfrm>
            <a:off x="4385342" y="2184152"/>
            <a:ext cx="3419475" cy="29337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 err="1" smtClean="0"/>
              <a:t>FlatGraphic</a:t>
            </a:r>
            <a:endParaRPr lang="de-DE" dirty="0"/>
          </a:p>
        </p:txBody>
      </p:sp>
      <p:sp>
        <p:nvSpPr>
          <p:cNvPr id="11" name="Bildplatzhalter 4"/>
          <p:cNvSpPr>
            <a:spLocks noGrp="1"/>
          </p:cNvSpPr>
          <p:nvPr>
            <p:ph type="pic" sz="quarter" idx="12" hasCustomPrompt="1"/>
          </p:nvPr>
        </p:nvSpPr>
        <p:spPr>
          <a:xfrm>
            <a:off x="8510134" y="2184152"/>
            <a:ext cx="3419475" cy="29337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 err="1" smtClean="0"/>
              <a:t>FlatGraphic</a:t>
            </a:r>
            <a:endParaRPr lang="de-DE" dirty="0"/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260552" y="106781"/>
            <a:ext cx="9283498" cy="665026"/>
          </a:xfrm>
        </p:spPr>
        <p:txBody>
          <a:bodyPr>
            <a:noAutofit/>
          </a:bodyPr>
          <a:lstStyle>
            <a:lvl1pPr>
              <a:defRPr sz="2400">
                <a:solidFill>
                  <a:srgbClr val="0069B4"/>
                </a:solidFill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647" y="335238"/>
            <a:ext cx="1894963" cy="21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02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60552" y="106781"/>
            <a:ext cx="11662274" cy="665026"/>
          </a:xfrm>
        </p:spPr>
        <p:txBody>
          <a:bodyPr>
            <a:noAutofit/>
          </a:bodyPr>
          <a:lstStyle>
            <a:lvl1pPr>
              <a:defRPr sz="2400">
                <a:solidFill>
                  <a:srgbClr val="0069B4"/>
                </a:solidFill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725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60552" y="106781"/>
            <a:ext cx="11662274" cy="665026"/>
          </a:xfrm>
        </p:spPr>
        <p:txBody>
          <a:bodyPr>
            <a:noAutofit/>
          </a:bodyPr>
          <a:lstStyle>
            <a:lvl1pPr>
              <a:defRPr sz="2400">
                <a:solidFill>
                  <a:srgbClr val="0069B4"/>
                </a:solidFill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493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60552" y="106781"/>
            <a:ext cx="11662274" cy="665026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704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60552" y="106781"/>
            <a:ext cx="10931323" cy="665026"/>
          </a:xfrm>
        </p:spPr>
        <p:txBody>
          <a:bodyPr>
            <a:noAutofit/>
          </a:bodyPr>
          <a:lstStyle>
            <a:lvl1pPr>
              <a:defRPr sz="2400">
                <a:solidFill>
                  <a:srgbClr val="0069B4"/>
                </a:solidFill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  <p:pic>
        <p:nvPicPr>
          <p:cNvPr id="4" name="Picture 2" descr="D:\DataFlorianMoritz\Projects\DesignResources\Logos\04-Assets\CentigradeSymbolInverted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9323" y="0"/>
            <a:ext cx="852677" cy="85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70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bg>
      <p:bgPr>
        <a:solidFill>
          <a:srgbClr val="0069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/>
          <p:cNvSpPr/>
          <p:nvPr userDrawn="1"/>
        </p:nvSpPr>
        <p:spPr>
          <a:xfrm>
            <a:off x="4808748" y="4844623"/>
            <a:ext cx="514747" cy="51474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ige Legende 8"/>
          <p:cNvSpPr/>
          <p:nvPr userDrawn="1"/>
        </p:nvSpPr>
        <p:spPr>
          <a:xfrm flipH="1">
            <a:off x="2893804" y="1403270"/>
            <a:ext cx="6492215" cy="1686296"/>
          </a:xfrm>
          <a:prstGeom prst="wedgeRectCallout">
            <a:avLst>
              <a:gd name="adj1" fmla="val 33354"/>
              <a:gd name="adj2" fmla="val 81129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 userDrawn="1"/>
        </p:nvSpPr>
        <p:spPr>
          <a:xfrm>
            <a:off x="4496245" y="1947720"/>
            <a:ext cx="32873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0" i="1" dirty="0" smtClean="0">
                <a:solidFill>
                  <a:schemeClr val="bg1"/>
                </a:solidFill>
                <a:latin typeface="Merriweather" pitchFamily="50" charset="0"/>
                <a:cs typeface="Times New Roman" panose="02020603050405020304" pitchFamily="18" charset="0"/>
              </a:rPr>
              <a:t>„Vielen Dank</a:t>
            </a:r>
            <a:r>
              <a:rPr lang="de-DE" sz="3200" b="0" i="1" baseline="0" dirty="0" smtClean="0">
                <a:solidFill>
                  <a:schemeClr val="bg1"/>
                </a:solidFill>
                <a:latin typeface="Merriweather" pitchFamily="50" charset="0"/>
                <a:cs typeface="Times New Roman" panose="02020603050405020304" pitchFamily="18" charset="0"/>
              </a:rPr>
              <a:t>.“</a:t>
            </a:r>
            <a:endParaRPr lang="de-DE" sz="3200" b="0" i="1" dirty="0">
              <a:solidFill>
                <a:schemeClr val="bg1"/>
              </a:solidFill>
              <a:latin typeface="Merriweather" pitchFamily="50" charset="0"/>
              <a:cs typeface="Times New Roman" panose="02020603050405020304" pitchFamily="18" charset="0"/>
            </a:endParaRP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0" hasCustomPrompt="1"/>
          </p:nvPr>
        </p:nvSpPr>
        <p:spPr>
          <a:xfrm>
            <a:off x="2893804" y="4041904"/>
            <a:ext cx="1459944" cy="1459944"/>
          </a:xfrm>
          <a:prstGeom prst="ellipse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e-DE" dirty="0" smtClean="0"/>
              <a:t>Insert: Portrait</a:t>
            </a:r>
            <a:endParaRPr lang="de-DE" dirty="0"/>
          </a:p>
        </p:txBody>
      </p:sp>
      <p:sp>
        <p:nvSpPr>
          <p:cNvPr id="14" name="Inhaltsplatzhalter 2"/>
          <p:cNvSpPr>
            <a:spLocks noGrp="1"/>
          </p:cNvSpPr>
          <p:nvPr>
            <p:ph idx="1" hasCustomPrompt="1"/>
          </p:nvPr>
        </p:nvSpPr>
        <p:spPr>
          <a:xfrm>
            <a:off x="5335370" y="4906452"/>
            <a:ext cx="4422124" cy="420455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1"/>
                </a:solidFill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lang="de-DE" dirty="0" smtClean="0"/>
              <a:t>firstname.lastname@centigrade.de</a:t>
            </a:r>
            <a:endParaRPr lang="de-DE" dirty="0"/>
          </a:p>
        </p:txBody>
      </p:sp>
      <p:sp>
        <p:nvSpPr>
          <p:cNvPr id="11" name="Ellipse 10"/>
          <p:cNvSpPr/>
          <p:nvPr userDrawn="1"/>
        </p:nvSpPr>
        <p:spPr>
          <a:xfrm>
            <a:off x="4808748" y="4187795"/>
            <a:ext cx="514747" cy="51474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266" name="Picture 2" descr="D:\DataFlorianMoritz\Projects\Icons\MonoSeries\02-Assets\PNG\DECTPhone-48x48.png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720" y="417511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D:\DataFlorianMoritz\Projects\Icons\MonoSeries\02-Assets\PNG\Envelope-48x48.png"/>
          <p:cNvPicPr>
            <a:picLocks noChangeAspect="1" noChangeArrowheads="1"/>
          </p:cNvPicPr>
          <p:nvPr userDrawn="1"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574" y="485414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324026" y="4260835"/>
            <a:ext cx="3890962" cy="42265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de-DE" sz="2000" smtClean="0">
                <a:solidFill>
                  <a:schemeClr val="bg1"/>
                </a:solidFill>
              </a:defRPr>
            </a:lvl1pPr>
            <a:lvl2pPr>
              <a:defRPr lang="de-DE" smtClean="0">
                <a:solidFill>
                  <a:schemeClr val="bg1"/>
                </a:solidFill>
              </a:defRPr>
            </a:lvl2pPr>
            <a:lvl3pPr>
              <a:defRPr lang="de-DE" smtClean="0">
                <a:solidFill>
                  <a:schemeClr val="bg1"/>
                </a:solidFill>
              </a:defRPr>
            </a:lvl3pPr>
            <a:lvl4pPr>
              <a:defRPr lang="de-DE" smtClean="0">
                <a:solidFill>
                  <a:schemeClr val="bg1"/>
                </a:solidFill>
              </a:defRPr>
            </a:lvl4pPr>
            <a:lvl5pPr>
              <a:defRPr lang="de-DE">
                <a:solidFill>
                  <a:schemeClr val="bg1"/>
                </a:solidFill>
              </a:defRPr>
            </a:lvl5pPr>
          </a:lstStyle>
          <a:p>
            <a:pPr marL="0" lvl="0" indent="0">
              <a:buNone/>
            </a:pPr>
            <a:r>
              <a:rPr lang="de-DE" dirty="0" smtClean="0"/>
              <a:t>+49 681 959 3110</a:t>
            </a:r>
            <a:endParaRPr lang="de-DE" dirty="0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646" y="335975"/>
            <a:ext cx="1894961" cy="21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08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xfrm>
            <a:off x="4673203" y="6356821"/>
            <a:ext cx="2845594" cy="365001"/>
          </a:xfrm>
          <a:prstGeom prst="rect">
            <a:avLst/>
          </a:prstGeom>
        </p:spPr>
        <p:txBody>
          <a:bodyPr lIns="64291" tIns="32146" rIns="64291" bIns="32146"/>
          <a:lstStyle>
            <a:lvl1pPr>
              <a:defRPr/>
            </a:lvl1pPr>
          </a:lstStyle>
          <a:p>
            <a:fld id="{0145FF8F-96EF-43E0-B953-12C6F9FFA3E5}" type="datetime1">
              <a:rPr lang="de-DE"/>
              <a:pPr/>
              <a:t>16.02.2015</a:t>
            </a:fld>
            <a:endParaRPr lang="de-DE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3560" y="6356821"/>
            <a:ext cx="3860602" cy="365001"/>
          </a:xfrm>
          <a:prstGeom prst="rect">
            <a:avLst/>
          </a:prstGeom>
        </p:spPr>
        <p:txBody>
          <a:bodyPr lIns="64291" tIns="32146" rIns="64291" bIns="32146"/>
          <a:lstStyle>
            <a:lvl1pPr>
              <a:defRPr/>
            </a:lvl1pPr>
          </a:lstStyle>
          <a:p>
            <a:r>
              <a:rPr lang="de-DE"/>
              <a:t>Centigrade Services</a:t>
            </a:r>
          </a:p>
        </p:txBody>
      </p:sp>
    </p:spTree>
    <p:extLst>
      <p:ext uri="{BB962C8B-B14F-4D97-AF65-F5344CB8AC3E}">
        <p14:creationId xmlns:p14="http://schemas.microsoft.com/office/powerpoint/2010/main" val="3808873197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bracing great 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D:\DataFlorianMoritz\Projects\MarketingCampaigns\2013-11-CrossDevice-DesktopMobileEmbedded\02-Assets\DesktopMobileEmbedded-HomescreenandFacebook-2000x100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0845"/>
            <a:ext cx="12192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647" y="335238"/>
            <a:ext cx="1894963" cy="21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24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476750" y="704851"/>
            <a:ext cx="7715252" cy="5534502"/>
          </a:xfrm>
          <a:noFill/>
        </p:spPr>
        <p:txBody>
          <a:bodyPr lIns="360000" tIns="324000" rIns="360000" bIns="288000" anchor="ctr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4333875" y="0"/>
            <a:ext cx="0" cy="68580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485299" y="4598891"/>
            <a:ext cx="3372326" cy="1325563"/>
          </a:xfrm>
        </p:spPr>
        <p:txBody>
          <a:bodyPr anchor="t">
            <a:normAutofit/>
          </a:bodyPr>
          <a:lstStyle>
            <a:lvl1pPr algn="r">
              <a:defRPr sz="400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Firstname </a:t>
            </a:r>
            <a:r>
              <a:rPr lang="de-DE" dirty="0" err="1" smtClean="0"/>
              <a:t>lastname</a:t>
            </a:r>
            <a:endParaRPr lang="de-DE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0" hasCustomPrompt="1"/>
          </p:nvPr>
        </p:nvSpPr>
        <p:spPr>
          <a:xfrm>
            <a:off x="600075" y="1207991"/>
            <a:ext cx="3152775" cy="3154363"/>
          </a:xfrm>
        </p:spPr>
        <p:txBody>
          <a:bodyPr>
            <a:normAutofit/>
          </a:bodyPr>
          <a:lstStyle>
            <a:lvl1pPr marL="0" indent="0">
              <a:buNone/>
              <a:defRPr sz="1400" baseline="0"/>
            </a:lvl1pPr>
          </a:lstStyle>
          <a:p>
            <a:r>
              <a:rPr lang="de-DE" dirty="0" smtClean="0"/>
              <a:t>User </a:t>
            </a:r>
            <a:r>
              <a:rPr lang="de-DE" dirty="0" err="1" smtClean="0"/>
              <a:t>Photo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found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r>
              <a:rPr lang="de-DE" dirty="0" smtClean="0"/>
              <a:t>: http://central.intranet.centigrade.de/repos/Marketing/Photos/04-Assets/TeamMembers/800x800-Profile </a:t>
            </a:r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647" y="335238"/>
            <a:ext cx="1894963" cy="21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08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HQ Image">
    <p:bg>
      <p:bgPr>
        <a:pattFill prst="pct5">
          <a:fgClr>
            <a:srgbClr val="0069B4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Insert High Resolution Picture</a:t>
            </a:r>
            <a:endParaRPr lang="de-DE" dirty="0"/>
          </a:p>
        </p:txBody>
      </p:sp>
      <p:sp>
        <p:nvSpPr>
          <p:cNvPr id="9" name="Ellipse 8"/>
          <p:cNvSpPr/>
          <p:nvPr userDrawn="1"/>
        </p:nvSpPr>
        <p:spPr>
          <a:xfrm>
            <a:off x="838199" y="784619"/>
            <a:ext cx="3377541" cy="3377541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38199" y="2276028"/>
            <a:ext cx="3377541" cy="906560"/>
          </a:xfrm>
        </p:spPr>
        <p:txBody>
          <a:bodyPr>
            <a:normAutofit/>
          </a:bodyPr>
          <a:lstStyle>
            <a:lvl1pPr marL="0" indent="0" algn="ctr">
              <a:buNone/>
              <a:defRPr sz="28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 smtClean="0"/>
              <a:t>titlE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938151" y="1671024"/>
            <a:ext cx="3194462" cy="535393"/>
          </a:xfrm>
        </p:spPr>
        <p:txBody>
          <a:bodyPr anchor="b">
            <a:noAutofit/>
          </a:bodyPr>
          <a:lstStyle>
            <a:lvl1pPr algn="ctr">
              <a:defRPr sz="2800" b="1">
                <a:latin typeface="Segoe UI Win8 Semibold" panose="020B0702040204020203" pitchFamily="34" charset="0"/>
                <a:cs typeface="Segoe UI Win8 Semibold" panose="020B0702040204020203" pitchFamily="34" charset="0"/>
              </a:defRPr>
            </a:lvl1pPr>
          </a:lstStyle>
          <a:p>
            <a:r>
              <a:rPr lang="de-DE" dirty="0" smtClean="0"/>
              <a:t>Main 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404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">
    <p:bg>
      <p:bgPr>
        <a:solidFill>
          <a:srgbClr val="0069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38200" y="2803041"/>
            <a:ext cx="10515600" cy="110741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err="1" smtClean="0"/>
              <a:t>Capter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843024" y="3965885"/>
            <a:ext cx="10509250" cy="677862"/>
          </a:xfrm>
        </p:spPr>
        <p:txBody>
          <a:bodyPr anchor="ctr"/>
          <a:lstStyle>
            <a:lvl1pPr marL="0" indent="0" algn="ctr">
              <a:buFontTx/>
              <a:buNone/>
              <a:defRPr sz="2800">
                <a:solidFill>
                  <a:srgbClr val="A7DAFF"/>
                </a:solidFill>
              </a:defRPr>
            </a:lvl1pPr>
          </a:lstStyle>
          <a:p>
            <a:pPr lvl="0"/>
            <a:r>
              <a:rPr lang="de-DE" dirty="0" err="1" smtClean="0"/>
              <a:t>Subchapter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646" y="335975"/>
            <a:ext cx="1894961" cy="21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4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Graphic">
    <p:bg>
      <p:bgPr>
        <a:solidFill>
          <a:srgbClr val="0069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38200" y="665493"/>
            <a:ext cx="10515600" cy="110741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2707698" y="2339213"/>
            <a:ext cx="6496050" cy="2873375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Insert: </a:t>
            </a:r>
            <a:r>
              <a:rPr lang="de-DE" dirty="0" err="1" smtClean="0"/>
              <a:t>FlatDesignIcon</a:t>
            </a:r>
            <a:r>
              <a:rPr lang="de-DE" dirty="0" smtClean="0"/>
              <a:t>/</a:t>
            </a:r>
            <a:r>
              <a:rPr lang="de-DE" dirty="0" err="1" smtClean="0"/>
              <a:t>Graphic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646" y="335975"/>
            <a:ext cx="1894961" cy="21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29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60552" y="106781"/>
            <a:ext cx="9283498" cy="665026"/>
          </a:xfrm>
        </p:spPr>
        <p:txBody>
          <a:bodyPr>
            <a:noAutofit/>
          </a:bodyPr>
          <a:lstStyle>
            <a:lvl1pPr>
              <a:defRPr sz="2400">
                <a:solidFill>
                  <a:srgbClr val="0069B4"/>
                </a:solidFill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22514" y="1413164"/>
            <a:ext cx="11079678" cy="4940135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0" y="855032"/>
            <a:ext cx="12192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647" y="335238"/>
            <a:ext cx="1894963" cy="21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52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60552" y="106781"/>
            <a:ext cx="9283498" cy="665026"/>
          </a:xfrm>
        </p:spPr>
        <p:txBody>
          <a:bodyPr>
            <a:noAutofit/>
          </a:bodyPr>
          <a:lstStyle>
            <a:lvl1pPr>
              <a:defRPr sz="2400">
                <a:solidFill>
                  <a:srgbClr val="0069B4"/>
                </a:solidFill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22514" y="1413164"/>
            <a:ext cx="5287736" cy="4940135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0" y="855032"/>
            <a:ext cx="12192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647" y="335238"/>
            <a:ext cx="1894963" cy="219864"/>
          </a:xfrm>
          <a:prstGeom prst="rect">
            <a:avLst/>
          </a:prstGeom>
        </p:spPr>
      </p:pic>
      <p:sp>
        <p:nvSpPr>
          <p:cNvPr id="7" name="Inhaltsplatzhalter 2"/>
          <p:cNvSpPr>
            <a:spLocks noGrp="1"/>
          </p:cNvSpPr>
          <p:nvPr>
            <p:ph idx="10"/>
          </p:nvPr>
        </p:nvSpPr>
        <p:spPr>
          <a:xfrm>
            <a:off x="6370864" y="1413164"/>
            <a:ext cx="5287736" cy="4940135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403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22514" y="1413164"/>
            <a:ext cx="11079678" cy="363384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1" hasCustomPrompt="1"/>
          </p:nvPr>
        </p:nvSpPr>
        <p:spPr>
          <a:xfrm>
            <a:off x="522513" y="5199414"/>
            <a:ext cx="11079678" cy="1047008"/>
          </a:xfrm>
        </p:spPr>
        <p:txBody>
          <a:bodyPr/>
          <a:lstStyle>
            <a:lvl1pPr marL="0" indent="0">
              <a:buNone/>
              <a:defRPr>
                <a:solidFill>
                  <a:srgbClr val="0069B4"/>
                </a:solidFill>
                <a:sym typeface="Wingdings" panose="05000000000000000000" pitchFamily="2" charset="2"/>
              </a:defRPr>
            </a:lvl1pPr>
            <a:lvl5pPr marL="18288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5pPr>
            <a:lvl6pPr marL="2286000" indent="0">
              <a:buNone/>
              <a:defRPr/>
            </a:lvl6pPr>
          </a:lstStyle>
          <a:p>
            <a:pPr lvl="0"/>
            <a:r>
              <a:rPr lang="de-DE" dirty="0" smtClean="0"/>
              <a:t> </a:t>
            </a:r>
            <a:r>
              <a:rPr lang="de-DE" dirty="0" err="1" smtClean="0"/>
              <a:t>Conclusion</a:t>
            </a:r>
            <a:endParaRPr lang="de-DE" dirty="0" smtClean="0"/>
          </a:p>
        </p:txBody>
      </p:sp>
      <p:cxnSp>
        <p:nvCxnSpPr>
          <p:cNvPr id="11" name="Gerader Verbinder 7"/>
          <p:cNvCxnSpPr/>
          <p:nvPr userDrawn="1"/>
        </p:nvCxnSpPr>
        <p:spPr>
          <a:xfrm>
            <a:off x="0" y="855032"/>
            <a:ext cx="12192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260552" y="106781"/>
            <a:ext cx="9283498" cy="665026"/>
          </a:xfrm>
        </p:spPr>
        <p:txBody>
          <a:bodyPr>
            <a:noAutofit/>
          </a:bodyPr>
          <a:lstStyle>
            <a:lvl1pPr>
              <a:defRPr sz="2400">
                <a:solidFill>
                  <a:srgbClr val="0069B4"/>
                </a:solidFill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647" y="335238"/>
            <a:ext cx="1894963" cy="21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6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err="1" smtClean="0"/>
              <a:t>TITLe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dirty="0" smtClean="0"/>
              <a:t>Keyword</a:t>
            </a:r>
          </a:p>
          <a:p>
            <a:pPr lvl="1"/>
            <a:r>
              <a:rPr lang="de-DE" dirty="0" smtClean="0"/>
              <a:t>2nd </a:t>
            </a:r>
            <a:r>
              <a:rPr lang="de-DE" dirty="0" err="1" smtClean="0"/>
              <a:t>layer</a:t>
            </a:r>
            <a:endParaRPr lang="de-DE" dirty="0" smtClean="0"/>
          </a:p>
          <a:p>
            <a:pPr lvl="2"/>
            <a:r>
              <a:rPr lang="de-DE" dirty="0" smtClean="0"/>
              <a:t>3rd </a:t>
            </a:r>
            <a:r>
              <a:rPr lang="de-DE" dirty="0" err="1" smtClean="0"/>
              <a:t>layer</a:t>
            </a:r>
            <a:endParaRPr lang="de-DE" dirty="0" smtClean="0"/>
          </a:p>
          <a:p>
            <a:pPr lvl="3"/>
            <a:r>
              <a:rPr lang="de-DE" dirty="0" smtClean="0"/>
              <a:t>4th </a:t>
            </a:r>
            <a:r>
              <a:rPr lang="de-DE" dirty="0" err="1" smtClean="0"/>
              <a:t>layer</a:t>
            </a:r>
            <a:endParaRPr lang="de-DE" dirty="0" smtClean="0"/>
          </a:p>
          <a:p>
            <a:pPr lvl="4"/>
            <a:r>
              <a:rPr lang="de-DE" dirty="0" smtClean="0"/>
              <a:t>5th </a:t>
            </a:r>
            <a:r>
              <a:rPr lang="de-DE" dirty="0" err="1" smtClean="0"/>
              <a:t>layer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9718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7" r:id="rId3"/>
    <p:sldLayoutId id="2147483649" r:id="rId4"/>
    <p:sldLayoutId id="2147483665" r:id="rId5"/>
    <p:sldLayoutId id="2147483654" r:id="rId6"/>
    <p:sldLayoutId id="2147483664" r:id="rId7"/>
    <p:sldLayoutId id="2147483671" r:id="rId8"/>
    <p:sldLayoutId id="2147483650" r:id="rId9"/>
    <p:sldLayoutId id="2147483668" r:id="rId10"/>
    <p:sldLayoutId id="2147483655" r:id="rId11"/>
    <p:sldLayoutId id="2147483662" r:id="rId12"/>
    <p:sldLayoutId id="2147483658" r:id="rId13"/>
    <p:sldLayoutId id="2147483666" r:id="rId14"/>
    <p:sldLayoutId id="2147483659" r:id="rId15"/>
    <p:sldLayoutId id="2147483672" r:id="rId16"/>
    <p:sldLayoutId id="2147483663" r:id="rId17"/>
    <p:sldLayoutId id="2147483670" r:id="rId1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2"/>
          </a:solidFill>
          <a:latin typeface="Camphor Std Thin" pitchFamily="34" charset="0"/>
          <a:ea typeface="Segoe UI" panose="020B0502040204020203" pitchFamily="34" charset="0"/>
          <a:cs typeface="Camphor Std Thin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mphor Std Thin" pitchFamily="34" charset="0"/>
          <a:ea typeface="+mn-ea"/>
          <a:cs typeface="Camphor Std Thin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mphor Std Thin" pitchFamily="34" charset="0"/>
          <a:ea typeface="+mn-ea"/>
          <a:cs typeface="Camphor Std Thin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mphor Std Thin" pitchFamily="34" charset="0"/>
          <a:ea typeface="+mn-ea"/>
          <a:cs typeface="Camphor Std Thin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mphor Std Thin" pitchFamily="34" charset="0"/>
          <a:ea typeface="+mn-ea"/>
          <a:cs typeface="Camphor Std Thin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mphor Std Thin" pitchFamily="34" charset="0"/>
          <a:ea typeface="+mn-ea"/>
          <a:cs typeface="Camphor Std Thin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829873" y="3208063"/>
            <a:ext cx="10509663" cy="9298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Engineering-Workshop</a:t>
            </a:r>
            <a:endParaRPr lang="de-DE" dirty="0"/>
          </a:p>
        </p:txBody>
      </p:sp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>
          <a:xfrm>
            <a:off x="838199" y="4687214"/>
            <a:ext cx="10512627" cy="526548"/>
          </a:xfrm>
        </p:spPr>
        <p:txBody>
          <a:bodyPr/>
          <a:lstStyle/>
          <a:p>
            <a:r>
              <a:rPr lang="de-DE" dirty="0" smtClean="0"/>
              <a:t>Jörg Preiß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 smtClean="0"/>
              <a:t>Gernsheim    –   18.02.2015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819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3600" dirty="0" smtClean="0"/>
              <a:t>MS Test</a:t>
            </a:r>
          </a:p>
          <a:p>
            <a:r>
              <a:rPr lang="de-DE" dirty="0" smtClean="0"/>
              <a:t>Wird mitgeliefert</a:t>
            </a:r>
          </a:p>
          <a:p>
            <a:r>
              <a:rPr lang="de-DE" dirty="0" smtClean="0"/>
              <a:t>Braucht eigenen </a:t>
            </a:r>
            <a:r>
              <a:rPr lang="de-DE" dirty="0" err="1" smtClean="0"/>
              <a:t>Assembly</a:t>
            </a:r>
            <a:r>
              <a:rPr lang="de-DE" dirty="0" smtClean="0"/>
              <a:t>-Typ</a:t>
            </a:r>
          </a:p>
          <a:p>
            <a:r>
              <a:rPr lang="de-DE" dirty="0" smtClean="0"/>
              <a:t>Braucht eigenen Test-Explorer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 Tests</a:t>
            </a:r>
          </a:p>
        </p:txBody>
      </p:sp>
    </p:spTree>
    <p:extLst>
      <p:ext uri="{BB962C8B-B14F-4D97-AF65-F5344CB8AC3E}">
        <p14:creationId xmlns:p14="http://schemas.microsoft.com/office/powerpoint/2010/main" val="187832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3600" dirty="0" err="1" smtClean="0"/>
              <a:t>NUnit</a:t>
            </a:r>
            <a:endParaRPr lang="de-DE" sz="3600" dirty="0" smtClean="0"/>
          </a:p>
          <a:p>
            <a:r>
              <a:rPr lang="de-DE" dirty="0" smtClean="0"/>
              <a:t>Selbe Vorgehensweise wie bei MS Test</a:t>
            </a:r>
          </a:p>
          <a:p>
            <a:r>
              <a:rPr lang="de-DE" dirty="0" smtClean="0"/>
              <a:t>Test kann im selben Projekt liegen</a:t>
            </a:r>
          </a:p>
          <a:p>
            <a:r>
              <a:rPr lang="de-DE" dirty="0" smtClean="0"/>
              <a:t>Disziplin nötig</a:t>
            </a:r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 Tests</a:t>
            </a:r>
          </a:p>
        </p:txBody>
      </p:sp>
    </p:spTree>
    <p:extLst>
      <p:ext uri="{BB962C8B-B14F-4D97-AF65-F5344CB8AC3E}">
        <p14:creationId xmlns:p14="http://schemas.microsoft.com/office/powerpoint/2010/main" val="230395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3600" dirty="0" err="1" smtClean="0"/>
              <a:t>Machine</a:t>
            </a:r>
            <a:r>
              <a:rPr lang="de-DE" sz="3600" dirty="0" smtClean="0"/>
              <a:t> </a:t>
            </a:r>
            <a:r>
              <a:rPr lang="de-DE" sz="3600" dirty="0" err="1" smtClean="0"/>
              <a:t>Specifications</a:t>
            </a:r>
            <a:endParaRPr lang="de-DE" sz="3600" dirty="0" smtClean="0"/>
          </a:p>
          <a:p>
            <a:r>
              <a:rPr lang="de-DE" dirty="0" smtClean="0"/>
              <a:t>Dem </a:t>
            </a:r>
            <a:r>
              <a:rPr lang="de-DE" dirty="0" err="1" smtClean="0"/>
              <a:t>Behavior</a:t>
            </a:r>
            <a:r>
              <a:rPr lang="de-DE" dirty="0" smtClean="0"/>
              <a:t> </a:t>
            </a:r>
            <a:r>
              <a:rPr lang="de-DE" dirty="0" err="1" smtClean="0"/>
              <a:t>Driven</a:t>
            </a:r>
            <a:r>
              <a:rPr lang="de-DE" dirty="0" smtClean="0"/>
              <a:t> Design zuzuordnen</a:t>
            </a:r>
          </a:p>
          <a:p>
            <a:r>
              <a:rPr lang="de-DE" dirty="0" smtClean="0"/>
              <a:t>Gibt </a:t>
            </a:r>
            <a:r>
              <a:rPr lang="de-DE" dirty="0" err="1" smtClean="0"/>
              <a:t>Arrange</a:t>
            </a:r>
            <a:r>
              <a:rPr lang="de-DE" dirty="0" smtClean="0"/>
              <a:t> – Act – </a:t>
            </a:r>
            <a:r>
              <a:rPr lang="de-DE" dirty="0" err="1" smtClean="0"/>
              <a:t>Assert</a:t>
            </a:r>
            <a:r>
              <a:rPr lang="de-DE" dirty="0" smtClean="0"/>
              <a:t> Rahmen vor</a:t>
            </a:r>
          </a:p>
          <a:p>
            <a:r>
              <a:rPr lang="de-DE" dirty="0" smtClean="0"/>
              <a:t>Hilft, sich auf das Verhalten zu konzentrieren</a:t>
            </a:r>
          </a:p>
          <a:p>
            <a:r>
              <a:rPr lang="de-DE" dirty="0" smtClean="0"/>
              <a:t>Fehler direkt erkennbar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 Tests</a:t>
            </a:r>
          </a:p>
        </p:txBody>
      </p:sp>
    </p:spTree>
    <p:extLst>
      <p:ext uri="{BB962C8B-B14F-4D97-AF65-F5344CB8AC3E}">
        <p14:creationId xmlns:p14="http://schemas.microsoft.com/office/powerpoint/2010/main" val="11358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3600" dirty="0" err="1" smtClean="0"/>
              <a:t>SpecFlow</a:t>
            </a:r>
            <a:endParaRPr lang="de-DE" sz="3600" dirty="0" smtClean="0"/>
          </a:p>
          <a:p>
            <a:r>
              <a:rPr lang="de-DE" dirty="0" smtClean="0"/>
              <a:t>Komplett Userstory basiert</a:t>
            </a:r>
          </a:p>
          <a:p>
            <a:r>
              <a:rPr lang="de-DE" dirty="0" err="1" smtClean="0"/>
              <a:t>Acceptance</a:t>
            </a:r>
            <a:r>
              <a:rPr lang="de-DE" dirty="0" smtClean="0"/>
              <a:t> Test </a:t>
            </a:r>
            <a:r>
              <a:rPr lang="de-DE" dirty="0" err="1" smtClean="0"/>
              <a:t>Driven</a:t>
            </a:r>
            <a:r>
              <a:rPr lang="de-DE" dirty="0" smtClean="0"/>
              <a:t> Development</a:t>
            </a:r>
          </a:p>
          <a:p>
            <a:r>
              <a:rPr lang="de-DE" dirty="0" smtClean="0"/>
              <a:t>.NET Version von </a:t>
            </a:r>
            <a:r>
              <a:rPr lang="de-DE" dirty="0" err="1" smtClean="0"/>
              <a:t>Cucumber</a:t>
            </a:r>
            <a:endParaRPr lang="de-DE" dirty="0" smtClean="0"/>
          </a:p>
          <a:p>
            <a:r>
              <a:rPr lang="de-DE" dirty="0" smtClean="0"/>
              <a:t>Mit </a:t>
            </a:r>
            <a:r>
              <a:rPr lang="de-DE" dirty="0" err="1" smtClean="0"/>
              <a:t>NUnit</a:t>
            </a:r>
            <a:r>
              <a:rPr lang="de-DE" dirty="0" smtClean="0"/>
              <a:t> oder </a:t>
            </a:r>
            <a:r>
              <a:rPr lang="de-DE" dirty="0" err="1" smtClean="0"/>
              <a:t>xUnit</a:t>
            </a:r>
            <a:r>
              <a:rPr lang="de-DE" dirty="0" smtClean="0"/>
              <a:t> kombinierbar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 Tests</a:t>
            </a:r>
          </a:p>
        </p:txBody>
      </p:sp>
    </p:spTree>
    <p:extLst>
      <p:ext uri="{BB962C8B-B14F-4D97-AF65-F5344CB8AC3E}">
        <p14:creationId xmlns:p14="http://schemas.microsoft.com/office/powerpoint/2010/main" val="2995436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3600" dirty="0" smtClean="0"/>
              <a:t>Daten bereitstellen</a:t>
            </a:r>
          </a:p>
          <a:p>
            <a:r>
              <a:rPr lang="de-DE" dirty="0" smtClean="0"/>
              <a:t>Extrahiere Funktionalität in Interface</a:t>
            </a:r>
          </a:p>
          <a:p>
            <a:r>
              <a:rPr lang="de-DE" dirty="0" smtClean="0"/>
              <a:t>Ersetze sie durch </a:t>
            </a:r>
            <a:r>
              <a:rPr lang="de-DE" dirty="0" err="1" smtClean="0"/>
              <a:t>Mocking</a:t>
            </a:r>
            <a:r>
              <a:rPr lang="de-DE" dirty="0" smtClean="0"/>
              <a:t>-Framework</a:t>
            </a:r>
          </a:p>
          <a:p>
            <a:r>
              <a:rPr lang="de-DE" dirty="0" smtClean="0"/>
              <a:t>Zusätzlicher Komfort durch </a:t>
            </a:r>
            <a:r>
              <a:rPr lang="de-DE" dirty="0" err="1" smtClean="0"/>
              <a:t>Machine</a:t>
            </a:r>
            <a:r>
              <a:rPr lang="de-DE" dirty="0" smtClean="0"/>
              <a:t> </a:t>
            </a:r>
            <a:r>
              <a:rPr lang="de-DE" dirty="0" err="1" smtClean="0"/>
              <a:t>Fakes</a:t>
            </a:r>
            <a:endParaRPr lang="de-DE" dirty="0" smtClean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 Tests</a:t>
            </a:r>
          </a:p>
        </p:txBody>
      </p:sp>
    </p:spTree>
    <p:extLst>
      <p:ext uri="{BB962C8B-B14F-4D97-AF65-F5344CB8AC3E}">
        <p14:creationId xmlns:p14="http://schemas.microsoft.com/office/powerpoint/2010/main" val="75687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dirty="0"/>
              <a:t>Inversion </a:t>
            </a:r>
            <a:r>
              <a:rPr lang="de-DE" dirty="0" err="1"/>
              <a:t>Of</a:t>
            </a:r>
            <a:r>
              <a:rPr lang="de-DE" dirty="0"/>
              <a:t> Control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39" y="909260"/>
            <a:ext cx="4982271" cy="538237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379" y="909261"/>
            <a:ext cx="4953692" cy="5382377"/>
          </a:xfrm>
          <a:prstGeom prst="rect">
            <a:avLst/>
          </a:prstGeom>
        </p:spPr>
      </p:pic>
      <p:sp>
        <p:nvSpPr>
          <p:cNvPr id="13" name="&quot;Nein&quot;-Symbol 12"/>
          <p:cNvSpPr/>
          <p:nvPr/>
        </p:nvSpPr>
        <p:spPr>
          <a:xfrm>
            <a:off x="1095497" y="1266824"/>
            <a:ext cx="4705351" cy="4705351"/>
          </a:xfrm>
          <a:prstGeom prst="noSmoking">
            <a:avLst/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91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3600" dirty="0" smtClean="0"/>
              <a:t>Zu beachten</a:t>
            </a:r>
          </a:p>
          <a:p>
            <a:r>
              <a:rPr lang="de-DE" dirty="0" smtClean="0"/>
              <a:t>Test muss zuerst Rot sein</a:t>
            </a:r>
          </a:p>
          <a:p>
            <a:r>
              <a:rPr lang="de-DE" dirty="0" smtClean="0"/>
              <a:t>Tests nicht optimieren</a:t>
            </a:r>
          </a:p>
          <a:p>
            <a:r>
              <a:rPr lang="de-DE" dirty="0" smtClean="0"/>
              <a:t>Datenbank zur Not mit </a:t>
            </a:r>
            <a:r>
              <a:rPr lang="de-DE" dirty="0" err="1" smtClean="0"/>
              <a:t>SQLite</a:t>
            </a:r>
            <a:r>
              <a:rPr lang="de-DE" dirty="0" smtClean="0"/>
              <a:t> im Speicher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 Tests</a:t>
            </a:r>
          </a:p>
        </p:txBody>
      </p:sp>
    </p:spTree>
    <p:extLst>
      <p:ext uri="{BB962C8B-B14F-4D97-AF65-F5344CB8AC3E}">
        <p14:creationId xmlns:p14="http://schemas.microsoft.com/office/powerpoint/2010/main" val="1761287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Datenbank</a:t>
            </a:r>
            <a:br>
              <a:rPr lang="de-DE" dirty="0" smtClean="0"/>
            </a:br>
            <a:r>
              <a:rPr lang="de-DE" dirty="0" err="1" smtClean="0"/>
              <a:t>anbindung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333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3600" dirty="0" smtClean="0"/>
              <a:t>Datenbankanbindung</a:t>
            </a:r>
          </a:p>
          <a:p>
            <a:r>
              <a:rPr lang="de-DE" dirty="0" smtClean="0"/>
              <a:t>Abhängigkeit so gering wie möglich halten</a:t>
            </a:r>
          </a:p>
          <a:p>
            <a:r>
              <a:rPr lang="de-DE" dirty="0" smtClean="0"/>
              <a:t>Keine SQL Statements im Code</a:t>
            </a:r>
          </a:p>
          <a:p>
            <a:r>
              <a:rPr lang="de-DE" dirty="0" smtClean="0"/>
              <a:t>Persistenz meistens Nebenaspekt</a:t>
            </a:r>
          </a:p>
          <a:p>
            <a:r>
              <a:rPr lang="de-DE" dirty="0" smtClean="0"/>
              <a:t>Nach Möglichkeit ORM einsetzen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Datenbanken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3429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3600" dirty="0" smtClean="0"/>
              <a:t>Mögliche ORM Frameworks</a:t>
            </a:r>
          </a:p>
          <a:p>
            <a:r>
              <a:rPr lang="de-DE" dirty="0" smtClean="0"/>
              <a:t>„Linq2Sql“</a:t>
            </a:r>
          </a:p>
          <a:p>
            <a:r>
              <a:rPr lang="de-DE" dirty="0" smtClean="0"/>
              <a:t>Entity Framework</a:t>
            </a:r>
          </a:p>
          <a:p>
            <a:r>
              <a:rPr lang="de-DE" dirty="0" err="1" smtClean="0"/>
              <a:t>NHibernate</a:t>
            </a:r>
            <a:endParaRPr lang="de-DE" dirty="0" smtClean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Datenbanken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14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de-DE" dirty="0" smtClean="0"/>
              <a:t>Senior Software Engineer</a:t>
            </a:r>
            <a:endParaRPr lang="de-DE" dirty="0"/>
          </a:p>
          <a:p>
            <a:r>
              <a:rPr lang="de-DE" dirty="0" smtClean="0"/>
              <a:t>Seit 2011 bei Centigrade</a:t>
            </a:r>
            <a:endParaRPr lang="de-DE" dirty="0"/>
          </a:p>
          <a:p>
            <a:r>
              <a:rPr lang="de-DE" dirty="0" smtClean="0"/>
              <a:t>Über 20 Jahre Erfahrung in der Softwareentwicklung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2"/>
                </a:solidFill>
              </a:rPr>
              <a:t>Jörg </a:t>
            </a:r>
            <a:br>
              <a:rPr lang="de-DE" dirty="0" smtClean="0">
                <a:solidFill>
                  <a:schemeClr val="tx2"/>
                </a:solidFill>
              </a:rPr>
            </a:br>
            <a:r>
              <a:rPr lang="de-DE" dirty="0" smtClean="0">
                <a:solidFill>
                  <a:schemeClr val="tx2"/>
                </a:solidFill>
              </a:rPr>
              <a:t>Preiß</a:t>
            </a:r>
            <a:endParaRPr lang="de-DE" dirty="0">
              <a:solidFill>
                <a:schemeClr val="tx2"/>
              </a:solidFill>
            </a:endParaRPr>
          </a:p>
        </p:txBody>
      </p:sp>
      <p:pic>
        <p:nvPicPr>
          <p:cNvPr id="6" name="Bildplatzhalter 5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" y="1208785"/>
            <a:ext cx="3152775" cy="3152775"/>
          </a:xfrm>
        </p:spPr>
      </p:pic>
    </p:spTree>
    <p:extLst>
      <p:ext uri="{BB962C8B-B14F-4D97-AF65-F5344CB8AC3E}">
        <p14:creationId xmlns:p14="http://schemas.microsoft.com/office/powerpoint/2010/main" val="280494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IoC</a:t>
            </a:r>
            <a:r>
              <a:rPr lang="de-DE" dirty="0" smtClean="0"/>
              <a:t> Container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727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522514" y="2047875"/>
            <a:ext cx="11079678" cy="299913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3600" dirty="0" smtClean="0"/>
              <a:t>Auflösen der Implementierungen</a:t>
            </a:r>
          </a:p>
          <a:p>
            <a:r>
              <a:rPr lang="de-DE" dirty="0" smtClean="0"/>
              <a:t>Direktes Erzeugen verlagert Problem nur</a:t>
            </a:r>
          </a:p>
          <a:p>
            <a:r>
              <a:rPr lang="de-DE" dirty="0" smtClean="0"/>
              <a:t>Zentrale Stelle zur Registrierung</a:t>
            </a:r>
          </a:p>
          <a:p>
            <a:r>
              <a:rPr lang="de-DE" dirty="0" smtClean="0"/>
              <a:t>Automatisches Auflösen von Abhängigkeiten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IoC</a:t>
            </a:r>
            <a:r>
              <a:rPr lang="de-DE" dirty="0" smtClean="0"/>
              <a:t> Container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508" y="1019119"/>
            <a:ext cx="4715533" cy="800212"/>
          </a:xfrm>
          <a:prstGeom prst="rect">
            <a:avLst/>
          </a:prstGeom>
        </p:spPr>
      </p:pic>
      <p:sp>
        <p:nvSpPr>
          <p:cNvPr id="5" name="Inhaltsplatzhalter 3"/>
          <p:cNvSpPr>
            <a:spLocks noGrp="1"/>
          </p:cNvSpPr>
          <p:nvPr>
            <p:ph idx="11"/>
          </p:nvPr>
        </p:nvSpPr>
        <p:spPr>
          <a:xfrm>
            <a:off x="522513" y="5494689"/>
            <a:ext cx="11079678" cy="1363311"/>
          </a:xfrm>
        </p:spPr>
        <p:txBody>
          <a:bodyPr>
            <a:normAutofit/>
          </a:bodyPr>
          <a:lstStyle/>
          <a:p>
            <a:pPr marL="457200" indent="-457200">
              <a:buFont typeface="Wingdings"/>
              <a:buChar char="à"/>
            </a:pPr>
            <a:r>
              <a:rPr lang="de-DE" dirty="0" err="1" smtClean="0"/>
              <a:t>IoC</a:t>
            </a:r>
            <a:r>
              <a:rPr lang="de-DE" dirty="0" smtClean="0"/>
              <a:t> Container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732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de-DE" sz="3600" dirty="0" smtClean="0"/>
              <a:t>Mögliche </a:t>
            </a:r>
            <a:r>
              <a:rPr lang="de-DE" sz="3600" dirty="0" err="1" smtClean="0"/>
              <a:t>IoC</a:t>
            </a:r>
            <a:r>
              <a:rPr lang="de-DE" sz="3600" dirty="0" smtClean="0"/>
              <a:t> Container</a:t>
            </a:r>
          </a:p>
          <a:p>
            <a:r>
              <a:rPr lang="de-DE" dirty="0" smtClean="0"/>
              <a:t>MEF (eher für </a:t>
            </a:r>
            <a:r>
              <a:rPr lang="de-DE" dirty="0" err="1" smtClean="0"/>
              <a:t>Plugins</a:t>
            </a:r>
            <a:r>
              <a:rPr lang="de-DE" dirty="0" smtClean="0"/>
              <a:t> gedacht)</a:t>
            </a:r>
          </a:p>
          <a:p>
            <a:r>
              <a:rPr lang="de-DE" dirty="0" smtClean="0"/>
              <a:t>Castle Windsor</a:t>
            </a:r>
          </a:p>
          <a:p>
            <a:r>
              <a:rPr lang="de-DE" dirty="0" smtClean="0"/>
              <a:t>Spring .NET</a:t>
            </a:r>
          </a:p>
          <a:p>
            <a:r>
              <a:rPr lang="de-DE" dirty="0" err="1" smtClean="0"/>
              <a:t>LightCore</a:t>
            </a:r>
            <a:endParaRPr lang="de-DE" dirty="0" smtClean="0"/>
          </a:p>
          <a:p>
            <a:r>
              <a:rPr lang="de-DE" dirty="0" err="1" smtClean="0"/>
              <a:t>Unity</a:t>
            </a:r>
            <a:endParaRPr lang="de-DE" dirty="0" smtClean="0"/>
          </a:p>
          <a:p>
            <a:r>
              <a:rPr lang="de-DE" dirty="0" smtClean="0"/>
              <a:t>…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IoC</a:t>
            </a:r>
            <a:r>
              <a:rPr lang="de-DE" dirty="0"/>
              <a:t> Container</a:t>
            </a:r>
          </a:p>
        </p:txBody>
      </p:sp>
    </p:spTree>
    <p:extLst>
      <p:ext uri="{BB962C8B-B14F-4D97-AF65-F5344CB8AC3E}">
        <p14:creationId xmlns:p14="http://schemas.microsoft.com/office/powerpoint/2010/main" val="410415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IoC</a:t>
            </a:r>
            <a:r>
              <a:rPr lang="de-DE" dirty="0"/>
              <a:t> Container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29" y="932983"/>
            <a:ext cx="10058400" cy="592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06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PRISM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28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PRISM</a:t>
            </a:r>
            <a:endParaRPr lang="de-DE" dirty="0"/>
          </a:p>
        </p:txBody>
      </p:sp>
      <p:sp>
        <p:nvSpPr>
          <p:cNvPr id="6" name="Inhaltsplatzhalter 10"/>
          <p:cNvSpPr>
            <a:spLocks noGrp="1"/>
          </p:cNvSpPr>
          <p:nvPr>
            <p:ph idx="1"/>
          </p:nvPr>
        </p:nvSpPr>
        <p:spPr>
          <a:xfrm>
            <a:off x="522514" y="1413164"/>
            <a:ext cx="11079678" cy="47971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3600" dirty="0" smtClean="0"/>
              <a:t>Bestandteile</a:t>
            </a:r>
          </a:p>
          <a:p>
            <a:r>
              <a:rPr lang="de-DE" dirty="0"/>
              <a:t>Shell </a:t>
            </a:r>
            <a:endParaRPr lang="de-DE" dirty="0" smtClean="0"/>
          </a:p>
          <a:p>
            <a:r>
              <a:rPr lang="de-DE" dirty="0" smtClean="0"/>
              <a:t>Bootstrapper	</a:t>
            </a:r>
          </a:p>
          <a:p>
            <a:r>
              <a:rPr lang="de-DE" dirty="0" err="1"/>
              <a:t>Unity</a:t>
            </a:r>
            <a:endParaRPr lang="de-DE" dirty="0"/>
          </a:p>
          <a:p>
            <a:r>
              <a:rPr lang="de-DE" dirty="0" err="1" smtClean="0"/>
              <a:t>EventAggregator</a:t>
            </a:r>
            <a:endParaRPr lang="de-DE" dirty="0" smtClean="0"/>
          </a:p>
          <a:p>
            <a:r>
              <a:rPr lang="de-DE" dirty="0" err="1" smtClean="0"/>
              <a:t>Regions</a:t>
            </a:r>
            <a:endParaRPr lang="de-DE" dirty="0" smtClean="0"/>
          </a:p>
          <a:p>
            <a:r>
              <a:rPr lang="de-DE" dirty="0" smtClean="0"/>
              <a:t>Module</a:t>
            </a:r>
          </a:p>
        </p:txBody>
      </p:sp>
    </p:spTree>
    <p:extLst>
      <p:ext uri="{BB962C8B-B14F-4D97-AF65-F5344CB8AC3E}">
        <p14:creationId xmlns:p14="http://schemas.microsoft.com/office/powerpoint/2010/main" val="266094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PRISM</a:t>
            </a:r>
            <a:endParaRPr lang="de-DE" dirty="0"/>
          </a:p>
        </p:txBody>
      </p:sp>
      <p:sp>
        <p:nvSpPr>
          <p:cNvPr id="6" name="Inhaltsplatzhalter 10"/>
          <p:cNvSpPr>
            <a:spLocks noGrp="1"/>
          </p:cNvSpPr>
          <p:nvPr>
            <p:ph idx="1"/>
          </p:nvPr>
        </p:nvSpPr>
        <p:spPr>
          <a:xfrm>
            <a:off x="522514" y="1413164"/>
            <a:ext cx="11079678" cy="47971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3600" dirty="0" smtClean="0"/>
              <a:t>Shell</a:t>
            </a:r>
          </a:p>
          <a:p>
            <a:r>
              <a:rPr lang="de-DE" dirty="0" smtClean="0"/>
              <a:t>Ersetzt die </a:t>
            </a:r>
            <a:r>
              <a:rPr lang="de-DE" dirty="0" err="1" smtClean="0"/>
              <a:t>MainView</a:t>
            </a:r>
            <a:endParaRPr lang="de-DE" dirty="0" smtClean="0"/>
          </a:p>
          <a:p>
            <a:r>
              <a:rPr lang="de-DE" dirty="0" smtClean="0"/>
              <a:t>Wird durch den Bootstrapper angelegt</a:t>
            </a:r>
          </a:p>
          <a:p>
            <a:r>
              <a:rPr lang="de-DE" dirty="0" smtClean="0"/>
              <a:t>Bei 2 Fenstern die </a:t>
            </a:r>
            <a:r>
              <a:rPr lang="de-DE" dirty="0" err="1" smtClean="0"/>
              <a:t>StartupUri</a:t>
            </a:r>
            <a:r>
              <a:rPr lang="de-DE" dirty="0" smtClean="0"/>
              <a:t> in </a:t>
            </a:r>
            <a:r>
              <a:rPr lang="de-DE" dirty="0" err="1" smtClean="0"/>
              <a:t>app.xaml</a:t>
            </a:r>
            <a:r>
              <a:rPr lang="de-DE" dirty="0" smtClean="0"/>
              <a:t> löschen</a:t>
            </a:r>
          </a:p>
        </p:txBody>
      </p:sp>
    </p:spTree>
    <p:extLst>
      <p:ext uri="{BB962C8B-B14F-4D97-AF65-F5344CB8AC3E}">
        <p14:creationId xmlns:p14="http://schemas.microsoft.com/office/powerpoint/2010/main" val="208725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PRISM</a:t>
            </a:r>
            <a:endParaRPr lang="de-DE" dirty="0"/>
          </a:p>
        </p:txBody>
      </p:sp>
      <p:sp>
        <p:nvSpPr>
          <p:cNvPr id="6" name="Inhaltsplatzhalter 10"/>
          <p:cNvSpPr>
            <a:spLocks noGrp="1"/>
          </p:cNvSpPr>
          <p:nvPr>
            <p:ph idx="1"/>
          </p:nvPr>
        </p:nvSpPr>
        <p:spPr>
          <a:xfrm>
            <a:off x="522514" y="1413164"/>
            <a:ext cx="11079678" cy="47971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3600" dirty="0" smtClean="0"/>
              <a:t>Bootstrapper</a:t>
            </a:r>
          </a:p>
          <a:p>
            <a:r>
              <a:rPr lang="de-DE" dirty="0" smtClean="0"/>
              <a:t>Konfiguriert Shell, </a:t>
            </a:r>
            <a:r>
              <a:rPr lang="de-DE" dirty="0" err="1" smtClean="0"/>
              <a:t>IoC</a:t>
            </a:r>
            <a:r>
              <a:rPr lang="de-DE" dirty="0" smtClean="0"/>
              <a:t> Container und Module</a:t>
            </a:r>
          </a:p>
          <a:p>
            <a:r>
              <a:rPr lang="de-DE" dirty="0" smtClean="0"/>
              <a:t>Lädt </a:t>
            </a:r>
            <a:r>
              <a:rPr lang="de-DE" dirty="0" err="1" smtClean="0"/>
              <a:t>Erweiterungsassemblys</a:t>
            </a:r>
            <a:endParaRPr lang="de-DE" dirty="0" smtClean="0"/>
          </a:p>
          <a:p>
            <a:r>
              <a:rPr lang="de-DE" dirty="0" smtClean="0"/>
              <a:t>Wird bei Startup-Event erzeugt</a:t>
            </a:r>
          </a:p>
        </p:txBody>
      </p:sp>
    </p:spTree>
    <p:extLst>
      <p:ext uri="{BB962C8B-B14F-4D97-AF65-F5344CB8AC3E}">
        <p14:creationId xmlns:p14="http://schemas.microsoft.com/office/powerpoint/2010/main" val="124974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PRISM</a:t>
            </a:r>
            <a:endParaRPr lang="de-DE" dirty="0"/>
          </a:p>
        </p:txBody>
      </p:sp>
      <p:sp>
        <p:nvSpPr>
          <p:cNvPr id="6" name="Inhaltsplatzhalter 10"/>
          <p:cNvSpPr>
            <a:spLocks noGrp="1"/>
          </p:cNvSpPr>
          <p:nvPr>
            <p:ph idx="1"/>
          </p:nvPr>
        </p:nvSpPr>
        <p:spPr>
          <a:xfrm>
            <a:off x="522514" y="1413164"/>
            <a:ext cx="11079678" cy="47971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3600" dirty="0" err="1" smtClean="0"/>
              <a:t>ViewModels</a:t>
            </a:r>
            <a:r>
              <a:rPr lang="de-DE" sz="3600" dirty="0" smtClean="0"/>
              <a:t> </a:t>
            </a:r>
            <a:r>
              <a:rPr lang="de-DE" sz="3600" dirty="0" err="1" smtClean="0"/>
              <a:t>instantiieren</a:t>
            </a:r>
            <a:endParaRPr lang="de-DE" sz="3600" dirty="0" smtClean="0"/>
          </a:p>
          <a:p>
            <a:r>
              <a:rPr lang="de-DE" dirty="0" smtClean="0"/>
              <a:t>Konstruktor hat jetzt Parameter</a:t>
            </a:r>
            <a:endParaRPr lang="de-DE" dirty="0" smtClean="0"/>
          </a:p>
          <a:p>
            <a:r>
              <a:rPr lang="de-DE" dirty="0" smtClean="0"/>
              <a:t>Sind im Bootstrapper registriert</a:t>
            </a:r>
            <a:endParaRPr lang="de-DE" dirty="0" smtClean="0"/>
          </a:p>
          <a:p>
            <a:r>
              <a:rPr lang="de-DE" dirty="0" err="1" smtClean="0"/>
              <a:t>ViewModelLocator</a:t>
            </a:r>
            <a:r>
              <a:rPr lang="de-DE" dirty="0" smtClean="0"/>
              <a:t> benutzen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20572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PRISM</a:t>
            </a:r>
            <a:endParaRPr lang="de-DE" dirty="0"/>
          </a:p>
        </p:txBody>
      </p:sp>
      <p:sp>
        <p:nvSpPr>
          <p:cNvPr id="6" name="Inhaltsplatzhalter 10"/>
          <p:cNvSpPr>
            <a:spLocks noGrp="1"/>
          </p:cNvSpPr>
          <p:nvPr>
            <p:ph idx="1"/>
          </p:nvPr>
        </p:nvSpPr>
        <p:spPr>
          <a:xfrm>
            <a:off x="522514" y="1413164"/>
            <a:ext cx="11079678" cy="47971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3600" dirty="0" err="1" smtClean="0"/>
              <a:t>EventAggregator</a:t>
            </a:r>
            <a:endParaRPr lang="de-DE" sz="3600" dirty="0" smtClean="0"/>
          </a:p>
          <a:p>
            <a:r>
              <a:rPr lang="de-DE" dirty="0" smtClean="0"/>
              <a:t>Dient dem applikationsweiten Nachrichtenaustausch</a:t>
            </a:r>
          </a:p>
          <a:p>
            <a:r>
              <a:rPr lang="de-DE" dirty="0" smtClean="0"/>
              <a:t>Klassisches Pub/Sub Muster</a:t>
            </a:r>
          </a:p>
          <a:p>
            <a:r>
              <a:rPr lang="de-DE" dirty="0" smtClean="0"/>
              <a:t>Vermeidet Kopplung zwischen View(Model)s</a:t>
            </a:r>
          </a:p>
        </p:txBody>
      </p:sp>
    </p:spTree>
    <p:extLst>
      <p:ext uri="{BB962C8B-B14F-4D97-AF65-F5344CB8AC3E}">
        <p14:creationId xmlns:p14="http://schemas.microsoft.com/office/powerpoint/2010/main" val="125532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476750" y="704851"/>
            <a:ext cx="7419975" cy="5534502"/>
          </a:xfrm>
        </p:spPr>
        <p:txBody>
          <a:bodyPr>
            <a:normAutofit/>
          </a:bodyPr>
          <a:lstStyle/>
          <a:p>
            <a:r>
              <a:rPr lang="de-DE" dirty="0" smtClean="0"/>
              <a:t>Alltagsperformance </a:t>
            </a:r>
            <a:r>
              <a:rPr lang="de-DE" dirty="0" err="1" smtClean="0"/>
              <a:t>revisited</a:t>
            </a:r>
            <a:endParaRPr lang="de-DE" dirty="0" smtClean="0"/>
          </a:p>
          <a:p>
            <a:r>
              <a:rPr lang="de-DE" dirty="0" smtClean="0"/>
              <a:t>Software-Tests</a:t>
            </a:r>
          </a:p>
          <a:p>
            <a:r>
              <a:rPr lang="de-DE" dirty="0" err="1" smtClean="0"/>
              <a:t>Mocking</a:t>
            </a:r>
            <a:endParaRPr lang="de-DE" dirty="0" smtClean="0"/>
          </a:p>
          <a:p>
            <a:r>
              <a:rPr lang="de-DE" dirty="0" smtClean="0"/>
              <a:t>Datenbankanbindung </a:t>
            </a:r>
          </a:p>
          <a:p>
            <a:pPr marL="228600" lvl="1">
              <a:spcBef>
                <a:spcPts val="1000"/>
              </a:spcBef>
            </a:pPr>
            <a:r>
              <a:rPr lang="de-DE" dirty="0" err="1" smtClean="0"/>
              <a:t>IoC</a:t>
            </a:r>
            <a:r>
              <a:rPr lang="de-DE" dirty="0" smtClean="0"/>
              <a:t>-Container</a:t>
            </a:r>
          </a:p>
          <a:p>
            <a:r>
              <a:rPr lang="de-DE" dirty="0" err="1" smtClean="0"/>
              <a:t>Prism</a:t>
            </a:r>
            <a:endParaRPr lang="de-DE" dirty="0" smtClean="0"/>
          </a:p>
          <a:p>
            <a:pPr lvl="1"/>
            <a:r>
              <a:rPr lang="de-DE" dirty="0" smtClean="0"/>
              <a:t>Bootstrapping</a:t>
            </a:r>
          </a:p>
          <a:p>
            <a:pPr lvl="1"/>
            <a:r>
              <a:rPr lang="de-DE" dirty="0" smtClean="0"/>
              <a:t>Event </a:t>
            </a:r>
            <a:r>
              <a:rPr lang="de-DE" dirty="0" err="1" smtClean="0"/>
              <a:t>Aggregator</a:t>
            </a:r>
            <a:endParaRPr lang="de-DE" dirty="0" smtClean="0"/>
          </a:p>
          <a:p>
            <a:pPr lvl="1"/>
            <a:r>
              <a:rPr lang="de-DE" dirty="0" err="1" smtClean="0"/>
              <a:t>Regions</a:t>
            </a:r>
            <a:endParaRPr lang="de-DE" dirty="0" smtClean="0"/>
          </a:p>
          <a:p>
            <a:pPr lvl="1"/>
            <a:r>
              <a:rPr lang="de-DE" dirty="0" smtClean="0"/>
              <a:t>Module</a:t>
            </a:r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2"/>
                </a:solidFill>
              </a:rPr>
              <a:t>Agenda</a:t>
            </a:r>
            <a:endParaRPr lang="de-D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93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PRISM</a:t>
            </a:r>
            <a:endParaRPr lang="de-DE" dirty="0"/>
          </a:p>
        </p:txBody>
      </p:sp>
      <p:sp>
        <p:nvSpPr>
          <p:cNvPr id="6" name="Inhaltsplatzhalter 10"/>
          <p:cNvSpPr>
            <a:spLocks noGrp="1"/>
          </p:cNvSpPr>
          <p:nvPr>
            <p:ph idx="1"/>
          </p:nvPr>
        </p:nvSpPr>
        <p:spPr>
          <a:xfrm>
            <a:off x="522514" y="1413164"/>
            <a:ext cx="11079678" cy="47971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3600" dirty="0" err="1" smtClean="0"/>
              <a:t>Regions</a:t>
            </a:r>
            <a:endParaRPr lang="de-DE" sz="3600" dirty="0" smtClean="0"/>
          </a:p>
          <a:p>
            <a:r>
              <a:rPr lang="de-DE" dirty="0" smtClean="0"/>
              <a:t>Statisch zuordnen</a:t>
            </a:r>
            <a:endParaRPr lang="de-DE" dirty="0" smtClean="0"/>
          </a:p>
          <a:p>
            <a:r>
              <a:rPr lang="en-US" dirty="0" err="1" smtClean="0"/>
              <a:t>Dynamisch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Vor</a:t>
            </a:r>
            <a:r>
              <a:rPr lang="en-US" dirty="0" smtClean="0"/>
              <a:t>-/</a:t>
            </a:r>
            <a:r>
              <a:rPr lang="en-US" dirty="0" err="1" smtClean="0"/>
              <a:t>Zur</a:t>
            </a:r>
            <a:r>
              <a:rPr lang="en-US" dirty="0" err="1"/>
              <a:t>ü</a:t>
            </a:r>
            <a:r>
              <a:rPr lang="en-US" dirty="0" err="1" smtClean="0"/>
              <a:t>ck</a:t>
            </a:r>
            <a:endParaRPr lang="de-DE" dirty="0" smtClean="0"/>
          </a:p>
          <a:p>
            <a:r>
              <a:rPr lang="de-DE" dirty="0" smtClean="0"/>
              <a:t>Problem: </a:t>
            </a:r>
            <a:r>
              <a:rPr lang="de-DE" dirty="0" err="1" smtClean="0"/>
              <a:t>DesignerModus</a:t>
            </a:r>
            <a:r>
              <a:rPr lang="de-DE" dirty="0" smtClean="0"/>
              <a:t> zeigt nichts an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82012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PRISM</a:t>
            </a:r>
            <a:endParaRPr lang="de-DE" dirty="0"/>
          </a:p>
        </p:txBody>
      </p:sp>
      <p:sp>
        <p:nvSpPr>
          <p:cNvPr id="6" name="Inhaltsplatzhalter 10"/>
          <p:cNvSpPr>
            <a:spLocks noGrp="1"/>
          </p:cNvSpPr>
          <p:nvPr>
            <p:ph idx="1"/>
          </p:nvPr>
        </p:nvSpPr>
        <p:spPr>
          <a:xfrm>
            <a:off x="522514" y="1413164"/>
            <a:ext cx="11079678" cy="47971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3600" dirty="0" smtClean="0"/>
              <a:t>Modules</a:t>
            </a:r>
          </a:p>
          <a:p>
            <a:r>
              <a:rPr lang="de-DE" dirty="0" smtClean="0"/>
              <a:t>Auslagern von Funktionalität</a:t>
            </a:r>
            <a:endParaRPr lang="de-DE" dirty="0" smtClean="0"/>
          </a:p>
          <a:p>
            <a:r>
              <a:rPr lang="de-DE" dirty="0" smtClean="0"/>
              <a:t>Optionale Erweiterungen</a:t>
            </a:r>
            <a:endParaRPr lang="de-DE" dirty="0" smtClean="0"/>
          </a:p>
          <a:p>
            <a:r>
              <a:rPr lang="de-DE" dirty="0" smtClean="0"/>
              <a:t>Durch </a:t>
            </a:r>
            <a:r>
              <a:rPr lang="de-DE" dirty="0" err="1" smtClean="0"/>
              <a:t>EventAggregator</a:t>
            </a:r>
            <a:r>
              <a:rPr lang="de-DE" dirty="0" smtClean="0"/>
              <a:t> keine Abhängigkeiten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30337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PRISM</a:t>
            </a:r>
            <a:endParaRPr lang="de-DE" dirty="0"/>
          </a:p>
        </p:txBody>
      </p:sp>
      <p:sp>
        <p:nvSpPr>
          <p:cNvPr id="6" name="Inhaltsplatzhalter 10"/>
          <p:cNvSpPr>
            <a:spLocks noGrp="1"/>
          </p:cNvSpPr>
          <p:nvPr>
            <p:ph idx="1"/>
          </p:nvPr>
        </p:nvSpPr>
        <p:spPr>
          <a:xfrm>
            <a:off x="522514" y="1413164"/>
            <a:ext cx="11079678" cy="47971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3600" dirty="0" smtClean="0"/>
              <a:t>Dialoge darstellen</a:t>
            </a:r>
            <a:endParaRPr lang="de-DE" sz="3600" dirty="0" smtClean="0"/>
          </a:p>
          <a:p>
            <a:r>
              <a:rPr lang="de-DE" dirty="0" smtClean="0"/>
              <a:t>Idee: Interaktionen müssen angefordert werden</a:t>
            </a:r>
            <a:endParaRPr lang="de-DE" dirty="0" smtClean="0"/>
          </a:p>
          <a:p>
            <a:r>
              <a:rPr lang="de-DE" dirty="0" smtClean="0"/>
              <a:t>Anlegen mehrerer Standarddialoge</a:t>
            </a:r>
          </a:p>
          <a:p>
            <a:r>
              <a:rPr lang="de-DE" dirty="0" smtClean="0"/>
              <a:t>Austausch des kompletten Content eines Windows</a:t>
            </a:r>
          </a:p>
          <a:p>
            <a:r>
              <a:rPr lang="de-DE" dirty="0" smtClean="0"/>
              <a:t>Dadurch optimales Styling der Fenster möglich</a:t>
            </a:r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25190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WPF</a:t>
            </a:r>
            <a:endParaRPr lang="de-DE" dirty="0"/>
          </a:p>
        </p:txBody>
      </p:sp>
      <p:sp>
        <p:nvSpPr>
          <p:cNvPr id="6" name="Inhaltsplatzhalter 10"/>
          <p:cNvSpPr>
            <a:spLocks noGrp="1"/>
          </p:cNvSpPr>
          <p:nvPr>
            <p:ph idx="1"/>
          </p:nvPr>
        </p:nvSpPr>
        <p:spPr>
          <a:xfrm>
            <a:off x="522514" y="1413164"/>
            <a:ext cx="11079678" cy="47971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3600" dirty="0" smtClean="0"/>
              <a:t>Ausblick</a:t>
            </a:r>
            <a:endParaRPr lang="de-DE" sz="3600" dirty="0" smtClean="0"/>
          </a:p>
          <a:p>
            <a:r>
              <a:rPr lang="de-DE" dirty="0" smtClean="0"/>
              <a:t>Die verschiedenen WPF-Bausteine</a:t>
            </a:r>
            <a:endParaRPr lang="de-DE" dirty="0" smtClean="0"/>
          </a:p>
          <a:p>
            <a:r>
              <a:rPr lang="de-DE" dirty="0" smtClean="0"/>
              <a:t>Styling der Fenster und Views</a:t>
            </a:r>
          </a:p>
          <a:p>
            <a:r>
              <a:rPr lang="de-DE" dirty="0" smtClean="0"/>
              <a:t>Dynamisches Layout</a:t>
            </a:r>
          </a:p>
          <a:p>
            <a:r>
              <a:rPr lang="de-DE" dirty="0" smtClean="0"/>
              <a:t>Performance von WPF</a:t>
            </a:r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92486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Inhaltsplatzhalter 10"/>
          <p:cNvSpPr>
            <a:spLocks noGrp="1"/>
          </p:cNvSpPr>
          <p:nvPr>
            <p:ph idx="1"/>
          </p:nvPr>
        </p:nvSpPr>
        <p:spPr>
          <a:xfrm>
            <a:off x="522514" y="1413164"/>
            <a:ext cx="11079678" cy="479713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de-DE" sz="3600" dirty="0" smtClean="0"/>
              <a:t>Fragen?</a:t>
            </a:r>
            <a:endParaRPr lang="de-DE" sz="3600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91334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nhaltsplatzhalter 2"/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939" y="3987107"/>
            <a:ext cx="1566761" cy="1566761"/>
          </a:xfrm>
        </p:spPr>
      </p:pic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joerg.preiss@centigrade.de</a:t>
            </a:r>
            <a:endParaRPr lang="de-DE" dirty="0"/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1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de-DE" sz="2000" smtClean="0">
                <a:solidFill>
                  <a:schemeClr val="bg1"/>
                </a:solidFill>
              </a:defRPr>
            </a:lvl1pPr>
            <a:lvl2pPr>
              <a:defRPr lang="de-DE" smtClean="0">
                <a:solidFill>
                  <a:schemeClr val="bg1"/>
                </a:solidFill>
              </a:defRPr>
            </a:lvl2pPr>
            <a:lvl3pPr>
              <a:defRPr lang="de-DE" smtClean="0">
                <a:solidFill>
                  <a:schemeClr val="bg1"/>
                </a:solidFill>
              </a:defRPr>
            </a:lvl3pPr>
            <a:lvl4pPr>
              <a:defRPr lang="de-DE" smtClean="0">
                <a:solidFill>
                  <a:schemeClr val="bg1"/>
                </a:solidFill>
              </a:defRPr>
            </a:lvl4pPr>
            <a:lvl5pPr>
              <a:defRPr lang="de-DE">
                <a:solidFill>
                  <a:schemeClr val="bg1"/>
                </a:solidFill>
              </a:defRPr>
            </a:lvl5pPr>
          </a:lstStyle>
          <a:p>
            <a:pPr marL="0" lvl="0" indent="0">
              <a:buNone/>
            </a:pPr>
            <a:r>
              <a:rPr lang="de-DE" dirty="0" smtClean="0"/>
              <a:t>+49 681 959 3115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974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Alltagsperformance</a:t>
            </a:r>
            <a:br>
              <a:rPr lang="de-DE" dirty="0" smtClean="0"/>
            </a:br>
            <a:r>
              <a:rPr lang="de-DE" dirty="0" err="1" smtClean="0"/>
              <a:t>revisited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8948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3600" dirty="0" smtClean="0"/>
              <a:t>Wann ist man mit </a:t>
            </a:r>
            <a:r>
              <a:rPr lang="de-DE" sz="3600" dirty="0" err="1" smtClean="0"/>
              <a:t>Resharper</a:t>
            </a:r>
            <a:r>
              <a:rPr lang="de-DE" sz="3600" dirty="0" smtClean="0"/>
              <a:t> effizienter?</a:t>
            </a:r>
          </a:p>
          <a:p>
            <a:pPr marL="0" indent="0">
              <a:buNone/>
            </a:pPr>
            <a:r>
              <a:rPr lang="de-DE" sz="3600" dirty="0" smtClean="0"/>
              <a:t>Nutze die </a:t>
            </a:r>
            <a:r>
              <a:rPr lang="de-DE" sz="3600" dirty="0" err="1" smtClean="0"/>
              <a:t>Hotkeys</a:t>
            </a:r>
            <a:endParaRPr lang="de-DE" sz="3600" dirty="0" smtClean="0"/>
          </a:p>
          <a:p>
            <a:pPr marL="0" indent="0">
              <a:buNone/>
            </a:pPr>
            <a:r>
              <a:rPr lang="de-DE" sz="3600" dirty="0" smtClean="0"/>
              <a:t>Auch im Hauptmenü</a:t>
            </a:r>
          </a:p>
          <a:p>
            <a:pPr marL="0" indent="0">
              <a:buNone/>
            </a:pPr>
            <a:r>
              <a:rPr lang="de-DE" sz="3600" dirty="0" smtClean="0"/>
              <a:t>Definiere fehlende </a:t>
            </a:r>
            <a:r>
              <a:rPr lang="de-DE" sz="3600" dirty="0" err="1" smtClean="0"/>
              <a:t>Hotkeys</a:t>
            </a:r>
            <a:endParaRPr lang="de-DE" sz="3600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idx="11"/>
          </p:nvPr>
        </p:nvSpPr>
        <p:spPr>
          <a:xfrm>
            <a:off x="522513" y="5494689"/>
            <a:ext cx="11079678" cy="1363311"/>
          </a:xfrm>
        </p:spPr>
        <p:txBody>
          <a:bodyPr>
            <a:normAutofit/>
          </a:bodyPr>
          <a:lstStyle/>
          <a:p>
            <a:pPr marL="457200" indent="-457200">
              <a:buFont typeface="Wingdings"/>
              <a:buChar char="à"/>
            </a:pPr>
            <a:r>
              <a:rPr lang="de-DE" dirty="0" smtClean="0"/>
              <a:t>Die Maus unterbricht den FLOW</a:t>
            </a:r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Vermeide die Maus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54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Software </a:t>
            </a:r>
            <a:r>
              <a:rPr lang="de-DE" dirty="0" err="1" smtClean="0"/>
              <a:t>tests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090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3600" dirty="0" smtClean="0"/>
              <a:t>Arten von Softwaretests</a:t>
            </a:r>
          </a:p>
          <a:p>
            <a:r>
              <a:rPr lang="de-DE" dirty="0" smtClean="0"/>
              <a:t>Unit-Tests</a:t>
            </a:r>
          </a:p>
          <a:p>
            <a:r>
              <a:rPr lang="de-DE" dirty="0" smtClean="0"/>
              <a:t>Integrationstests</a:t>
            </a:r>
          </a:p>
          <a:p>
            <a:r>
              <a:rPr lang="de-DE" dirty="0" smtClean="0"/>
              <a:t>Systemtests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Software Tests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01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3600" dirty="0" smtClean="0"/>
              <a:t>Eigenschaften von </a:t>
            </a:r>
            <a:r>
              <a:rPr lang="de-DE" sz="3600" dirty="0" err="1" smtClean="0"/>
              <a:t>Unittests</a:t>
            </a:r>
            <a:endParaRPr lang="de-DE" sz="3600" dirty="0" smtClean="0"/>
          </a:p>
          <a:p>
            <a:r>
              <a:rPr lang="de-DE" dirty="0" smtClean="0"/>
              <a:t>Schnell</a:t>
            </a:r>
          </a:p>
          <a:p>
            <a:r>
              <a:rPr lang="de-DE" dirty="0"/>
              <a:t>Wiederholbar </a:t>
            </a:r>
            <a:endParaRPr lang="de-DE" dirty="0" smtClean="0"/>
          </a:p>
          <a:p>
            <a:r>
              <a:rPr lang="de-DE" dirty="0"/>
              <a:t>Unabhängig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 Tests</a:t>
            </a:r>
          </a:p>
        </p:txBody>
      </p:sp>
    </p:spTree>
    <p:extLst>
      <p:ext uri="{BB962C8B-B14F-4D97-AF65-F5344CB8AC3E}">
        <p14:creationId xmlns:p14="http://schemas.microsoft.com/office/powerpoint/2010/main" val="169857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 Tests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400" y="933449"/>
            <a:ext cx="7163800" cy="5782133"/>
          </a:xfrm>
          <a:prstGeom prst="rect">
            <a:avLst/>
          </a:prstGeom>
        </p:spPr>
      </p:pic>
      <p:sp>
        <p:nvSpPr>
          <p:cNvPr id="6" name="Titel 1"/>
          <p:cNvSpPr txBox="1">
            <a:spLocks/>
          </p:cNvSpPr>
          <p:nvPr/>
        </p:nvSpPr>
        <p:spPr>
          <a:xfrm>
            <a:off x="418624" y="962024"/>
            <a:ext cx="3372326" cy="5562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 cap="all" baseline="0">
                <a:solidFill>
                  <a:srgbClr val="0069B4"/>
                </a:solidFill>
                <a:latin typeface="Camphor Std Thin" pitchFamily="34" charset="0"/>
                <a:ea typeface="Segoe UI" panose="020B0502040204020203" pitchFamily="34" charset="0"/>
                <a:cs typeface="Camphor Std Thin" pitchFamily="34" charset="0"/>
              </a:defRPr>
            </a:lvl1pPr>
          </a:lstStyle>
          <a:p>
            <a:r>
              <a:rPr lang="de-DE" dirty="0" smtClean="0">
                <a:solidFill>
                  <a:schemeClr val="tx2"/>
                </a:solidFill>
              </a:rPr>
              <a:t>Unit- oder Integrationstest?</a:t>
            </a:r>
            <a:endParaRPr lang="de-D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93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entigradeTemplate-Presentation">
  <a:themeElements>
    <a:clrScheme name="Centigrade">
      <a:dk1>
        <a:srgbClr val="4D4D4D"/>
      </a:dk1>
      <a:lt1>
        <a:sysClr val="window" lastClr="FFFFFF"/>
      </a:lt1>
      <a:dk2>
        <a:srgbClr val="006AB3"/>
      </a:dk2>
      <a:lt2>
        <a:srgbClr val="E5EEF5"/>
      </a:lt2>
      <a:accent1>
        <a:srgbClr val="595959"/>
      </a:accent1>
      <a:accent2>
        <a:srgbClr val="9559A3"/>
      </a:accent2>
      <a:accent3>
        <a:srgbClr val="DF228F"/>
      </a:accent3>
      <a:accent4>
        <a:srgbClr val="F9A441"/>
      </a:accent4>
      <a:accent5>
        <a:srgbClr val="8FC73E"/>
      </a:accent5>
      <a:accent6>
        <a:srgbClr val="00B9E4"/>
      </a:accent6>
      <a:hlink>
        <a:srgbClr val="006AB3"/>
      </a:hlink>
      <a:folHlink>
        <a:srgbClr val="006AB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latin typeface="Camphor Std Thin" pitchFamily="34" charset="0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SEBASTIAN" id="{F92314A9-6073-451E-952E-FFD992C85D32}" vid="{BB8A925E-23EF-4B0E-AF10-95C6F4E29B12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CentigradeTemplate-Presentation</Template>
  <TotalTime>0</TotalTime>
  <Words>633</Words>
  <Application>Microsoft Office PowerPoint</Application>
  <PresentationFormat>Benutzerdefiniert</PresentationFormat>
  <Paragraphs>231</Paragraphs>
  <Slides>35</Slides>
  <Notes>27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35</vt:i4>
      </vt:variant>
    </vt:vector>
  </HeadingPairs>
  <TitlesOfParts>
    <vt:vector size="36" baseType="lpstr">
      <vt:lpstr>CentigradeTemplate-Presentation</vt:lpstr>
      <vt:lpstr>Engineering-Workshop</vt:lpstr>
      <vt:lpstr>Jörg  Preiß</vt:lpstr>
      <vt:lpstr>Agenda</vt:lpstr>
      <vt:lpstr>Alltagsperformance revisited</vt:lpstr>
      <vt:lpstr>Vermeide die Maus</vt:lpstr>
      <vt:lpstr>Software tests</vt:lpstr>
      <vt:lpstr>Software Tests</vt:lpstr>
      <vt:lpstr>Software Tests</vt:lpstr>
      <vt:lpstr>Software Tests</vt:lpstr>
      <vt:lpstr>Software Tests</vt:lpstr>
      <vt:lpstr>Software Tests</vt:lpstr>
      <vt:lpstr>Software Tests</vt:lpstr>
      <vt:lpstr>Software Tests</vt:lpstr>
      <vt:lpstr>Software Tests</vt:lpstr>
      <vt:lpstr>Inversion Of Control</vt:lpstr>
      <vt:lpstr>Software Tests</vt:lpstr>
      <vt:lpstr>Datenbank anbindung</vt:lpstr>
      <vt:lpstr>Datenbanken</vt:lpstr>
      <vt:lpstr>Datenbanken</vt:lpstr>
      <vt:lpstr>IoC Container</vt:lpstr>
      <vt:lpstr>IoC Container</vt:lpstr>
      <vt:lpstr>IoC Container</vt:lpstr>
      <vt:lpstr>IoC Container</vt:lpstr>
      <vt:lpstr>PRISM</vt:lpstr>
      <vt:lpstr>PRISM</vt:lpstr>
      <vt:lpstr>PRISM</vt:lpstr>
      <vt:lpstr>PRISM</vt:lpstr>
      <vt:lpstr>PRISM</vt:lpstr>
      <vt:lpstr>PRISM</vt:lpstr>
      <vt:lpstr>PRISM</vt:lpstr>
      <vt:lpstr>PRISM</vt:lpstr>
      <vt:lpstr>PRISM</vt:lpstr>
      <vt:lpstr>WPF</vt:lpstr>
      <vt:lpstr>PowerPoint-Präsentation</vt:lpstr>
      <vt:lpstr>PowerPoint-Präsentation</vt:lpstr>
    </vt:vector>
  </TitlesOfParts>
  <Company>Centigrade GmbH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UX Workshop sage</dc:title>
  <dc:creator>Florian Moritz</dc:creator>
  <cp:lastModifiedBy>Joerg Preiss</cp:lastModifiedBy>
  <cp:revision>277</cp:revision>
  <cp:lastPrinted>2015-02-10T23:10:10Z</cp:lastPrinted>
  <dcterms:created xsi:type="dcterms:W3CDTF">2015-02-05T16:17:29Z</dcterms:created>
  <dcterms:modified xsi:type="dcterms:W3CDTF">2015-02-16T16:03:58Z</dcterms:modified>
</cp:coreProperties>
</file>