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9.png" ContentType="image/png"/>
  <Override PartName="/ppt/media/image13.png" ContentType="image/png"/>
  <Override PartName="/ppt/media/image8.png" ContentType="image/png"/>
  <Override PartName="/ppt/media/image14.jpeg" ContentType="image/jpeg"/>
  <Override PartName="/ppt/media/image12.png" ContentType="image/png"/>
  <Override PartName="/ppt/media/image20.jpeg" ContentType="image/jpeg"/>
  <Override PartName="/ppt/media/image7.png" ContentType="image/png"/>
  <Override PartName="/ppt/media/image11.png" ContentType="image/png"/>
  <Override PartName="/ppt/media/image6.png" ContentType="image/png"/>
  <Override PartName="/ppt/media/image10.png" ContentType="image/png"/>
  <Override PartName="/ppt/media/image5.png" ContentType="image/png"/>
  <Override PartName="/ppt/media/image23.png" ContentType="image/png"/>
  <Override PartName="/ppt/media/image22.png" ContentType="image/png"/>
  <Override PartName="/ppt/media/image21.jpeg" ContentType="image/jpeg"/>
  <Override PartName="/ppt/media/image16.png" ContentType="image/png"/>
  <Override PartName="/ppt/media/image19.png" ContentType="image/png"/>
  <Override PartName="/ppt/media/image18.png" ContentType="image/png"/>
  <Override PartName="/ppt/media/image17.png" ContentType="image/png"/>
  <Override PartName="/ppt/media/image15.png" ContentType="image/png"/>
  <Override PartName="/ppt/media/image1.png" ContentType="image/png"/>
  <Override PartName="/ppt/media/image24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9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7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EC0AA5-D3D5-4E2A-8E35-212659A7D4DC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4F7647-F7B7-4DFB-967E-8D5AC4D29AEE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282371D-BC5A-4A92-BEC3-550929C178B1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6C83B35-F20D-4C4C-B88F-382515C2C33F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1EE20C-267D-4FD8-B0B5-4253334F059D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6F812E7-BE41-4880-A7C5-716AC22BFE7C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C52E59-6090-4447-8873-DB942356FF2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B99592F-91AF-450A-8D9F-E45AE0D5C24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3619E3-6AD5-43A2-AC7F-920095C06128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2E3A614-5785-4E6E-B611-1138D21BBE5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D059A1F-00F9-4815-A8FE-0083605E8B5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2B30884-EC43-4C3A-8690-091F2787F485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D25558B-DF52-4595-8C68-63797360037F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019737-7AA1-4700-A398-FC3CDDE5BC79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F5F711-8E19-4ED1-A117-E96AB61BB16A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EA9869D-B235-489F-A4AE-EEADFF40411D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5CAFF4-4AB5-4AF0-966A-DC58B3018B45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9B7BE-0B66-4228-8844-E0814746AD7B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9A28D0-07D9-4619-AFFC-7D30CEAC282E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D0C2C1-F91D-453B-ABFE-BE76D3C4DEA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8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8872AF-B23D-4D2E-8AB8-75AB3D54580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A9E340E-072C-4720-9408-4A925ABFD388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39AC315-3ABC-4B30-84A1-EE66FF6EF0B8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A60609-B47F-4425-887E-737CD5C77ABC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89FEAA-FF0B-4084-894F-64D39CB62259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8258827-0028-403F-9DF7-86C643A2ADF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48D36A-AED2-46B3-8AB5-C13ABECAE47A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7B782A-9BE6-4F3A-A41D-FBC44AC941D5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0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0A42C6C-0EBA-4C0A-A8E9-6C294988C60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17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77C275-C3BA-4E14-877C-C4CBD83D74E4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D261C9F-3766-42E0-9050-21A36A5EF708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C2B20B-75FE-4A3F-A7BA-20FB0ED0DA8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3B97C08-826D-4B44-946F-20A207798F61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1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2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3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F93012D-4265-442C-9A5A-71DA997E4515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296873-A993-444B-A4F5-4A371DC48F15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EF6523B-A202-4FA3-A440-056E938A64F5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51FA23B-6AE2-4229-B63C-1A3568065393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BA03F0-4731-447D-9E44-999B066C50AE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4C1E8A-F922-48F7-A8C2-FAC1718A6166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0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8D97AB-6A7C-41D0-B9A7-F94F8DCC1AAC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49B6F81-A453-40B6-8CEA-CC219EEC781D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642186-991E-4310-8611-7DC10CF924B5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6E5DABF-3185-47E6-A615-2A216E9388E7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63AE077-C4EC-4DE8-9AF2-69031A7674ED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F27B40-2F72-4F55-95B5-FE335CB2F567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1C67DF1-05ED-4131-B19E-FD07071ABA56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96355B-F9A4-45AF-98CD-29FB4496092A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609E83-9B0E-4031-8F4B-ACCE1F2306B8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FED7A1A-D1B1-4DAB-B641-5BABCE123DDB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04D009F-AE3B-4929-BA78-9C9364DB55D9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FF6786D-7196-41C9-8FDA-ABF0B9B049EE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14292E-912E-499D-A5B7-90187DF72F7C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D40263E-B44D-48F6-80B5-61F4D8E16422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82EA009-B459-446B-9EFE-F06CC5E1C536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2CEA572-065D-464B-8EFA-AAAA44B7D93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D71BC6-0614-4195-80AF-5A1974979014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365739C-0641-4338-87BD-085FD8090099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5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DE0C9C5-5B08-4AB5-8FEC-F5276F0FAA58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9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0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1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72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262FB5-E474-47DA-99A7-07829B2FD389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9BF671B-EE43-4669-88C9-3D4D1BC8F087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5587B0-C170-4D03-941F-31CC95F3A361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5DFACB7-9903-4165-90CB-663169998995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07666AD-8C85-4CF2-8E67-E4AB16A0EEBF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CA6EAE3-2A85-4B2E-B9B8-23304B3C87DA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49210A-671A-4D77-8F74-38A3F845ABF0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2B110CF-1F0E-4098-83CF-668F829D9D17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0178B8-92F9-4B35-BDED-93461CADDF68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9CC63DE-30B9-42D3-BCCD-C15549B64F95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5BAD285-3292-4FCE-8F20-083AD5FCC683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B15324-617C-42E5-A404-1962E42A0BD0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6B43ED-72DA-495A-971A-E1ED1E3304ED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92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4400" spc="-1" strike="noStrike">
              <a:latin typeface="Arial"/>
            </a:endParaRPr>
          </a:p>
        </p:txBody>
      </p:sp>
      <p:sp>
        <p:nvSpPr>
          <p:cNvPr id="3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8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9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0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1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3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17C37E-745C-425B-ABC1-122FA152A0A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1732C7-7CD3-48BE-B8C8-EF803D2D450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6402b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B74FB2D2-28F5-4F27-A66F-0FEAFBE12A8E}" type="slidenum">
              <a:rPr b="0" lang="ru" sz="1000" spc="-1" strike="noStrike">
                <a:solidFill>
                  <a:srgbClr val="6402ba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я </a:t>
            </a:r>
            <a:r>
              <a:rPr b="0" lang="ru-RU" sz="1800" spc="-1" strike="noStrike">
                <a:latin typeface="Arial"/>
              </a:rPr>
              <a:t>п</a:t>
            </a:r>
            <a:r>
              <a:rPr b="0" lang="ru-RU" sz="1800" spc="-1" strike="noStrike">
                <a:latin typeface="Arial"/>
              </a:rPr>
              <a:t>р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и 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с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а </a:t>
            </a:r>
            <a:r>
              <a:rPr b="0" lang="ru-RU" sz="1800" spc="-1" strike="noStrike">
                <a:latin typeface="Arial"/>
              </a:rPr>
              <a:t>з</a:t>
            </a:r>
            <a:r>
              <a:rPr b="0" lang="ru-RU" sz="1800" spc="-1" strike="noStrike">
                <a:latin typeface="Arial"/>
              </a:rPr>
              <a:t>аг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а</a:t>
            </a:r>
            <a:r>
              <a:rPr b="0" lang="ru-RU" sz="1800" spc="-1" strike="noStrike">
                <a:latin typeface="Arial"/>
              </a:rPr>
              <a:t>в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я </a:t>
            </a:r>
            <a:r>
              <a:rPr b="0" lang="ru-RU" sz="1800" spc="-1" strike="noStrike">
                <a:latin typeface="Arial"/>
              </a:rPr>
              <a:t>щ</a:t>
            </a:r>
            <a:r>
              <a:rPr b="0" lang="ru-RU" sz="1800" spc="-1" strike="noStrike">
                <a:latin typeface="Arial"/>
              </a:rPr>
              <a:t>ё</a:t>
            </a:r>
            <a:r>
              <a:rPr b="0" lang="ru-RU" sz="1800" spc="-1" strike="noStrike">
                <a:latin typeface="Arial"/>
              </a:rPr>
              <a:t>л</a:t>
            </a:r>
            <a:r>
              <a:rPr b="0" lang="ru-RU" sz="1800" spc="-1" strike="noStrike">
                <a:latin typeface="Arial"/>
              </a:rPr>
              <a:t>к</a:t>
            </a:r>
            <a:r>
              <a:rPr b="0" lang="ru-RU" sz="1800" spc="-1" strike="noStrike">
                <a:latin typeface="Arial"/>
              </a:rPr>
              <a:t>н</a:t>
            </a:r>
            <a:r>
              <a:rPr b="0" lang="ru-RU" sz="1800" spc="-1" strike="noStrike">
                <a:latin typeface="Arial"/>
              </a:rPr>
              <a:t>и</a:t>
            </a:r>
            <a:r>
              <a:rPr b="0" lang="ru-RU" sz="1800" spc="-1" strike="noStrike">
                <a:latin typeface="Arial"/>
              </a:rPr>
              <a:t>т</a:t>
            </a:r>
            <a:r>
              <a:rPr b="0" lang="ru-RU" sz="1800" spc="-1" strike="noStrike">
                <a:latin typeface="Arial"/>
              </a:rPr>
              <a:t>е </a:t>
            </a:r>
            <a:r>
              <a:rPr b="0" lang="ru-RU" sz="1800" spc="-1" strike="noStrike">
                <a:latin typeface="Arial"/>
              </a:rPr>
              <a:t>м</a:t>
            </a:r>
            <a:r>
              <a:rPr b="0" lang="ru-RU" sz="1800" spc="-1" strike="noStrike">
                <a:latin typeface="Arial"/>
              </a:rPr>
              <a:t>ы</a:t>
            </a:r>
            <a:r>
              <a:rPr b="0" lang="ru-RU" sz="1800" spc="-1" strike="noStrike">
                <a:latin typeface="Arial"/>
              </a:rPr>
              <a:t>ш</a:t>
            </a:r>
            <a:r>
              <a:rPr b="0" lang="ru-RU" sz="1800" spc="-1" strike="noStrike">
                <a:latin typeface="Arial"/>
              </a:rPr>
              <a:t>ь</a:t>
            </a:r>
            <a:r>
              <a:rPr b="0" lang="ru-RU" sz="1800" spc="-1" strike="noStrike">
                <a:latin typeface="Arial"/>
              </a:rPr>
              <a:t>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5E671CE-216F-40CE-B33C-D8856285C282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п</a:t>
            </a:r>
            <a:r>
              <a:rPr b="0" lang="ru-RU" sz="4400" spc="-1" strike="noStrike">
                <a:latin typeface="Arial"/>
              </a:rPr>
              <a:t>р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с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з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г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а</a:t>
            </a:r>
            <a:r>
              <a:rPr b="0" lang="ru-RU" sz="4400" spc="-1" strike="noStrike">
                <a:latin typeface="Arial"/>
              </a:rPr>
              <a:t>в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я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щ</a:t>
            </a:r>
            <a:r>
              <a:rPr b="0" lang="ru-RU" sz="4400" spc="-1" strike="noStrike">
                <a:latin typeface="Arial"/>
              </a:rPr>
              <a:t>ё</a:t>
            </a:r>
            <a:r>
              <a:rPr b="0" lang="ru-RU" sz="4400" spc="-1" strike="noStrike">
                <a:latin typeface="Arial"/>
              </a:rPr>
              <a:t>л</a:t>
            </a:r>
            <a:r>
              <a:rPr b="0" lang="ru-RU" sz="4400" spc="-1" strike="noStrike">
                <a:latin typeface="Arial"/>
              </a:rPr>
              <a:t>к</a:t>
            </a:r>
            <a:r>
              <a:rPr b="0" lang="ru-RU" sz="4400" spc="-1" strike="noStrike">
                <a:latin typeface="Arial"/>
              </a:rPr>
              <a:t>н</a:t>
            </a:r>
            <a:r>
              <a:rPr b="0" lang="ru-RU" sz="4400" spc="-1" strike="noStrike">
                <a:latin typeface="Arial"/>
              </a:rPr>
              <a:t>и</a:t>
            </a:r>
            <a:r>
              <a:rPr b="0" lang="ru-RU" sz="4400" spc="-1" strike="noStrike">
                <a:latin typeface="Arial"/>
              </a:rPr>
              <a:t>т</a:t>
            </a:r>
            <a:r>
              <a:rPr b="0" lang="ru-RU" sz="4400" spc="-1" strike="noStrike">
                <a:latin typeface="Arial"/>
              </a:rPr>
              <a:t>е</a:t>
            </a:r>
            <a:r>
              <a:rPr b="0" lang="ru-RU" sz="4400" spc="-1" strike="noStrike">
                <a:latin typeface="Arial"/>
              </a:rPr>
              <a:t> </a:t>
            </a:r>
            <a:r>
              <a:rPr b="0" lang="ru-RU" sz="4400" spc="-1" strike="noStrike">
                <a:latin typeface="Arial"/>
              </a:rPr>
              <a:t>м</a:t>
            </a:r>
            <a:r>
              <a:rPr b="0" lang="ru-RU" sz="4400" spc="-1" strike="noStrike">
                <a:latin typeface="Arial"/>
              </a:rPr>
              <a:t>ы</a:t>
            </a:r>
            <a:r>
              <a:rPr b="0" lang="ru-RU" sz="4400" spc="-1" strike="noStrike">
                <a:latin typeface="Arial"/>
              </a:rPr>
              <a:t>ш</a:t>
            </a:r>
            <a:r>
              <a:rPr b="0" lang="ru-RU" sz="4400" spc="-1" strike="noStrike">
                <a:latin typeface="Arial"/>
              </a:rPr>
              <a:t>ь</a:t>
            </a:r>
            <a:r>
              <a:rPr b="0" lang="ru-RU" sz="4400" spc="-1" strike="noStrike">
                <a:latin typeface="Arial"/>
              </a:rPr>
              <a:t>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4E7CD42-C89E-4219-9E62-556BC645108F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9360"/>
            <a:ext cx="8228880" cy="1249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Второй уровень структуры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Третий уровень структуры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Четвёртый уровень структуры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Пятый уровень структуры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Шестой уровень структуры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Седьмой уровень структуры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236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1B603CD2-B8F6-4A91-B259-AC51D2440A5A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120" cy="390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ru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58B5F342-66DB-42ED-B9EA-EA7A83144B66}" type="slidenum">
              <a:rPr b="0" lang="ru" sz="1000" spc="-1" strike="noStrike">
                <a:solidFill>
                  <a:srgbClr val="595959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latin typeface="Times New Roman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6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0.jpeg"/><Relationship Id="rId2" Type="http://schemas.openxmlformats.org/officeDocument/2006/relationships/slideLayout" Target="../slideLayouts/slideLayout49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slideLayout" Target="../slideLayouts/slideLayout49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8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6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72;p92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7440" cy="5141160"/>
          </a:xfrm>
          <a:prstGeom prst="rect">
            <a:avLst/>
          </a:prstGeom>
          <a:ln w="0">
            <a:noFill/>
          </a:ln>
        </p:spPr>
      </p:pic>
      <p:sp>
        <p:nvSpPr>
          <p:cNvPr id="313" name="Google Shape;373;p92"/>
          <p:cNvSpPr/>
          <p:nvPr/>
        </p:nvSpPr>
        <p:spPr>
          <a:xfrm>
            <a:off x="433080" y="553680"/>
            <a:ext cx="4159080" cy="412920"/>
          </a:xfrm>
          <a:prstGeom prst="roundRect">
            <a:avLst>
              <a:gd name="adj" fmla="val 16667"/>
            </a:avLst>
          </a:prstGeom>
          <a:solidFill>
            <a:srgbClr val="740fb4"/>
          </a:solidFill>
          <a:ln w="0">
            <a:noFill/>
          </a:ln>
          <a:effectLst>
            <a:outerShdw algn="bl" blurRad="200160" dir="5400000" dist="28440" rotWithShape="0">
              <a:srgbClr val="000000">
                <a:alpha val="28000"/>
              </a:srgbClr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314" name="Google Shape;374;p92"/>
          <p:cNvSpPr/>
          <p:nvPr/>
        </p:nvSpPr>
        <p:spPr>
          <a:xfrm>
            <a:off x="433080" y="1890720"/>
            <a:ext cx="7581960" cy="807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100" spc="-1" strike="noStrike">
                <a:solidFill>
                  <a:srgbClr val="ffffff"/>
                </a:solidFill>
                <a:latin typeface="Roboto"/>
                <a:ea typeface="Roboto"/>
              </a:rPr>
              <a:t>Интернет-магазин</a:t>
            </a:r>
            <a:endParaRPr b="0" lang="ru-RU" sz="4100" spc="-1" strike="noStrike">
              <a:latin typeface="Arial"/>
            </a:endParaRPr>
          </a:p>
        </p:txBody>
      </p:sp>
      <p:sp>
        <p:nvSpPr>
          <p:cNvPr id="315" name="Google Shape;375;p92"/>
          <p:cNvSpPr/>
          <p:nvPr/>
        </p:nvSpPr>
        <p:spPr>
          <a:xfrm>
            <a:off x="572040" y="553680"/>
            <a:ext cx="433872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4f4f6"/>
                </a:solidFill>
                <a:latin typeface="Roboto Medium"/>
                <a:ea typeface="Roboto Medium"/>
              </a:rPr>
              <a:t>Микросервисная архитектура</a:t>
            </a:r>
            <a:endParaRPr b="0" lang="ru-RU" sz="1500" spc="-1" strike="noStrike">
              <a:latin typeface="Arial"/>
            </a:endParaRPr>
          </a:p>
        </p:txBody>
      </p:sp>
      <p:pic>
        <p:nvPicPr>
          <p:cNvPr id="316" name="Google Shape;376;p92" descr=""/>
          <p:cNvPicPr/>
          <p:nvPr/>
        </p:nvPicPr>
        <p:blipFill>
          <a:blip r:embed="rId2"/>
          <a:stretch/>
        </p:blipFill>
        <p:spPr>
          <a:xfrm>
            <a:off x="7913880" y="268920"/>
            <a:ext cx="819720" cy="282240"/>
          </a:xfrm>
          <a:prstGeom prst="rect">
            <a:avLst/>
          </a:prstGeom>
          <a:ln w="0">
            <a:noFill/>
          </a:ln>
        </p:spPr>
      </p:pic>
      <p:pic>
        <p:nvPicPr>
          <p:cNvPr id="317" name="Google Shape;377;p92" descr=""/>
          <p:cNvPicPr/>
          <p:nvPr/>
        </p:nvPicPr>
        <p:blipFill>
          <a:blip r:embed="rId3"/>
          <a:stretch/>
        </p:blipFill>
        <p:spPr>
          <a:xfrm>
            <a:off x="6807960" y="2113200"/>
            <a:ext cx="1785240" cy="2846880"/>
          </a:xfrm>
          <a:prstGeom prst="rect">
            <a:avLst/>
          </a:prstGeom>
          <a:ln w="0">
            <a:noFill/>
          </a:ln>
        </p:spPr>
      </p:pic>
      <p:sp>
        <p:nvSpPr>
          <p:cNvPr id="318" name="Google Shape;389;p 1"/>
          <p:cNvSpPr/>
          <p:nvPr/>
        </p:nvSpPr>
        <p:spPr>
          <a:xfrm>
            <a:off x="360000" y="4500000"/>
            <a:ext cx="6837840" cy="53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600" spc="-1" strike="noStrike">
                <a:solidFill>
                  <a:srgbClr val="ffffff"/>
                </a:solidFill>
                <a:latin typeface="Roboto"/>
                <a:ea typeface="Roboto"/>
              </a:rPr>
              <a:t>Андрей Слёзкин</a:t>
            </a:r>
            <a:r>
              <a:rPr b="0" lang="ru" sz="16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ru" sz="1600" spc="-1" strike="noStrike">
                <a:solidFill>
                  <a:srgbClr val="ffffff"/>
                </a:solidFill>
                <a:latin typeface="Roboto"/>
                <a:ea typeface="Roboto"/>
              </a:rPr>
              <a:t>	</a:t>
            </a:r>
            <a:r>
              <a:rPr b="0" lang="ru" sz="1600" spc="-1" strike="noStrike">
                <a:solidFill>
                  <a:srgbClr val="ffffff"/>
                </a:solidFill>
                <a:latin typeface="Roboto"/>
                <a:ea typeface="Roboto"/>
              </a:rPr>
              <a:t>Москва 2025г.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48" name="" descr=""/>
          <p:cNvPicPr/>
          <p:nvPr/>
        </p:nvPicPr>
        <p:blipFill>
          <a:blip r:embed="rId1"/>
          <a:stretch/>
        </p:blipFill>
        <p:spPr>
          <a:xfrm>
            <a:off x="30240" y="1404360"/>
            <a:ext cx="9032760" cy="345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50" name="" descr=""/>
          <p:cNvPicPr/>
          <p:nvPr/>
        </p:nvPicPr>
        <p:blipFill>
          <a:blip r:embed="rId1"/>
          <a:stretch/>
        </p:blipFill>
        <p:spPr>
          <a:xfrm>
            <a:off x="0" y="353160"/>
            <a:ext cx="9142920" cy="4789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3000" spc="-1" strike="noStrike">
              <a:latin typeface="Arial"/>
            </a:endParaRPr>
          </a:p>
        </p:txBody>
      </p:sp>
      <p:sp>
        <p:nvSpPr>
          <p:cNvPr id="352" name="PlaceHolder 2"/>
          <p:cNvSpPr>
            <a:spLocks noGrp="1"/>
          </p:cNvSpPr>
          <p:nvPr>
            <p:ph/>
          </p:nvPr>
        </p:nvSpPr>
        <p:spPr>
          <a:xfrm>
            <a:off x="457200" y="936000"/>
            <a:ext cx="8227800" cy="39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</a:rPr>
              <a:t>Инфраструктура: 8 CPU, 16 RAM, Kubernetes (8 нод), Ingress, Prometheus, Kafka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Развертывание: 6 сервисов устанавливаются через helm, каждый в отдельном поде с отдельной БД (PostgreSQL). 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Тестовые сценарии:</a:t>
            </a:r>
            <a:endParaRPr b="0" lang="ru-RU" sz="2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Успешная доставка</a:t>
            </a:r>
            <a:endParaRPr b="0" lang="ru-RU" sz="2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Идемпотентность</a:t>
            </a:r>
            <a:endParaRPr b="0" lang="ru-RU" sz="26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Неуспешная оплата, отгрузка, доставка</a:t>
            </a:r>
            <a:endParaRPr b="0" lang="ru-RU" sz="26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600" spc="-1" strike="noStrike">
                <a:latin typeface="Arial"/>
                <a:ea typeface="Noto Sans CJK SC"/>
              </a:rPr>
              <a:t>Нагрузка (Locust) и графики в Grafana</a:t>
            </a:r>
            <a:endParaRPr b="0" lang="ru-RU" sz="2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ru-RU" sz="34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354" name="Google Shape;439;p99"/>
          <p:cNvGraphicFramePr/>
          <p:nvPr/>
        </p:nvGraphicFramePr>
        <p:xfrm>
          <a:off x="952560" y="1718280"/>
          <a:ext cx="7238160" cy="23364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Цели проекта достигнуты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Есть возможности улучшения (шардинг, Redis, общий helm)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Были инфраструктурные сложности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Рекомендую использовать hosting Kubernetes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На проект ушло ~ 2 месяца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Считаю это очень полезно (10)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8088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Буду применять полученные знания и навыки на работе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5" name="" descr=""/>
          <p:cNvPicPr/>
          <p:nvPr/>
        </p:nvPicPr>
        <p:blipFill>
          <a:blip r:embed="rId1"/>
          <a:stretch/>
        </p:blipFill>
        <p:spPr>
          <a:xfrm>
            <a:off x="1173240" y="18000"/>
            <a:ext cx="6857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1173240" y="18000"/>
            <a:ext cx="6857640" cy="514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7" name="Google Shape;447;p100" descr=""/>
          <p:cNvPicPr/>
          <p:nvPr/>
        </p:nvPicPr>
        <p:blipFill>
          <a:blip r:embed="rId1"/>
          <a:srcRect l="10875" t="0" r="0" b="29924"/>
          <a:stretch/>
        </p:blipFill>
        <p:spPr>
          <a:xfrm>
            <a:off x="-75960" y="0"/>
            <a:ext cx="9406080" cy="5141160"/>
          </a:xfrm>
          <a:prstGeom prst="rect">
            <a:avLst/>
          </a:prstGeom>
          <a:ln w="0">
            <a:noFill/>
          </a:ln>
        </p:spPr>
      </p:pic>
      <p:sp>
        <p:nvSpPr>
          <p:cNvPr id="358" name="Google Shape;448;p100"/>
          <p:cNvSpPr/>
          <p:nvPr/>
        </p:nvSpPr>
        <p:spPr>
          <a:xfrm>
            <a:off x="387000" y="1844640"/>
            <a:ext cx="7581960" cy="127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ffffff"/>
                </a:solidFill>
                <a:latin typeface="Roboto"/>
                <a:ea typeface="Roboto"/>
              </a:rPr>
              <a:t>Вопросы и рекомендации</a:t>
            </a:r>
            <a:endParaRPr b="0" lang="ru-RU" sz="4000" spc="-1" strike="noStrike">
              <a:latin typeface="Arial"/>
            </a:endParaRPr>
          </a:p>
        </p:txBody>
      </p:sp>
      <p:sp>
        <p:nvSpPr>
          <p:cNvPr id="359" name="Google Shape;449;p100"/>
          <p:cNvSpPr/>
          <p:nvPr/>
        </p:nvSpPr>
        <p:spPr>
          <a:xfrm>
            <a:off x="1214640" y="3061800"/>
            <a:ext cx="1924920" cy="63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есть вопросы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0" name="Google Shape;450;p100"/>
          <p:cNvSpPr/>
          <p:nvPr/>
        </p:nvSpPr>
        <p:spPr>
          <a:xfrm>
            <a:off x="4934880" y="3061800"/>
            <a:ext cx="2143440" cy="41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ffffff"/>
                </a:solidFill>
                <a:latin typeface="Roboto"/>
                <a:ea typeface="Roboto"/>
              </a:rPr>
              <a:t>если вопросов нет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361" name="Google Shape;451;p100"/>
          <p:cNvSpPr/>
          <p:nvPr/>
        </p:nvSpPr>
        <p:spPr>
          <a:xfrm>
            <a:off x="722880" y="2846520"/>
            <a:ext cx="48924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+</a:t>
            </a:r>
            <a:endParaRPr b="0" lang="ru-RU" sz="4300" spc="-1" strike="noStrike">
              <a:latin typeface="Arial"/>
            </a:endParaRPr>
          </a:p>
        </p:txBody>
      </p:sp>
      <p:sp>
        <p:nvSpPr>
          <p:cNvPr id="362" name="Google Shape;452;p100"/>
          <p:cNvSpPr/>
          <p:nvPr/>
        </p:nvSpPr>
        <p:spPr>
          <a:xfrm>
            <a:off x="4443480" y="2846520"/>
            <a:ext cx="489240" cy="83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4300" spc="-1" strike="noStrike">
                <a:solidFill>
                  <a:srgbClr val="ffffff"/>
                </a:solidFill>
                <a:latin typeface="Roboto"/>
                <a:ea typeface="Roboto"/>
              </a:rPr>
              <a:t>– </a:t>
            </a:r>
            <a:endParaRPr b="0" lang="ru-RU" sz="43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3" name="Google Shape;460;p101" descr=""/>
          <p:cNvPicPr/>
          <p:nvPr/>
        </p:nvPicPr>
        <p:blipFill>
          <a:blip r:embed="rId1"/>
          <a:srcRect l="0" t="5493" r="0" b="38718"/>
          <a:stretch/>
        </p:blipFill>
        <p:spPr>
          <a:xfrm>
            <a:off x="-75960" y="0"/>
            <a:ext cx="9217440" cy="5141160"/>
          </a:xfrm>
          <a:prstGeom prst="rect">
            <a:avLst/>
          </a:prstGeom>
          <a:ln w="0">
            <a:noFill/>
          </a:ln>
        </p:spPr>
      </p:pic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628920" y="1932480"/>
            <a:ext cx="7292520" cy="195372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5000" spc="-1" strike="noStrike">
                <a:solidFill>
                  <a:srgbClr val="ffffff"/>
                </a:solidFill>
                <a:latin typeface="Roboto"/>
                <a:ea typeface="Roboto"/>
              </a:rPr>
              <a:t>Спасибо за внимание!</a:t>
            </a:r>
            <a:endParaRPr b="0" lang="ru-RU" sz="5000" spc="-1" strike="noStrike">
              <a:latin typeface="Arial"/>
            </a:endParaRPr>
          </a:p>
        </p:txBody>
      </p:sp>
      <p:pic>
        <p:nvPicPr>
          <p:cNvPr id="365" name="Google Shape;462;p101" descr=""/>
          <p:cNvPicPr/>
          <p:nvPr/>
        </p:nvPicPr>
        <p:blipFill>
          <a:blip r:embed="rId2"/>
          <a:stretch/>
        </p:blipFill>
        <p:spPr>
          <a:xfrm>
            <a:off x="7328160" y="1616760"/>
            <a:ext cx="593640" cy="59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744120" y="1422720"/>
            <a:ext cx="7932960" cy="140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Меня хорошо видно</a:t>
            </a:r>
            <a:endParaRPr b="0" lang="ru-RU" sz="4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4000" spc="-1" strike="noStrike">
                <a:solidFill>
                  <a:srgbClr val="000000"/>
                </a:solidFill>
                <a:latin typeface="Roboto"/>
                <a:ea typeface="Roboto"/>
              </a:rPr>
              <a:t>&amp; слышно?</a:t>
            </a:r>
            <a:endParaRPr b="0" lang="ru-RU" sz="4000" spc="-1" strike="noStrike">
              <a:latin typeface="Arial"/>
            </a:endParaRPr>
          </a:p>
        </p:txBody>
      </p:sp>
      <p:pic>
        <p:nvPicPr>
          <p:cNvPr id="320" name="Google Shape;383;p93" descr=""/>
          <p:cNvPicPr/>
          <p:nvPr/>
        </p:nvPicPr>
        <p:blipFill>
          <a:blip r:embed="rId1"/>
          <a:stretch/>
        </p:blipFill>
        <p:spPr>
          <a:xfrm>
            <a:off x="1544040" y="3841200"/>
            <a:ext cx="543240" cy="543240"/>
          </a:xfrm>
          <a:prstGeom prst="rect">
            <a:avLst/>
          </a:prstGeom>
          <a:ln w="0">
            <a:noFill/>
          </a:ln>
        </p:spPr>
      </p:pic>
      <p:pic>
        <p:nvPicPr>
          <p:cNvPr id="321" name="Google Shape;384;p93" descr=""/>
          <p:cNvPicPr/>
          <p:nvPr/>
        </p:nvPicPr>
        <p:blipFill>
          <a:blip r:embed="rId2"/>
          <a:stretch/>
        </p:blipFill>
        <p:spPr>
          <a:xfrm>
            <a:off x="825480" y="3890880"/>
            <a:ext cx="534600" cy="534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500400" y="821160"/>
            <a:ext cx="8517960" cy="115668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Защита проекта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Тема: Интернет-приложение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23" name="Google Shape;391;p94"/>
          <p:cNvSpPr/>
          <p:nvPr/>
        </p:nvSpPr>
        <p:spPr>
          <a:xfrm>
            <a:off x="3899520" y="2746440"/>
            <a:ext cx="3699360" cy="373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80000"/>
              </a:lnSpc>
              <a:buNone/>
              <a:tabLst>
                <a:tab algn="l" pos="0"/>
              </a:tabLst>
            </a:pPr>
            <a:r>
              <a:rPr b="1" lang="ru" sz="2300" spc="-1" strike="noStrike">
                <a:solidFill>
                  <a:srgbClr val="9857f3"/>
                </a:solidFill>
                <a:latin typeface="Roboto"/>
                <a:ea typeface="Roboto"/>
              </a:rPr>
              <a:t>Андрей Слёзкин</a:t>
            </a:r>
            <a:endParaRPr b="0" lang="ru-RU" sz="2300" spc="-1" strike="noStrike">
              <a:latin typeface="Arial"/>
            </a:endParaRPr>
          </a:p>
        </p:txBody>
      </p:sp>
      <p:sp>
        <p:nvSpPr>
          <p:cNvPr id="324" name="Google Shape;392;p94"/>
          <p:cNvSpPr/>
          <p:nvPr/>
        </p:nvSpPr>
        <p:spPr>
          <a:xfrm>
            <a:off x="3899520" y="3122280"/>
            <a:ext cx="5334840" cy="137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Архитектор системы в Московской Бирже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endParaRPr b="0" lang="ru-RU" sz="13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Образование – ВМиК МГУ</a:t>
            </a:r>
            <a:endParaRPr b="0" lang="ru-RU" sz="1300" spc="-1" strike="noStrike">
              <a:latin typeface="Arial"/>
            </a:endParaRPr>
          </a:p>
          <a:p>
            <a:pPr>
              <a:lnSpc>
                <a:spcPct val="120000"/>
              </a:lnSpc>
              <a:buNone/>
              <a:tabLst>
                <a:tab algn="l" pos="0"/>
              </a:tabLst>
            </a:pP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 </a:t>
            </a:r>
            <a:r>
              <a:rPr b="0" lang="ru" sz="13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В IT с 1993 года в различных ролях – разработчик, системный аналитик, руководитель проектов, архитектор</a:t>
            </a:r>
            <a:endParaRPr b="0" lang="ru-RU" sz="1300" spc="-1" strike="noStrike">
              <a:latin typeface="Arial"/>
            </a:endParaRPr>
          </a:p>
        </p:txBody>
      </p:sp>
      <p:pic>
        <p:nvPicPr>
          <p:cNvPr id="325" name="" descr=""/>
          <p:cNvPicPr/>
          <p:nvPr/>
        </p:nvPicPr>
        <p:blipFill>
          <a:blip r:embed="rId1"/>
          <a:stretch/>
        </p:blipFill>
        <p:spPr>
          <a:xfrm>
            <a:off x="541440" y="2101680"/>
            <a:ext cx="1796400" cy="239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1"/>
          <p:cNvSpPr>
            <a:spLocks noGrp="1"/>
          </p:cNvSpPr>
          <p:nvPr>
            <p:ph type="title"/>
          </p:nvPr>
        </p:nvSpPr>
        <p:spPr>
          <a:xfrm>
            <a:off x="538560" y="348840"/>
            <a:ext cx="8517960" cy="1039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100" spc="-1" strike="noStrike">
                <a:solidFill>
                  <a:srgbClr val="000000"/>
                </a:solidFill>
                <a:latin typeface="Roboto"/>
                <a:ea typeface="Roboto"/>
              </a:rPr>
              <a:t>План защиты</a:t>
            </a:r>
            <a:endParaRPr b="0" lang="ru-RU" sz="3100" spc="-1" strike="noStrike">
              <a:latin typeface="Arial"/>
            </a:endParaRPr>
          </a:p>
        </p:txBody>
      </p:sp>
      <p:sp>
        <p:nvSpPr>
          <p:cNvPr id="327" name="Google Shape;398;p95"/>
          <p:cNvSpPr/>
          <p:nvPr/>
        </p:nvSpPr>
        <p:spPr>
          <a:xfrm>
            <a:off x="1137960" y="1491480"/>
            <a:ext cx="3382560" cy="373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7680" bIns="33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8" name="Google Shape;399;p95"/>
          <p:cNvSpPr/>
          <p:nvPr/>
        </p:nvSpPr>
        <p:spPr>
          <a:xfrm>
            <a:off x="1137960" y="2071440"/>
            <a:ext cx="3382560" cy="373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7680" bIns="33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29" name="Google Shape;400;p95"/>
          <p:cNvSpPr/>
          <p:nvPr/>
        </p:nvSpPr>
        <p:spPr>
          <a:xfrm>
            <a:off x="1137960" y="2651760"/>
            <a:ext cx="3382560" cy="373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7680" bIns="33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Что получилось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0" name="Google Shape;401;p95"/>
          <p:cNvSpPr/>
          <p:nvPr/>
        </p:nvSpPr>
        <p:spPr>
          <a:xfrm>
            <a:off x="1137960" y="3246120"/>
            <a:ext cx="3382560" cy="373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7680" bIns="33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Выводы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331" name="Google Shape;402;p95"/>
          <p:cNvSpPr/>
          <p:nvPr/>
        </p:nvSpPr>
        <p:spPr>
          <a:xfrm>
            <a:off x="1137960" y="1679400"/>
            <a:ext cx="360" cy="57780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2" name="Google Shape;403;p95"/>
          <p:cNvSpPr/>
          <p:nvPr/>
        </p:nvSpPr>
        <p:spPr>
          <a:xfrm>
            <a:off x="1137960" y="2259720"/>
            <a:ext cx="360" cy="57780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3" name="Google Shape;404;p95"/>
          <p:cNvSpPr/>
          <p:nvPr/>
        </p:nvSpPr>
        <p:spPr>
          <a:xfrm>
            <a:off x="1137960" y="2839680"/>
            <a:ext cx="360" cy="59220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4" name="Google Shape;405;p95"/>
          <p:cNvSpPr/>
          <p:nvPr/>
        </p:nvSpPr>
        <p:spPr>
          <a:xfrm>
            <a:off x="1137960" y="3434400"/>
            <a:ext cx="360" cy="524160"/>
          </a:xfrm>
          <a:prstGeom prst="bentConnector3">
            <a:avLst>
              <a:gd name="adj1" fmla="val -39687500"/>
            </a:avLst>
          </a:prstGeom>
          <a:noFill/>
          <a:ln w="9525">
            <a:solidFill>
              <a:srgbClr val="9857f3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35" name="Google Shape;406;p95"/>
          <p:cNvSpPr/>
          <p:nvPr/>
        </p:nvSpPr>
        <p:spPr>
          <a:xfrm>
            <a:off x="1137960" y="3772800"/>
            <a:ext cx="3382560" cy="37368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337680" bIns="33768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400" spc="-1" strike="noStrike">
                <a:solidFill>
                  <a:srgbClr val="000000"/>
                </a:solidFill>
                <a:latin typeface="Roboto"/>
                <a:ea typeface="Roboto"/>
              </a:rPr>
              <a:t>Вопросы и рекомендации</a:t>
            </a:r>
            <a:endParaRPr b="0" lang="ru-RU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411;p96"/>
          <p:cNvSpPr/>
          <p:nvPr/>
        </p:nvSpPr>
        <p:spPr>
          <a:xfrm>
            <a:off x="560520" y="324720"/>
            <a:ext cx="8517960" cy="130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Цель и задачи проекта</a:t>
            </a: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337" name="Google Shape;412;p96"/>
          <p:cNvGraphicFramePr/>
          <p:nvPr/>
        </p:nvGraphicFramePr>
        <p:xfrm>
          <a:off x="952560" y="2382120"/>
          <a:ext cx="7238160" cy="296604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6627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Разработать общую концепцию в соответствии с принципами микросервисной архитектуры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Разработать приложение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3.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Провести исследование приложения по тестовым сценариям и визуализировать его поведение.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6519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15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0" lang="ru" sz="1400" spc="-1" strike="noStrike">
                          <a:solidFill>
                            <a:srgbClr val="000000"/>
                          </a:solidFill>
                          <a:latin typeface="Roboto"/>
                          <a:ea typeface="Roboto"/>
                        </a:rPr>
                        <a:t>и т.д.</a:t>
                      </a:r>
                      <a:endParaRPr b="0" lang="ru-RU" sz="14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347760">
                <a:tc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38" name="Google Shape;413;p96"/>
          <p:cNvSpPr/>
          <p:nvPr/>
        </p:nvSpPr>
        <p:spPr>
          <a:xfrm>
            <a:off x="1628280" y="1386360"/>
            <a:ext cx="5884920" cy="65952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0">
            <a:noFill/>
          </a:ln>
          <a:effectLst>
            <a:outerShdw algn="bl" blurRad="57240" dir="5400000" dist="1908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162000" rIns="162000" tIns="91440" bIns="91440" anchor="ctr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" sz="1500" spc="-1" strike="noStrike">
                <a:solidFill>
                  <a:srgbClr val="000000"/>
                </a:solidFill>
                <a:latin typeface="Roboto Medium"/>
                <a:ea typeface="Roboto Medium"/>
              </a:rPr>
              <a:t>Цель проекта: реализовать Интернет-магазин</a:t>
            </a:r>
            <a:endParaRPr b="0" lang="ru-RU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109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Какие технологии использовались</a:t>
            </a:r>
            <a:endParaRPr b="0" lang="ru-RU" sz="3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endParaRPr b="0" lang="ru-RU" sz="3000" spc="-1" strike="noStrike">
              <a:latin typeface="Arial"/>
            </a:endParaRPr>
          </a:p>
        </p:txBody>
      </p:sp>
      <p:graphicFrame>
        <p:nvGraphicFramePr>
          <p:cNvPr id="340" name="Google Shape;425;p97"/>
          <p:cNvGraphicFramePr/>
          <p:nvPr/>
        </p:nvGraphicFramePr>
        <p:xfrm>
          <a:off x="920520" y="1099440"/>
          <a:ext cx="7238160" cy="3580200"/>
        </p:xfrm>
        <a:graphic>
          <a:graphicData uri="http://schemas.openxmlformats.org/drawingml/2006/table">
            <a:tbl>
              <a:tblPr/>
              <a:tblGrid>
                <a:gridCol w="489240"/>
                <a:gridCol w="6749280"/>
              </a:tblGrid>
              <a:tr h="783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1.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Платформа — Kubernetes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Инструмент развертывания - helm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83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2.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Язык разработки — Java (Spring Boot)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Тестовые скрипты — Python, shell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83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</a:rPr>
                        <a:t>3.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СУБД - PostgreSQL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78336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  <a:ea typeface="Roboto"/>
                        </a:rPr>
                        <a:t>4.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Брокер сообщений - Kafka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  <a:tr h="447120"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1" lang="ru" sz="1600" spc="-1" strike="noStrike">
                          <a:solidFill>
                            <a:srgbClr val="9857f3"/>
                          </a:solidFill>
                          <a:latin typeface="Roboto"/>
                        </a:rPr>
                        <a:t>5 .</a:t>
                      </a:r>
                      <a:endParaRPr b="0" lang="ru-RU" sz="16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bfc1f0"/>
                      </a:solidFill>
                    </a:lnL>
                    <a:lnR w="9360">
                      <a:solidFill>
                        <a:srgbClr val="ffffff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  <a:tc>
                  <a:txBody>
                    <a:bodyPr lIns="198000" rIns="9108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b="0" lang="ru-RU" sz="1800" spc="-1" strike="noStrike">
                          <a:latin typeface="Arial"/>
                        </a:rPr>
                        <a:t>Архитектурные паттерны: Event collaboration, Saga, идемпотентность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anchor="t" marL="198000" marR="91080">
                    <a:lnL w="9360">
                      <a:solidFill>
                        <a:srgbClr val="ffffff"/>
                      </a:solidFill>
                    </a:lnL>
                    <a:lnR w="9360">
                      <a:solidFill>
                        <a:srgbClr val="bfc1f0"/>
                      </a:solidFill>
                    </a:lnR>
                    <a:lnT w="9360">
                      <a:solidFill>
                        <a:srgbClr val="bfc1f0"/>
                      </a:solidFill>
                    </a:lnT>
                    <a:lnB w="9360">
                      <a:solidFill>
                        <a:srgbClr val="bfc1f0"/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42" name="" descr=""/>
          <p:cNvPicPr/>
          <p:nvPr/>
        </p:nvPicPr>
        <p:blipFill>
          <a:blip r:embed="rId1"/>
          <a:stretch/>
        </p:blipFill>
        <p:spPr>
          <a:xfrm>
            <a:off x="39960" y="18000"/>
            <a:ext cx="9122400" cy="5141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44" name="" descr=""/>
          <p:cNvPicPr/>
          <p:nvPr/>
        </p:nvPicPr>
        <p:blipFill>
          <a:blip r:embed="rId1"/>
          <a:stretch/>
        </p:blipFill>
        <p:spPr>
          <a:xfrm>
            <a:off x="47520" y="900000"/>
            <a:ext cx="9042840" cy="4241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00400" y="330840"/>
            <a:ext cx="8517960" cy="747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" sz="3000" spc="-1" strike="noStrike">
                <a:solidFill>
                  <a:srgbClr val="000000"/>
                </a:solidFill>
                <a:latin typeface="Roboto"/>
                <a:ea typeface="Roboto"/>
              </a:rPr>
              <a:t>Архитектура</a:t>
            </a:r>
            <a:endParaRPr b="0" lang="ru-RU" sz="3000" spc="-1" strike="noStrike">
              <a:latin typeface="Arial"/>
            </a:endParaRPr>
          </a:p>
        </p:txBody>
      </p:sp>
      <p:pic>
        <p:nvPicPr>
          <p:cNvPr id="346" name="" descr=""/>
          <p:cNvPicPr/>
          <p:nvPr/>
        </p:nvPicPr>
        <p:blipFill>
          <a:blip r:embed="rId1"/>
          <a:stretch/>
        </p:blipFill>
        <p:spPr>
          <a:xfrm>
            <a:off x="102240" y="979560"/>
            <a:ext cx="8967960" cy="410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402ba"/>
      </a:dk2>
      <a:lt2>
        <a:srgbClr val="eeeeee"/>
      </a:lt2>
      <a:accent1>
        <a:srgbClr val="7629ba"/>
      </a:accent1>
      <a:accent2>
        <a:srgbClr val="8b8ee3"/>
      </a:accent2>
      <a:accent3>
        <a:srgbClr val="bfc1f0"/>
      </a:accent3>
      <a:accent4>
        <a:srgbClr val="ffab40"/>
      </a:accent4>
      <a:accent5>
        <a:srgbClr val="0097a7"/>
      </a:accent5>
      <a:accent6>
        <a:srgbClr val="eeff41"/>
      </a:accent6>
      <a:hlink>
        <a:srgbClr val="8b8ee3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2025-02-14T19:57:22Z</dcterms:modified>
  <cp:revision>30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