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sldIdLst>
    <p:sldId id="278" r:id="rId5"/>
    <p:sldId id="279" r:id="rId6"/>
    <p:sldId id="280" r:id="rId7"/>
    <p:sldId id="281" r:id="rId8"/>
    <p:sldId id="284" r:id="rId9"/>
    <p:sldId id="282" r:id="rId10"/>
    <p:sldId id="285" r:id="rId11"/>
    <p:sldId id="288" r:id="rId12"/>
    <p:sldId id="287" r:id="rId13"/>
    <p:sldId id="294" r:id="rId14"/>
    <p:sldId id="295" r:id="rId15"/>
    <p:sldId id="296" r:id="rId16"/>
    <p:sldId id="297" r:id="rId17"/>
    <p:sldId id="289" r:id="rId18"/>
    <p:sldId id="290" r:id="rId19"/>
    <p:sldId id="291" r:id="rId20"/>
    <p:sldId id="292"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09" autoAdjust="0"/>
  </p:normalViewPr>
  <p:slideViewPr>
    <p:cSldViewPr snapToGrid="0" snapToObjects="1">
      <p:cViewPr varScale="1">
        <p:scale>
          <a:sx n="66" d="100"/>
          <a:sy n="66" d="100"/>
        </p:scale>
        <p:origin x="72" y="33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590470"/>
            <a:ext cx="5385816" cy="783666"/>
          </a:xfrm>
        </p:spPr>
        <p:txBody>
          <a:bodyPr/>
          <a:lstStyle/>
          <a:p>
            <a:r>
              <a:rPr lang="en-US" dirty="0"/>
              <a:t>Web server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err="1"/>
              <a:t>Soleh</a:t>
            </a:r>
            <a:r>
              <a:rPr lang="en-US" dirty="0"/>
              <a:t> </a:t>
            </a:r>
            <a:r>
              <a:rPr lang="en-US" dirty="0" err="1"/>
              <a:t>Abdillah</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err="1"/>
              <a:t>Membuat</a:t>
            </a:r>
            <a:r>
              <a:rPr lang="en-US" dirty="0"/>
              <a:t> web server</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7" name="Picture Placeholder 6">
            <a:extLst>
              <a:ext uri="{FF2B5EF4-FFF2-40B4-BE49-F238E27FC236}">
                <a16:creationId xmlns:a16="http://schemas.microsoft.com/office/drawing/2014/main" id="{D91C05A8-75E9-4E38-8846-8006DD9A1CEF}"/>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29765FA1-B603-4CDF-A806-12F1A576181F}"/>
              </a:ext>
            </a:extLst>
          </p:cNvPr>
          <p:cNvSpPr>
            <a:spLocks noGrp="1"/>
          </p:cNvSpPr>
          <p:nvPr>
            <p:ph type="pic" sz="quarter" idx="17"/>
          </p:nvPr>
        </p:nvSpPr>
        <p:spPr/>
      </p:sp>
      <p:sp>
        <p:nvSpPr>
          <p:cNvPr id="16" name="Picture Placeholder 15">
            <a:extLst>
              <a:ext uri="{FF2B5EF4-FFF2-40B4-BE49-F238E27FC236}">
                <a16:creationId xmlns:a16="http://schemas.microsoft.com/office/drawing/2014/main" id="{5644F2D1-DADB-4352-8445-D91ECC5466DB}"/>
              </a:ext>
            </a:extLst>
          </p:cNvPr>
          <p:cNvSpPr>
            <a:spLocks noGrp="1"/>
          </p:cNvSpPr>
          <p:nvPr>
            <p:ph type="pic" sz="quarter" idx="20"/>
          </p:nvPr>
        </p:nvSpPr>
        <p:spPr/>
      </p:sp>
      <p:sp>
        <p:nvSpPr>
          <p:cNvPr id="18" name="Picture Placeholder 17">
            <a:extLst>
              <a:ext uri="{FF2B5EF4-FFF2-40B4-BE49-F238E27FC236}">
                <a16:creationId xmlns:a16="http://schemas.microsoft.com/office/drawing/2014/main" id="{D2CAC1D8-3204-4C2A-81E6-5717C472C11C}"/>
              </a:ext>
            </a:extLst>
          </p:cNvPr>
          <p:cNvSpPr>
            <a:spLocks noGrp="1"/>
          </p:cNvSpPr>
          <p:nvPr>
            <p:ph type="pic" sz="quarter" idx="23"/>
          </p:nvPr>
        </p:nvSpPr>
        <p:spPr/>
      </p:sp>
      <p:sp>
        <p:nvSpPr>
          <p:cNvPr id="20" name="Picture Placeholder 19">
            <a:extLst>
              <a:ext uri="{FF2B5EF4-FFF2-40B4-BE49-F238E27FC236}">
                <a16:creationId xmlns:a16="http://schemas.microsoft.com/office/drawing/2014/main" id="{9A87539F-89DB-4849-8412-2CACD5A48D2B}"/>
              </a:ext>
            </a:extLst>
          </p:cNvPr>
          <p:cNvSpPr>
            <a:spLocks noGrp="1"/>
          </p:cNvSpPr>
          <p:nvPr>
            <p:ph type="pic" sz="quarter" idx="25"/>
          </p:nvPr>
        </p:nvSpPr>
        <p:spPr/>
      </p:sp>
      <p:sp>
        <p:nvSpPr>
          <p:cNvPr id="22" name="Picture Placeholder 21">
            <a:extLst>
              <a:ext uri="{FF2B5EF4-FFF2-40B4-BE49-F238E27FC236}">
                <a16:creationId xmlns:a16="http://schemas.microsoft.com/office/drawing/2014/main" id="{B01CB1FB-CFAF-4680-8DB0-AFB3F7DCF3E0}"/>
              </a:ext>
            </a:extLst>
          </p:cNvPr>
          <p:cNvSpPr>
            <a:spLocks noGrp="1"/>
          </p:cNvSpPr>
          <p:nvPr>
            <p:ph type="pic" sz="quarter" idx="26"/>
          </p:nvPr>
        </p:nvSpPr>
        <p:spPr/>
      </p:sp>
      <p:sp>
        <p:nvSpPr>
          <p:cNvPr id="24" name="Picture Placeholder 23">
            <a:extLst>
              <a:ext uri="{FF2B5EF4-FFF2-40B4-BE49-F238E27FC236}">
                <a16:creationId xmlns:a16="http://schemas.microsoft.com/office/drawing/2014/main" id="{18C6D7B0-13E0-4A9A-BE23-B441359D5D03}"/>
              </a:ext>
            </a:extLst>
          </p:cNvPr>
          <p:cNvSpPr>
            <a:spLocks noGrp="1"/>
          </p:cNvSpPr>
          <p:nvPr>
            <p:ph type="pic" sz="quarter" idx="27"/>
          </p:nvPr>
        </p:nvSpPr>
        <p:spPr/>
      </p:sp>
      <p:sp>
        <p:nvSpPr>
          <p:cNvPr id="26" name="Picture Placeholder 25">
            <a:extLst>
              <a:ext uri="{FF2B5EF4-FFF2-40B4-BE49-F238E27FC236}">
                <a16:creationId xmlns:a16="http://schemas.microsoft.com/office/drawing/2014/main" id="{454537BA-7048-47BF-9FBA-A0A4CB694F01}"/>
              </a:ext>
            </a:extLst>
          </p:cNvPr>
          <p:cNvSpPr>
            <a:spLocks noGrp="1"/>
          </p:cNvSpPr>
          <p:nvPr>
            <p:ph type="pic" sz="quarter" idx="28"/>
          </p:nvPr>
        </p:nvSpPr>
        <p:spPr/>
      </p:sp>
    </p:spTree>
    <p:extLst>
      <p:ext uri="{BB962C8B-B14F-4D97-AF65-F5344CB8AC3E}">
        <p14:creationId xmlns:p14="http://schemas.microsoft.com/office/powerpoint/2010/main" val="327175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err="1"/>
              <a:t>Membuat</a:t>
            </a:r>
            <a:r>
              <a:rPr lang="en-US" dirty="0"/>
              <a:t> web server</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7" name="Picture Placeholder 6">
            <a:extLst>
              <a:ext uri="{FF2B5EF4-FFF2-40B4-BE49-F238E27FC236}">
                <a16:creationId xmlns:a16="http://schemas.microsoft.com/office/drawing/2014/main" id="{D91C05A8-75E9-4E38-8846-8006DD9A1CEF}"/>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29765FA1-B603-4CDF-A806-12F1A576181F}"/>
              </a:ext>
            </a:extLst>
          </p:cNvPr>
          <p:cNvSpPr>
            <a:spLocks noGrp="1"/>
          </p:cNvSpPr>
          <p:nvPr>
            <p:ph type="pic" sz="quarter" idx="17"/>
          </p:nvPr>
        </p:nvSpPr>
        <p:spPr/>
      </p:sp>
      <p:sp>
        <p:nvSpPr>
          <p:cNvPr id="16" name="Picture Placeholder 15">
            <a:extLst>
              <a:ext uri="{FF2B5EF4-FFF2-40B4-BE49-F238E27FC236}">
                <a16:creationId xmlns:a16="http://schemas.microsoft.com/office/drawing/2014/main" id="{5644F2D1-DADB-4352-8445-D91ECC5466DB}"/>
              </a:ext>
            </a:extLst>
          </p:cNvPr>
          <p:cNvSpPr>
            <a:spLocks noGrp="1"/>
          </p:cNvSpPr>
          <p:nvPr>
            <p:ph type="pic" sz="quarter" idx="20"/>
          </p:nvPr>
        </p:nvSpPr>
        <p:spPr/>
      </p:sp>
      <p:sp>
        <p:nvSpPr>
          <p:cNvPr id="18" name="Picture Placeholder 17">
            <a:extLst>
              <a:ext uri="{FF2B5EF4-FFF2-40B4-BE49-F238E27FC236}">
                <a16:creationId xmlns:a16="http://schemas.microsoft.com/office/drawing/2014/main" id="{D2CAC1D8-3204-4C2A-81E6-5717C472C11C}"/>
              </a:ext>
            </a:extLst>
          </p:cNvPr>
          <p:cNvSpPr>
            <a:spLocks noGrp="1"/>
          </p:cNvSpPr>
          <p:nvPr>
            <p:ph type="pic" sz="quarter" idx="23"/>
          </p:nvPr>
        </p:nvSpPr>
        <p:spPr/>
      </p:sp>
      <p:sp>
        <p:nvSpPr>
          <p:cNvPr id="20" name="Picture Placeholder 19">
            <a:extLst>
              <a:ext uri="{FF2B5EF4-FFF2-40B4-BE49-F238E27FC236}">
                <a16:creationId xmlns:a16="http://schemas.microsoft.com/office/drawing/2014/main" id="{9A87539F-89DB-4849-8412-2CACD5A48D2B}"/>
              </a:ext>
            </a:extLst>
          </p:cNvPr>
          <p:cNvSpPr>
            <a:spLocks noGrp="1"/>
          </p:cNvSpPr>
          <p:nvPr>
            <p:ph type="pic" sz="quarter" idx="25"/>
          </p:nvPr>
        </p:nvSpPr>
        <p:spPr/>
      </p:sp>
      <p:sp>
        <p:nvSpPr>
          <p:cNvPr id="22" name="Picture Placeholder 21">
            <a:extLst>
              <a:ext uri="{FF2B5EF4-FFF2-40B4-BE49-F238E27FC236}">
                <a16:creationId xmlns:a16="http://schemas.microsoft.com/office/drawing/2014/main" id="{B01CB1FB-CFAF-4680-8DB0-AFB3F7DCF3E0}"/>
              </a:ext>
            </a:extLst>
          </p:cNvPr>
          <p:cNvSpPr>
            <a:spLocks noGrp="1"/>
          </p:cNvSpPr>
          <p:nvPr>
            <p:ph type="pic" sz="quarter" idx="26"/>
          </p:nvPr>
        </p:nvSpPr>
        <p:spPr/>
      </p:sp>
      <p:sp>
        <p:nvSpPr>
          <p:cNvPr id="24" name="Picture Placeholder 23">
            <a:extLst>
              <a:ext uri="{FF2B5EF4-FFF2-40B4-BE49-F238E27FC236}">
                <a16:creationId xmlns:a16="http://schemas.microsoft.com/office/drawing/2014/main" id="{18C6D7B0-13E0-4A9A-BE23-B441359D5D03}"/>
              </a:ext>
            </a:extLst>
          </p:cNvPr>
          <p:cNvSpPr>
            <a:spLocks noGrp="1"/>
          </p:cNvSpPr>
          <p:nvPr>
            <p:ph type="pic" sz="quarter" idx="27"/>
          </p:nvPr>
        </p:nvSpPr>
        <p:spPr/>
      </p:sp>
      <p:sp>
        <p:nvSpPr>
          <p:cNvPr id="26" name="Picture Placeholder 25">
            <a:extLst>
              <a:ext uri="{FF2B5EF4-FFF2-40B4-BE49-F238E27FC236}">
                <a16:creationId xmlns:a16="http://schemas.microsoft.com/office/drawing/2014/main" id="{454537BA-7048-47BF-9FBA-A0A4CB694F01}"/>
              </a:ext>
            </a:extLst>
          </p:cNvPr>
          <p:cNvSpPr>
            <a:spLocks noGrp="1"/>
          </p:cNvSpPr>
          <p:nvPr>
            <p:ph type="pic" sz="quarter" idx="28"/>
          </p:nvPr>
        </p:nvSpPr>
        <p:spPr/>
      </p:sp>
    </p:spTree>
    <p:extLst>
      <p:ext uri="{BB962C8B-B14F-4D97-AF65-F5344CB8AC3E}">
        <p14:creationId xmlns:p14="http://schemas.microsoft.com/office/powerpoint/2010/main" val="13596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err="1"/>
              <a:t>Membuat</a:t>
            </a:r>
            <a:r>
              <a:rPr lang="en-US" dirty="0"/>
              <a:t> web server</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7" name="Picture Placeholder 6">
            <a:extLst>
              <a:ext uri="{FF2B5EF4-FFF2-40B4-BE49-F238E27FC236}">
                <a16:creationId xmlns:a16="http://schemas.microsoft.com/office/drawing/2014/main" id="{D91C05A8-75E9-4E38-8846-8006DD9A1CEF}"/>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29765FA1-B603-4CDF-A806-12F1A576181F}"/>
              </a:ext>
            </a:extLst>
          </p:cNvPr>
          <p:cNvSpPr>
            <a:spLocks noGrp="1"/>
          </p:cNvSpPr>
          <p:nvPr>
            <p:ph type="pic" sz="quarter" idx="17"/>
          </p:nvPr>
        </p:nvSpPr>
        <p:spPr/>
      </p:sp>
      <p:sp>
        <p:nvSpPr>
          <p:cNvPr id="16" name="Picture Placeholder 15">
            <a:extLst>
              <a:ext uri="{FF2B5EF4-FFF2-40B4-BE49-F238E27FC236}">
                <a16:creationId xmlns:a16="http://schemas.microsoft.com/office/drawing/2014/main" id="{5644F2D1-DADB-4352-8445-D91ECC5466DB}"/>
              </a:ext>
            </a:extLst>
          </p:cNvPr>
          <p:cNvSpPr>
            <a:spLocks noGrp="1"/>
          </p:cNvSpPr>
          <p:nvPr>
            <p:ph type="pic" sz="quarter" idx="20"/>
          </p:nvPr>
        </p:nvSpPr>
        <p:spPr/>
      </p:sp>
      <p:sp>
        <p:nvSpPr>
          <p:cNvPr id="18" name="Picture Placeholder 17">
            <a:extLst>
              <a:ext uri="{FF2B5EF4-FFF2-40B4-BE49-F238E27FC236}">
                <a16:creationId xmlns:a16="http://schemas.microsoft.com/office/drawing/2014/main" id="{D2CAC1D8-3204-4C2A-81E6-5717C472C11C}"/>
              </a:ext>
            </a:extLst>
          </p:cNvPr>
          <p:cNvSpPr>
            <a:spLocks noGrp="1"/>
          </p:cNvSpPr>
          <p:nvPr>
            <p:ph type="pic" sz="quarter" idx="23"/>
          </p:nvPr>
        </p:nvSpPr>
        <p:spPr/>
      </p:sp>
      <p:sp>
        <p:nvSpPr>
          <p:cNvPr id="20" name="Picture Placeholder 19">
            <a:extLst>
              <a:ext uri="{FF2B5EF4-FFF2-40B4-BE49-F238E27FC236}">
                <a16:creationId xmlns:a16="http://schemas.microsoft.com/office/drawing/2014/main" id="{9A87539F-89DB-4849-8412-2CACD5A48D2B}"/>
              </a:ext>
            </a:extLst>
          </p:cNvPr>
          <p:cNvSpPr>
            <a:spLocks noGrp="1"/>
          </p:cNvSpPr>
          <p:nvPr>
            <p:ph type="pic" sz="quarter" idx="25"/>
          </p:nvPr>
        </p:nvSpPr>
        <p:spPr/>
      </p:sp>
      <p:sp>
        <p:nvSpPr>
          <p:cNvPr id="22" name="Picture Placeholder 21">
            <a:extLst>
              <a:ext uri="{FF2B5EF4-FFF2-40B4-BE49-F238E27FC236}">
                <a16:creationId xmlns:a16="http://schemas.microsoft.com/office/drawing/2014/main" id="{B01CB1FB-CFAF-4680-8DB0-AFB3F7DCF3E0}"/>
              </a:ext>
            </a:extLst>
          </p:cNvPr>
          <p:cNvSpPr>
            <a:spLocks noGrp="1"/>
          </p:cNvSpPr>
          <p:nvPr>
            <p:ph type="pic" sz="quarter" idx="26"/>
          </p:nvPr>
        </p:nvSpPr>
        <p:spPr/>
      </p:sp>
      <p:sp>
        <p:nvSpPr>
          <p:cNvPr id="24" name="Picture Placeholder 23">
            <a:extLst>
              <a:ext uri="{FF2B5EF4-FFF2-40B4-BE49-F238E27FC236}">
                <a16:creationId xmlns:a16="http://schemas.microsoft.com/office/drawing/2014/main" id="{18C6D7B0-13E0-4A9A-BE23-B441359D5D03}"/>
              </a:ext>
            </a:extLst>
          </p:cNvPr>
          <p:cNvSpPr>
            <a:spLocks noGrp="1"/>
          </p:cNvSpPr>
          <p:nvPr>
            <p:ph type="pic" sz="quarter" idx="27"/>
          </p:nvPr>
        </p:nvSpPr>
        <p:spPr/>
      </p:sp>
      <p:sp>
        <p:nvSpPr>
          <p:cNvPr id="26" name="Picture Placeholder 25">
            <a:extLst>
              <a:ext uri="{FF2B5EF4-FFF2-40B4-BE49-F238E27FC236}">
                <a16:creationId xmlns:a16="http://schemas.microsoft.com/office/drawing/2014/main" id="{454537BA-7048-47BF-9FBA-A0A4CB694F01}"/>
              </a:ext>
            </a:extLst>
          </p:cNvPr>
          <p:cNvSpPr>
            <a:spLocks noGrp="1"/>
          </p:cNvSpPr>
          <p:nvPr>
            <p:ph type="pic" sz="quarter" idx="28"/>
          </p:nvPr>
        </p:nvSpPr>
        <p:spPr/>
      </p:sp>
    </p:spTree>
    <p:extLst>
      <p:ext uri="{BB962C8B-B14F-4D97-AF65-F5344CB8AC3E}">
        <p14:creationId xmlns:p14="http://schemas.microsoft.com/office/powerpoint/2010/main" val="303846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err="1"/>
              <a:t>Membuat</a:t>
            </a:r>
            <a:r>
              <a:rPr lang="en-US" dirty="0"/>
              <a:t> web server</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7" name="Picture Placeholder 6">
            <a:extLst>
              <a:ext uri="{FF2B5EF4-FFF2-40B4-BE49-F238E27FC236}">
                <a16:creationId xmlns:a16="http://schemas.microsoft.com/office/drawing/2014/main" id="{D91C05A8-75E9-4E38-8846-8006DD9A1CEF}"/>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29765FA1-B603-4CDF-A806-12F1A576181F}"/>
              </a:ext>
            </a:extLst>
          </p:cNvPr>
          <p:cNvSpPr>
            <a:spLocks noGrp="1"/>
          </p:cNvSpPr>
          <p:nvPr>
            <p:ph type="pic" sz="quarter" idx="17"/>
          </p:nvPr>
        </p:nvSpPr>
        <p:spPr/>
      </p:sp>
      <p:sp>
        <p:nvSpPr>
          <p:cNvPr id="16" name="Picture Placeholder 15">
            <a:extLst>
              <a:ext uri="{FF2B5EF4-FFF2-40B4-BE49-F238E27FC236}">
                <a16:creationId xmlns:a16="http://schemas.microsoft.com/office/drawing/2014/main" id="{5644F2D1-DADB-4352-8445-D91ECC5466DB}"/>
              </a:ext>
            </a:extLst>
          </p:cNvPr>
          <p:cNvSpPr>
            <a:spLocks noGrp="1"/>
          </p:cNvSpPr>
          <p:nvPr>
            <p:ph type="pic" sz="quarter" idx="20"/>
          </p:nvPr>
        </p:nvSpPr>
        <p:spPr/>
      </p:sp>
      <p:sp>
        <p:nvSpPr>
          <p:cNvPr id="18" name="Picture Placeholder 17">
            <a:extLst>
              <a:ext uri="{FF2B5EF4-FFF2-40B4-BE49-F238E27FC236}">
                <a16:creationId xmlns:a16="http://schemas.microsoft.com/office/drawing/2014/main" id="{D2CAC1D8-3204-4C2A-81E6-5717C472C11C}"/>
              </a:ext>
            </a:extLst>
          </p:cNvPr>
          <p:cNvSpPr>
            <a:spLocks noGrp="1"/>
          </p:cNvSpPr>
          <p:nvPr>
            <p:ph type="pic" sz="quarter" idx="23"/>
          </p:nvPr>
        </p:nvSpPr>
        <p:spPr/>
      </p:sp>
      <p:sp>
        <p:nvSpPr>
          <p:cNvPr id="20" name="Picture Placeholder 19">
            <a:extLst>
              <a:ext uri="{FF2B5EF4-FFF2-40B4-BE49-F238E27FC236}">
                <a16:creationId xmlns:a16="http://schemas.microsoft.com/office/drawing/2014/main" id="{9A87539F-89DB-4849-8412-2CACD5A48D2B}"/>
              </a:ext>
            </a:extLst>
          </p:cNvPr>
          <p:cNvSpPr>
            <a:spLocks noGrp="1"/>
          </p:cNvSpPr>
          <p:nvPr>
            <p:ph type="pic" sz="quarter" idx="25"/>
          </p:nvPr>
        </p:nvSpPr>
        <p:spPr/>
      </p:sp>
      <p:sp>
        <p:nvSpPr>
          <p:cNvPr id="22" name="Picture Placeholder 21">
            <a:extLst>
              <a:ext uri="{FF2B5EF4-FFF2-40B4-BE49-F238E27FC236}">
                <a16:creationId xmlns:a16="http://schemas.microsoft.com/office/drawing/2014/main" id="{B01CB1FB-CFAF-4680-8DB0-AFB3F7DCF3E0}"/>
              </a:ext>
            </a:extLst>
          </p:cNvPr>
          <p:cNvSpPr>
            <a:spLocks noGrp="1"/>
          </p:cNvSpPr>
          <p:nvPr>
            <p:ph type="pic" sz="quarter" idx="26"/>
          </p:nvPr>
        </p:nvSpPr>
        <p:spPr/>
      </p:sp>
      <p:sp>
        <p:nvSpPr>
          <p:cNvPr id="24" name="Picture Placeholder 23">
            <a:extLst>
              <a:ext uri="{FF2B5EF4-FFF2-40B4-BE49-F238E27FC236}">
                <a16:creationId xmlns:a16="http://schemas.microsoft.com/office/drawing/2014/main" id="{18C6D7B0-13E0-4A9A-BE23-B441359D5D03}"/>
              </a:ext>
            </a:extLst>
          </p:cNvPr>
          <p:cNvSpPr>
            <a:spLocks noGrp="1"/>
          </p:cNvSpPr>
          <p:nvPr>
            <p:ph type="pic" sz="quarter" idx="27"/>
          </p:nvPr>
        </p:nvSpPr>
        <p:spPr/>
      </p:sp>
      <p:sp>
        <p:nvSpPr>
          <p:cNvPr id="26" name="Picture Placeholder 25">
            <a:extLst>
              <a:ext uri="{FF2B5EF4-FFF2-40B4-BE49-F238E27FC236}">
                <a16:creationId xmlns:a16="http://schemas.microsoft.com/office/drawing/2014/main" id="{454537BA-7048-47BF-9FBA-A0A4CB694F01}"/>
              </a:ext>
            </a:extLst>
          </p:cNvPr>
          <p:cNvSpPr>
            <a:spLocks noGrp="1"/>
          </p:cNvSpPr>
          <p:nvPr>
            <p:ph type="pic" sz="quarter" idx="28"/>
          </p:nvPr>
        </p:nvSpPr>
        <p:spPr/>
      </p:sp>
    </p:spTree>
    <p:extLst>
      <p:ext uri="{BB962C8B-B14F-4D97-AF65-F5344CB8AC3E}">
        <p14:creationId xmlns:p14="http://schemas.microsoft.com/office/powerpoint/2010/main" val="66647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SEP 20XX</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250288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HOW WE GET THERE</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ROI</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NICHE MARKETS</a:t>
            </a:r>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altLang="zh-CN" dirty="0"/>
              <a:t>SUPPLY</a:t>
            </a:r>
            <a:r>
              <a:rPr lang="zh-CN" altLang="en-US"/>
              <a:t> </a:t>
            </a:r>
            <a:r>
              <a:rPr lang="en-US" altLang="zh-CN" dirty="0"/>
              <a:t>CHAINS</a:t>
            </a:r>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Cultivate one-to-one customer service with robust ideas</a:t>
            </a:r>
          </a:p>
          <a:p>
            <a:r>
              <a:rPr lang="en-US" dirty="0"/>
              <a:t>Maximize timely deliverables for real-time schemas</a:t>
            </a:r>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48827" y="1790741"/>
            <a:ext cx="7689692" cy="768096"/>
          </a:xfrm>
        </p:spPr>
        <p:txBody>
          <a:bodyPr/>
          <a:lstStyle/>
          <a:p>
            <a:r>
              <a:rPr lang="en-US" dirty="0" err="1">
                <a:latin typeface="Arial Black" panose="020B0604020202020204" pitchFamily="34" charset="0"/>
                <a:ea typeface="Arial Regular" pitchFamily="34" charset="-122"/>
                <a:cs typeface="Arial Black" panose="020B0604020202020204" pitchFamily="34" charset="0"/>
              </a:rPr>
              <a:t>Materi</a:t>
            </a:r>
            <a:r>
              <a:rPr lang="en-US" dirty="0">
                <a:latin typeface="Arial Black" panose="020B0604020202020204" pitchFamily="34" charset="0"/>
                <a:ea typeface="Arial Regular" pitchFamily="34" charset="-122"/>
                <a:cs typeface="Arial Black" panose="020B0604020202020204" pitchFamily="34" charset="0"/>
              </a:rPr>
              <a:t> </a:t>
            </a:r>
            <a:r>
              <a:rPr lang="en-US" dirty="0" err="1">
                <a:latin typeface="Arial Black" panose="020B0604020202020204" pitchFamily="34" charset="0"/>
                <a:ea typeface="Arial Regular" pitchFamily="34" charset="-122"/>
                <a:cs typeface="Arial Black" panose="020B0604020202020204" pitchFamily="34" charset="0"/>
              </a:rPr>
              <a:t>pembahasan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459983"/>
            <a:ext cx="5693664" cy="3122168"/>
          </a:xfrm>
        </p:spPr>
        <p:txBody>
          <a:bodyPr/>
          <a:lstStyle/>
          <a:p>
            <a:r>
              <a:rPr lang="en-US" dirty="0"/>
              <a:t>- </a:t>
            </a:r>
            <a:r>
              <a:rPr lang="en-US" dirty="0" err="1"/>
              <a:t>Apa</a:t>
            </a:r>
            <a:r>
              <a:rPr lang="en-US" dirty="0"/>
              <a:t> </a:t>
            </a:r>
            <a:r>
              <a:rPr lang="en-US" dirty="0" err="1"/>
              <a:t>itu</a:t>
            </a:r>
            <a:r>
              <a:rPr lang="en-US" dirty="0"/>
              <a:t> Web Server</a:t>
            </a:r>
          </a:p>
          <a:p>
            <a:r>
              <a:rPr lang="en-US" dirty="0"/>
              <a:t>- </a:t>
            </a:r>
            <a:r>
              <a:rPr lang="en-US" dirty="0" err="1"/>
              <a:t>Jenis</a:t>
            </a:r>
            <a:r>
              <a:rPr lang="en-US" dirty="0"/>
              <a:t> – </a:t>
            </a:r>
            <a:r>
              <a:rPr lang="en-US" dirty="0" err="1"/>
              <a:t>jenis</a:t>
            </a:r>
            <a:r>
              <a:rPr lang="en-US" dirty="0"/>
              <a:t> Web Server</a:t>
            </a:r>
          </a:p>
          <a:p>
            <a:r>
              <a:rPr lang="en-US" dirty="0"/>
              <a:t>​- </a:t>
            </a:r>
            <a:r>
              <a:rPr lang="en-US" dirty="0" err="1"/>
              <a:t>Tujuan</a:t>
            </a:r>
            <a:r>
              <a:rPr lang="en-US" dirty="0"/>
              <a:t> Web Server</a:t>
            </a:r>
          </a:p>
          <a:p>
            <a:r>
              <a:rPr lang="en-US" dirty="0"/>
              <a:t>- </a:t>
            </a:r>
            <a:r>
              <a:rPr lang="en-US" dirty="0" err="1"/>
              <a:t>Perancangan</a:t>
            </a:r>
            <a:r>
              <a:rPr lang="en-US" dirty="0"/>
              <a:t> Web Server</a:t>
            </a:r>
          </a:p>
          <a:p>
            <a:r>
              <a:rPr lang="en-US" dirty="0"/>
              <a:t>​- </a:t>
            </a:r>
            <a:r>
              <a:rPr lang="en-US" dirty="0" err="1"/>
              <a:t>Membuat</a:t>
            </a:r>
            <a:r>
              <a:rPr lang="en-US" dirty="0"/>
              <a:t> Web Server</a:t>
            </a:r>
          </a:p>
          <a:p>
            <a:r>
              <a:rPr lang="en-US" dirty="0"/>
              <a:t>- </a:t>
            </a:r>
            <a:r>
              <a:rPr lang="en-US" dirty="0" err="1"/>
              <a:t>Rangkuman</a:t>
            </a:r>
            <a:endParaRPr lang="en-US" dirty="0"/>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035403"/>
            <a:ext cx="7024569" cy="768096"/>
          </a:xfrm>
        </p:spPr>
        <p:txBody>
          <a:bodyPr/>
          <a:lstStyle/>
          <a:p>
            <a:r>
              <a:rPr lang="en-US" dirty="0" err="1"/>
              <a:t>Apa</a:t>
            </a:r>
            <a:r>
              <a:rPr lang="en-US" dirty="0"/>
              <a:t> </a:t>
            </a:r>
            <a:r>
              <a:rPr lang="en-US" dirty="0" err="1"/>
              <a:t>itu</a:t>
            </a:r>
            <a:r>
              <a:rPr lang="en-US" dirty="0"/>
              <a:t> web server</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53532" y="2945848"/>
            <a:ext cx="6766560" cy="2700528"/>
          </a:xfrm>
        </p:spPr>
        <p:txBody>
          <a:bodyPr/>
          <a:lstStyle/>
          <a:p>
            <a:pPr algn="just"/>
            <a:r>
              <a:rPr lang="en-US" dirty="0"/>
              <a:t>	Web server </a:t>
            </a:r>
            <a:r>
              <a:rPr lang="en-US" dirty="0" err="1"/>
              <a:t>adalah</a:t>
            </a:r>
            <a:r>
              <a:rPr lang="en-US" dirty="0"/>
              <a:t> software yang </a:t>
            </a:r>
            <a:r>
              <a:rPr lang="en-US" dirty="0" err="1"/>
              <a:t>memberikan</a:t>
            </a:r>
            <a:r>
              <a:rPr lang="en-US" dirty="0"/>
              <a:t> </a:t>
            </a:r>
            <a:r>
              <a:rPr lang="en-US" dirty="0" err="1"/>
              <a:t>layanan</a:t>
            </a:r>
            <a:r>
              <a:rPr lang="en-US" dirty="0"/>
              <a:t> data yang </a:t>
            </a:r>
            <a:r>
              <a:rPr lang="en-US" dirty="0" err="1"/>
              <a:t>mempunyai</a:t>
            </a:r>
            <a:r>
              <a:rPr lang="en-US" dirty="0"/>
              <a:t> </a:t>
            </a:r>
            <a:r>
              <a:rPr lang="en-US" dirty="0" err="1"/>
              <a:t>fungsi</a:t>
            </a:r>
            <a:r>
              <a:rPr lang="en-US" dirty="0"/>
              <a:t> </a:t>
            </a:r>
            <a:r>
              <a:rPr lang="en-US" dirty="0" err="1"/>
              <a:t>untuk</a:t>
            </a:r>
            <a:r>
              <a:rPr lang="en-US" dirty="0"/>
              <a:t> </a:t>
            </a:r>
            <a:r>
              <a:rPr lang="en-US" dirty="0" err="1"/>
              <a:t>menerima</a:t>
            </a:r>
            <a:r>
              <a:rPr lang="en-US" dirty="0"/>
              <a:t> </a:t>
            </a:r>
            <a:r>
              <a:rPr lang="en-US" dirty="0" err="1"/>
              <a:t>permintaan</a:t>
            </a:r>
            <a:r>
              <a:rPr lang="en-US" dirty="0"/>
              <a:t> HTTP (</a:t>
            </a:r>
            <a:r>
              <a:rPr lang="en-US" dirty="0" err="1"/>
              <a:t>HyperText</a:t>
            </a:r>
            <a:r>
              <a:rPr lang="en-US" dirty="0"/>
              <a:t> Transfer Protocol) </a:t>
            </a:r>
            <a:r>
              <a:rPr lang="en-US" dirty="0" err="1"/>
              <a:t>atau</a:t>
            </a:r>
            <a:r>
              <a:rPr lang="en-US" dirty="0"/>
              <a:t> HTTPS yang </a:t>
            </a:r>
            <a:r>
              <a:rPr lang="en-US" dirty="0" err="1"/>
              <a:t>dikirim</a:t>
            </a:r>
            <a:r>
              <a:rPr lang="en-US" dirty="0"/>
              <a:t> oleh </a:t>
            </a:r>
            <a:r>
              <a:rPr lang="en-US" dirty="0" err="1"/>
              <a:t>klien</a:t>
            </a:r>
            <a:r>
              <a:rPr lang="en-US" dirty="0"/>
              <a:t> </a:t>
            </a:r>
            <a:r>
              <a:rPr lang="en-US" dirty="0" err="1"/>
              <a:t>melalui</a:t>
            </a:r>
            <a:r>
              <a:rPr lang="en-US" dirty="0"/>
              <a:t> web browser dan </a:t>
            </a:r>
            <a:r>
              <a:rPr lang="en-US" dirty="0" err="1"/>
              <a:t>mengirimkan</a:t>
            </a:r>
            <a:r>
              <a:rPr lang="en-US" dirty="0"/>
              <a:t> </a:t>
            </a:r>
            <a:r>
              <a:rPr lang="en-US" dirty="0" err="1"/>
              <a:t>kembali</a:t>
            </a:r>
            <a:r>
              <a:rPr lang="en-US" dirty="0"/>
              <a:t> </a:t>
            </a:r>
            <a:r>
              <a:rPr lang="en-US" dirty="0" err="1"/>
              <a:t>hasilnya</a:t>
            </a:r>
            <a:r>
              <a:rPr lang="en-US" dirty="0"/>
              <a:t> </a:t>
            </a:r>
            <a:r>
              <a:rPr lang="en-US" dirty="0" err="1"/>
              <a:t>dalam</a:t>
            </a:r>
            <a:r>
              <a:rPr lang="en-US" dirty="0"/>
              <a:t> </a:t>
            </a:r>
            <a:r>
              <a:rPr lang="en-US" dirty="0" err="1"/>
              <a:t>bentuk</a:t>
            </a:r>
            <a:r>
              <a:rPr lang="en-US" dirty="0"/>
              <a:t> </a:t>
            </a:r>
            <a:r>
              <a:rPr lang="en-US" dirty="0" err="1"/>
              <a:t>halaman</a:t>
            </a:r>
            <a:r>
              <a:rPr lang="en-US" dirty="0"/>
              <a:t> web yang </a:t>
            </a:r>
            <a:r>
              <a:rPr lang="en-US" dirty="0" err="1"/>
              <a:t>umumnya</a:t>
            </a:r>
            <a:r>
              <a:rPr lang="en-US" dirty="0"/>
              <a:t> </a:t>
            </a:r>
            <a:r>
              <a:rPr lang="en-US" dirty="0" err="1"/>
              <a:t>berbentuk</a:t>
            </a:r>
            <a:r>
              <a:rPr lang="en-US" dirty="0"/>
              <a:t> </a:t>
            </a:r>
            <a:r>
              <a:rPr lang="en-US" dirty="0" err="1"/>
              <a:t>dokumen</a:t>
            </a:r>
            <a:r>
              <a:rPr lang="en-US" dirty="0"/>
              <a:t> HTML(</a:t>
            </a:r>
            <a:r>
              <a:rPr lang="en-US" dirty="0" err="1"/>
              <a:t>HyperText</a:t>
            </a:r>
            <a:r>
              <a:rPr lang="en-US" dirty="0"/>
              <a:t> Markup Language).</a:t>
            </a:r>
          </a:p>
          <a:p>
            <a:pPr algn="just"/>
            <a:r>
              <a:rPr lang="en-US" dirty="0"/>
              <a:t>	Web server </a:t>
            </a:r>
            <a:r>
              <a:rPr lang="en-US" dirty="0" err="1"/>
              <a:t>dapat</a:t>
            </a:r>
            <a:r>
              <a:rPr lang="en-US" dirty="0"/>
              <a:t> </a:t>
            </a:r>
            <a:r>
              <a:rPr lang="en-US" dirty="0" err="1"/>
              <a:t>berbentuk</a:t>
            </a:r>
            <a:r>
              <a:rPr lang="en-US" dirty="0"/>
              <a:t> </a:t>
            </a:r>
            <a:r>
              <a:rPr lang="en-US" dirty="0" err="1"/>
              <a:t>dua</a:t>
            </a:r>
            <a:r>
              <a:rPr lang="en-US" dirty="0"/>
              <a:t> </a:t>
            </a:r>
            <a:r>
              <a:rPr lang="en-US" dirty="0" err="1"/>
              <a:t>jenis</a:t>
            </a:r>
            <a:r>
              <a:rPr lang="en-US" dirty="0"/>
              <a:t> </a:t>
            </a:r>
            <a:r>
              <a:rPr lang="en-US" dirty="0" err="1"/>
              <a:t>yaitu</a:t>
            </a:r>
            <a:r>
              <a:rPr lang="en-US" dirty="0"/>
              <a:t> hardware (</a:t>
            </a:r>
            <a:r>
              <a:rPr lang="en-US" dirty="0" err="1"/>
              <a:t>perangkat</a:t>
            </a:r>
            <a:r>
              <a:rPr lang="en-US" dirty="0"/>
              <a:t> </a:t>
            </a:r>
            <a:r>
              <a:rPr lang="en-US" dirty="0" err="1"/>
              <a:t>keras</a:t>
            </a:r>
            <a:r>
              <a:rPr lang="en-US" dirty="0"/>
              <a:t>) dan software (</a:t>
            </a:r>
            <a:r>
              <a:rPr lang="en-US" dirty="0" err="1"/>
              <a:t>perangkat</a:t>
            </a:r>
            <a:r>
              <a:rPr lang="en-US" dirty="0"/>
              <a:t> </a:t>
            </a:r>
            <a:r>
              <a:rPr lang="en-US" dirty="0" err="1"/>
              <a:t>lunak</a:t>
            </a:r>
            <a:r>
              <a:rPr lang="en-US" dirty="0"/>
              <a:t>). </a:t>
            </a:r>
            <a:r>
              <a:rPr lang="en-US" dirty="0" err="1"/>
              <a:t>Secara</a:t>
            </a:r>
            <a:r>
              <a:rPr lang="en-US" dirty="0"/>
              <a:t> hardware web server </a:t>
            </a:r>
            <a:r>
              <a:rPr lang="en-US" dirty="0" err="1"/>
              <a:t>berbentuk</a:t>
            </a:r>
            <a:r>
              <a:rPr lang="en-US" dirty="0"/>
              <a:t> </a:t>
            </a:r>
            <a:r>
              <a:rPr lang="en-US" dirty="0" err="1"/>
              <a:t>sistem</a:t>
            </a:r>
            <a:r>
              <a:rPr lang="en-US" dirty="0"/>
              <a:t> </a:t>
            </a:r>
            <a:r>
              <a:rPr lang="en-US" dirty="0" err="1"/>
              <a:t>komputasi</a:t>
            </a:r>
            <a:r>
              <a:rPr lang="en-US" dirty="0"/>
              <a:t> </a:t>
            </a:r>
            <a:r>
              <a:rPr lang="en-US" dirty="0" err="1"/>
              <a:t>atau</a:t>
            </a:r>
            <a:r>
              <a:rPr lang="en-US" dirty="0"/>
              <a:t> </a:t>
            </a:r>
            <a:r>
              <a:rPr lang="en-US" dirty="0" err="1"/>
              <a:t>komputer</a:t>
            </a:r>
            <a:r>
              <a:rPr lang="en-US" dirty="0"/>
              <a:t> yang </a:t>
            </a:r>
            <a:r>
              <a:rPr lang="en-US" dirty="0" err="1"/>
              <a:t>menyimpan</a:t>
            </a:r>
            <a:r>
              <a:rPr lang="en-US" dirty="0"/>
              <a:t> data </a:t>
            </a:r>
            <a:r>
              <a:rPr lang="en-US" dirty="0" err="1"/>
              <a:t>komponen</a:t>
            </a:r>
            <a:r>
              <a:rPr lang="en-US" dirty="0"/>
              <a:t> website dan software website. </a:t>
            </a:r>
            <a:r>
              <a:rPr lang="en-US" dirty="0" err="1"/>
              <a:t>Secara</a:t>
            </a:r>
            <a:r>
              <a:rPr lang="en-US" dirty="0"/>
              <a:t> software, web server </a:t>
            </a:r>
            <a:r>
              <a:rPr lang="en-US" dirty="0" err="1"/>
              <a:t>menggunakan</a:t>
            </a:r>
            <a:r>
              <a:rPr lang="en-US" dirty="0"/>
              <a:t> </a:t>
            </a:r>
            <a:r>
              <a:rPr lang="en-US" dirty="0" err="1"/>
              <a:t>beberapa</a:t>
            </a:r>
            <a:r>
              <a:rPr lang="en-US" dirty="0"/>
              <a:t> program yang </a:t>
            </a:r>
            <a:r>
              <a:rPr lang="en-US" dirty="0" err="1"/>
              <a:t>bertugas</a:t>
            </a:r>
            <a:r>
              <a:rPr lang="en-US" dirty="0"/>
              <a:t> </a:t>
            </a:r>
            <a:r>
              <a:rPr lang="en-US" dirty="0" err="1"/>
              <a:t>untuk</a:t>
            </a:r>
            <a:r>
              <a:rPr lang="en-US" dirty="0"/>
              <a:t> </a:t>
            </a:r>
            <a:r>
              <a:rPr lang="en-US" dirty="0" err="1"/>
              <a:t>mengelola</a:t>
            </a:r>
            <a:r>
              <a:rPr lang="en-US" dirty="0"/>
              <a:t> </a:t>
            </a:r>
            <a:r>
              <a:rPr lang="en-US" dirty="0" err="1"/>
              <a:t>setiap</a:t>
            </a:r>
            <a:r>
              <a:rPr lang="en-US" dirty="0"/>
              <a:t> file yang </a:t>
            </a:r>
            <a:r>
              <a:rPr lang="en-US" dirty="0" err="1"/>
              <a:t>tersimpan</a:t>
            </a:r>
            <a:r>
              <a:rPr lang="en-US" dirty="0"/>
              <a:t> di web server.</a:t>
            </a:r>
          </a:p>
          <a:p>
            <a:pPr algn="just"/>
            <a:r>
              <a:rPr lang="en-US" dirty="0"/>
              <a:t>	Web server </a:t>
            </a:r>
            <a:r>
              <a:rPr lang="en-US" dirty="0" err="1"/>
              <a:t>berjalan</a:t>
            </a:r>
            <a:r>
              <a:rPr lang="en-US" dirty="0"/>
              <a:t> di </a:t>
            </a:r>
            <a:r>
              <a:rPr lang="en-US" dirty="0" err="1"/>
              <a:t>layanan</a:t>
            </a:r>
            <a:r>
              <a:rPr lang="en-US" dirty="0"/>
              <a:t> hosting </a:t>
            </a:r>
            <a:r>
              <a:rPr lang="en-US" dirty="0" err="1"/>
              <a:t>untuk</a:t>
            </a:r>
            <a:r>
              <a:rPr lang="en-US" dirty="0"/>
              <a:t> </a:t>
            </a:r>
            <a:r>
              <a:rPr lang="en-US" dirty="0" err="1"/>
              <a:t>menyimpan</a:t>
            </a:r>
            <a:r>
              <a:rPr lang="en-US" dirty="0"/>
              <a:t> file website. Karena </a:t>
            </a:r>
            <a:r>
              <a:rPr lang="en-US" dirty="0" err="1"/>
              <a:t>bertugas</a:t>
            </a:r>
            <a:r>
              <a:rPr lang="en-US" dirty="0"/>
              <a:t> </a:t>
            </a:r>
            <a:r>
              <a:rPr lang="en-US" dirty="0" err="1"/>
              <a:t>menyimpan</a:t>
            </a:r>
            <a:r>
              <a:rPr lang="en-US" dirty="0"/>
              <a:t> file website </a:t>
            </a:r>
            <a:r>
              <a:rPr lang="en-US" dirty="0" err="1"/>
              <a:t>maka</a:t>
            </a:r>
            <a:r>
              <a:rPr lang="en-US" dirty="0"/>
              <a:t> web server </a:t>
            </a:r>
            <a:r>
              <a:rPr lang="en-US" dirty="0" err="1"/>
              <a:t>harus</a:t>
            </a:r>
            <a:r>
              <a:rPr lang="en-US" dirty="0"/>
              <a:t> </a:t>
            </a:r>
            <a:r>
              <a:rPr lang="en-US" dirty="0" err="1"/>
              <a:t>memiliki</a:t>
            </a:r>
            <a:r>
              <a:rPr lang="en-US" dirty="0"/>
              <a:t> </a:t>
            </a:r>
            <a:r>
              <a:rPr lang="en-US" dirty="0" err="1"/>
              <a:t>ruang</a:t>
            </a:r>
            <a:r>
              <a:rPr lang="en-US" dirty="0"/>
              <a:t> </a:t>
            </a:r>
            <a:r>
              <a:rPr lang="en-US" dirty="0" err="1"/>
              <a:t>penyimpanan</a:t>
            </a:r>
            <a:r>
              <a:rPr lang="en-US" dirty="0"/>
              <a:t> yang </a:t>
            </a:r>
            <a:r>
              <a:rPr lang="en-US" dirty="0" err="1"/>
              <a:t>bisa</a:t>
            </a:r>
            <a:r>
              <a:rPr lang="en-US" dirty="0"/>
              <a:t> </a:t>
            </a:r>
            <a:r>
              <a:rPr lang="en-US" dirty="0" err="1"/>
              <a:t>diakses</a:t>
            </a:r>
            <a:r>
              <a:rPr lang="en-US" dirty="0"/>
              <a:t> </a:t>
            </a:r>
            <a:r>
              <a:rPr lang="en-US" dirty="0" err="1"/>
              <a:t>setiap</a:t>
            </a:r>
            <a:r>
              <a:rPr lang="en-US" dirty="0"/>
              <a:t> </a:t>
            </a:r>
            <a:r>
              <a:rPr lang="en-US" dirty="0" err="1"/>
              <a:t>saat</a:t>
            </a:r>
            <a:r>
              <a:rPr lang="en-US" dirty="0"/>
              <a:t> </a:t>
            </a:r>
            <a:r>
              <a:rPr lang="en-US" dirty="0" err="1"/>
              <a:t>untuk</a:t>
            </a:r>
            <a:r>
              <a:rPr lang="en-US" dirty="0"/>
              <a:t> </a:t>
            </a:r>
            <a:r>
              <a:rPr lang="en-US" dirty="0" err="1"/>
              <a:t>mengantisipasi</a:t>
            </a:r>
            <a:r>
              <a:rPr lang="en-US" dirty="0"/>
              <a:t> </a:t>
            </a:r>
            <a:r>
              <a:rPr lang="en-US" dirty="0" err="1"/>
              <a:t>pengunjung</a:t>
            </a:r>
            <a:r>
              <a:rPr lang="en-US" dirty="0"/>
              <a:t> yang </a:t>
            </a:r>
            <a:r>
              <a:rPr lang="en-US" dirty="0" err="1"/>
              <a:t>mungkin</a:t>
            </a:r>
            <a:r>
              <a:rPr lang="en-US" dirty="0"/>
              <a:t> </a:t>
            </a:r>
            <a:r>
              <a:rPr lang="en-US" dirty="0" err="1"/>
              <a:t>akan</a:t>
            </a:r>
            <a:r>
              <a:rPr lang="en-US" dirty="0"/>
              <a:t> </a:t>
            </a:r>
            <a:r>
              <a:rPr lang="en-US" dirty="0" err="1"/>
              <a:t>berkunjung</a:t>
            </a:r>
            <a:r>
              <a:rPr lang="en-US" dirty="0"/>
              <a:t> </a:t>
            </a:r>
            <a:r>
              <a:rPr lang="en-US" dirty="0" err="1"/>
              <a:t>ke</a:t>
            </a:r>
            <a:r>
              <a:rPr lang="en-US" dirty="0"/>
              <a:t> </a:t>
            </a:r>
            <a:r>
              <a:rPr lang="en-US" dirty="0" err="1"/>
              <a:t>sebuah</a:t>
            </a:r>
            <a:r>
              <a:rPr lang="en-US" dirty="0"/>
              <a:t> website.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err="1"/>
              <a:t>Apa</a:t>
            </a:r>
            <a:r>
              <a:rPr lang="en-US" dirty="0"/>
              <a:t> </a:t>
            </a:r>
            <a:r>
              <a:rPr lang="en-US" dirty="0" err="1"/>
              <a:t>itu</a:t>
            </a:r>
            <a:r>
              <a:rPr lang="en-US" dirty="0"/>
              <a:t> Web Server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424304"/>
            <a:ext cx="6400800" cy="768096"/>
          </a:xfrm>
        </p:spPr>
        <p:txBody>
          <a:bodyPr/>
          <a:lstStyle/>
          <a:p>
            <a:r>
              <a:rPr lang="en-US" dirty="0" err="1">
                <a:latin typeface="Arial Black" panose="020B0604020202020204" pitchFamily="34" charset="0"/>
                <a:cs typeface="Arial Black" panose="020B0604020202020204" pitchFamily="34" charset="0"/>
              </a:rPr>
              <a:t>Jenis</a:t>
            </a:r>
            <a:r>
              <a:rPr lang="en-US" dirty="0">
                <a:latin typeface="Arial Black" panose="020B0604020202020204" pitchFamily="34" charset="0"/>
                <a:cs typeface="Arial Black" panose="020B0604020202020204" pitchFamily="34" charset="0"/>
              </a:rPr>
              <a:t> – </a:t>
            </a:r>
            <a:r>
              <a:rPr lang="en-US" dirty="0" err="1">
                <a:latin typeface="Arial Black" panose="020B0604020202020204" pitchFamily="34" charset="0"/>
                <a:cs typeface="Arial Black" panose="020B0604020202020204" pitchFamily="34" charset="0"/>
              </a:rPr>
              <a:t>jenis</a:t>
            </a:r>
            <a:r>
              <a:rPr lang="en-US" dirty="0">
                <a:latin typeface="Arial Black" panose="020B0604020202020204" pitchFamily="34" charset="0"/>
                <a:cs typeface="Arial Black" panose="020B0604020202020204" pitchFamily="34" charset="0"/>
              </a:rPr>
              <a:t> web server</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841872"/>
            <a:ext cx="6400800" cy="512064"/>
          </a:xfrm>
        </p:spPr>
        <p:txBody>
          <a:bodyPr/>
          <a:lstStyle/>
          <a:p>
            <a:pPr algn="ctr"/>
            <a:r>
              <a:rPr lang="en-US" sz="2400" dirty="0" err="1">
                <a:solidFill>
                  <a:schemeClr val="accent6"/>
                </a:solidFill>
                <a:latin typeface="Sabon Next LT" panose="02000500000000000000" pitchFamily="2" charset="0"/>
                <a:cs typeface="Sabon Next LT" panose="02000500000000000000" pitchFamily="2" charset="0"/>
              </a:rPr>
              <a:t>Populer</a:t>
            </a:r>
            <a:r>
              <a:rPr lang="en-US" sz="2400" dirty="0">
                <a:solidFill>
                  <a:schemeClr val="accent6"/>
                </a:solidFill>
                <a:latin typeface="Sabon Next LT" panose="02000500000000000000" pitchFamily="2" charset="0"/>
                <a:cs typeface="Sabon Next LT" panose="02000500000000000000" pitchFamily="2" charset="0"/>
              </a:rPr>
              <a:t> </a:t>
            </a:r>
            <a:r>
              <a:rPr lang="en-US" sz="2400" dirty="0" err="1">
                <a:solidFill>
                  <a:schemeClr val="accent6"/>
                </a:solidFill>
                <a:latin typeface="Sabon Next LT" panose="02000500000000000000" pitchFamily="2" charset="0"/>
                <a:cs typeface="Sabon Next LT" panose="02000500000000000000" pitchFamily="2" charset="0"/>
              </a:rPr>
              <a:t>menurut</a:t>
            </a:r>
            <a:r>
              <a:rPr lang="en-US" sz="2400" dirty="0">
                <a:solidFill>
                  <a:schemeClr val="accent6"/>
                </a:solidFill>
                <a:latin typeface="Sabon Next LT" panose="02000500000000000000" pitchFamily="2" charset="0"/>
                <a:cs typeface="Sabon Next LT" panose="02000500000000000000" pitchFamily="2" charset="0"/>
              </a:rPr>
              <a:t> W</a:t>
            </a:r>
            <a:r>
              <a:rPr lang="en-US" dirty="0">
                <a:latin typeface="Sabon Next LT" panose="02000500000000000000" pitchFamily="2" charset="0"/>
                <a:cs typeface="Sabon Next LT" panose="02000500000000000000" pitchFamily="2" charset="0"/>
              </a:rPr>
              <a:t>3Tech</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1049583"/>
            <a:ext cx="10671048" cy="768096"/>
          </a:xfrm>
        </p:spPr>
        <p:txBody>
          <a:bodyPr/>
          <a:lstStyle/>
          <a:p>
            <a:r>
              <a:rPr lang="en-US" dirty="0" err="1">
                <a:latin typeface="Arial Black" panose="020B0604020202020204" pitchFamily="34" charset="0"/>
                <a:cs typeface="Arial Black" panose="020B0604020202020204" pitchFamily="34" charset="0"/>
              </a:rPr>
              <a:t>Jenis</a:t>
            </a:r>
            <a:r>
              <a:rPr lang="en-US" dirty="0">
                <a:latin typeface="Arial Black" panose="020B0604020202020204" pitchFamily="34" charset="0"/>
                <a:cs typeface="Arial Black" panose="020B0604020202020204" pitchFamily="34" charset="0"/>
              </a:rPr>
              <a:t> – </a:t>
            </a:r>
            <a:r>
              <a:rPr lang="en-US" dirty="0" err="1">
                <a:latin typeface="Arial Black" panose="020B0604020202020204" pitchFamily="34" charset="0"/>
                <a:cs typeface="Arial Black" panose="020B0604020202020204" pitchFamily="34" charset="0"/>
              </a:rPr>
              <a:t>jenis</a:t>
            </a:r>
            <a:r>
              <a:rPr lang="en-US" dirty="0">
                <a:latin typeface="Arial Black" panose="020B0604020202020204" pitchFamily="34" charset="0"/>
                <a:cs typeface="Arial Black" panose="020B0604020202020204" pitchFamily="34" charset="0"/>
              </a:rPr>
              <a:t> web server</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022300410"/>
              </p:ext>
            </p:extLst>
          </p:nvPr>
        </p:nvGraphicFramePr>
        <p:xfrm>
          <a:off x="755650" y="2150076"/>
          <a:ext cx="10785561" cy="4359606"/>
        </p:xfrm>
        <a:graphic>
          <a:graphicData uri="http://schemas.openxmlformats.org/drawingml/2006/table">
            <a:tbl>
              <a:tblPr firstRow="1" bandRow="1">
                <a:tableStyleId>{5C22544A-7EE6-4342-B048-85BDC9FD1C3A}</a:tableStyleId>
              </a:tblPr>
              <a:tblGrid>
                <a:gridCol w="1480923">
                  <a:extLst>
                    <a:ext uri="{9D8B030D-6E8A-4147-A177-3AD203B41FA5}">
                      <a16:colId xmlns:a16="http://schemas.microsoft.com/office/drawing/2014/main" val="1689330750"/>
                    </a:ext>
                  </a:extLst>
                </a:gridCol>
                <a:gridCol w="1532238">
                  <a:extLst>
                    <a:ext uri="{9D8B030D-6E8A-4147-A177-3AD203B41FA5}">
                      <a16:colId xmlns:a16="http://schemas.microsoft.com/office/drawing/2014/main" val="2660631934"/>
                    </a:ext>
                  </a:extLst>
                </a:gridCol>
                <a:gridCol w="4040659">
                  <a:extLst>
                    <a:ext uri="{9D8B030D-6E8A-4147-A177-3AD203B41FA5}">
                      <a16:colId xmlns:a16="http://schemas.microsoft.com/office/drawing/2014/main" val="3909717689"/>
                    </a:ext>
                  </a:extLst>
                </a:gridCol>
                <a:gridCol w="3731741">
                  <a:extLst>
                    <a:ext uri="{9D8B030D-6E8A-4147-A177-3AD203B41FA5}">
                      <a16:colId xmlns:a16="http://schemas.microsoft.com/office/drawing/2014/main" val="1603189107"/>
                    </a:ext>
                  </a:extLst>
                </a:gridCol>
              </a:tblGrid>
              <a:tr h="494270">
                <a:tc>
                  <a:txBody>
                    <a:bodyPr/>
                    <a:lstStyle/>
                    <a:p>
                      <a:pPr algn="ctr"/>
                      <a:endParaRPr lang="en-US" sz="1900" dirty="0">
                        <a:latin typeface="Sabon Next LT" panose="02000500000000000000" pitchFamily="2" charset="0"/>
                        <a:cs typeface="Sabon Next LT" panose="02000500000000000000" pitchFamily="2" charset="0"/>
                      </a:endParaRPr>
                    </a:p>
                  </a:txBody>
                  <a:tcPr marL="96897" marR="96897" marT="48449" marB="48449" anchor="ctr">
                    <a:solidFill>
                      <a:schemeClr val="accent2"/>
                    </a:solidFill>
                  </a:tcPr>
                </a:tc>
                <a:tc>
                  <a:txBody>
                    <a:bodyPr/>
                    <a:lstStyle/>
                    <a:p>
                      <a:pPr algn="ctr"/>
                      <a:r>
                        <a:rPr lang="en-US" sz="1900" b="0" kern="1200" dirty="0" err="1">
                          <a:solidFill>
                            <a:schemeClr val="bg1">
                              <a:alpha val="99000"/>
                            </a:schemeClr>
                          </a:solidFill>
                          <a:latin typeface="Sabon Next LT" panose="02000500000000000000" pitchFamily="2" charset="0"/>
                          <a:ea typeface="+mn-ea"/>
                          <a:cs typeface="Sabon Next LT" panose="02000500000000000000" pitchFamily="2" charset="0"/>
                        </a:rPr>
                        <a:t>Pengguna</a:t>
                      </a:r>
                      <a:endParaRPr lang="en-US" sz="1900" b="0"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marL="96897" marR="96897" marT="48449" marB="48449" anchor="ctr">
                    <a:solidFill>
                      <a:srgbClr val="DF8C8C"/>
                    </a:solidFill>
                  </a:tcPr>
                </a:tc>
                <a:tc>
                  <a:txBody>
                    <a:bodyPr/>
                    <a:lstStyle/>
                    <a:p>
                      <a:pPr algn="ctr"/>
                      <a:r>
                        <a:rPr lang="en-US" sz="1900" b="0" kern="1200" dirty="0" err="1">
                          <a:solidFill>
                            <a:schemeClr val="bg1">
                              <a:alpha val="99000"/>
                            </a:schemeClr>
                          </a:solidFill>
                          <a:latin typeface="Sabon Next LT" panose="02000500000000000000" pitchFamily="2" charset="0"/>
                          <a:ea typeface="+mn-ea"/>
                          <a:cs typeface="Sabon Next LT" panose="02000500000000000000" pitchFamily="2" charset="0"/>
                        </a:rPr>
                        <a:t>Kelebihan</a:t>
                      </a:r>
                      <a:endParaRPr lang="en-US" sz="1900" b="0" kern="1200" dirty="0">
                        <a:solidFill>
                          <a:schemeClr val="bg1">
                            <a:alpha val="99000"/>
                          </a:schemeClr>
                        </a:solidFill>
                        <a:latin typeface="Sabon Next LT" panose="02000500000000000000" pitchFamily="2" charset="0"/>
                        <a:ea typeface="+mn-ea"/>
                        <a:cs typeface="Sabon Next LT" panose="02000500000000000000" pitchFamily="2" charset="0"/>
                      </a:endParaRPr>
                    </a:p>
                  </a:txBody>
                  <a:tcPr marL="96897" marR="96897" marT="48449" marB="48449" anchor="ctr">
                    <a:solidFill>
                      <a:srgbClr val="DF8C8C"/>
                    </a:solidFill>
                  </a:tcPr>
                </a:tc>
                <a:tc>
                  <a:txBody>
                    <a:bodyPr/>
                    <a:lstStyle/>
                    <a:p>
                      <a:pPr algn="ctr"/>
                      <a:r>
                        <a:rPr lang="en-US" sz="1900" b="0" dirty="0" err="1">
                          <a:solidFill>
                            <a:schemeClr val="bg1">
                              <a:alpha val="99000"/>
                            </a:schemeClr>
                          </a:solidFill>
                          <a:latin typeface="Sabon Next LT" panose="02000500000000000000" pitchFamily="2" charset="0"/>
                          <a:cs typeface="Sabon Next LT" panose="02000500000000000000" pitchFamily="2" charset="0"/>
                        </a:rPr>
                        <a:t>Kekurangan</a:t>
                      </a:r>
                      <a:endParaRPr lang="en-US" sz="1900" b="0" dirty="0">
                        <a:solidFill>
                          <a:schemeClr val="bg1">
                            <a:alpha val="99000"/>
                          </a:schemeClr>
                        </a:solidFill>
                        <a:latin typeface="Sabon Next LT" panose="02000500000000000000" pitchFamily="2" charset="0"/>
                        <a:cs typeface="Sabon Next LT" panose="02000500000000000000" pitchFamily="2" charset="0"/>
                      </a:endParaRPr>
                    </a:p>
                  </a:txBody>
                  <a:tcPr marL="96897" marR="96897" marT="48449" marB="48449" anchor="ctr">
                    <a:solidFill>
                      <a:srgbClr val="DF8C8C"/>
                    </a:solidFill>
                  </a:tcPr>
                </a:tc>
                <a:extLst>
                  <a:ext uri="{0D108BD9-81ED-4DB2-BD59-A6C34878D82A}">
                    <a16:rowId xmlns:a16="http://schemas.microsoft.com/office/drawing/2014/main" val="479928716"/>
                  </a:ext>
                </a:extLst>
              </a:tr>
              <a:tr h="883186">
                <a:tc>
                  <a:txBody>
                    <a:bodyPr/>
                    <a:lstStyle/>
                    <a:p>
                      <a:pPr algn="ctr"/>
                      <a:r>
                        <a:rPr lang="en-US" sz="1900" dirty="0">
                          <a:solidFill>
                            <a:schemeClr val="tx1"/>
                          </a:solidFill>
                          <a:latin typeface="Sabon Next LT" panose="02000500000000000000" pitchFamily="2" charset="0"/>
                          <a:cs typeface="Sabon Next LT" panose="02000500000000000000" pitchFamily="2" charset="0"/>
                        </a:rPr>
                        <a:t>NGINX</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33.5%</a:t>
                      </a:r>
                    </a:p>
                  </a:txBody>
                  <a:tcPr marL="96897" marR="96897" marT="48449" marB="48449" anchor="ctr">
                    <a:solidFill>
                      <a:schemeClr val="accent2">
                        <a:lumMod val="40000"/>
                        <a:lumOff val="60000"/>
                      </a:schemeClr>
                    </a:solidFill>
                  </a:tcPr>
                </a:tc>
                <a:tc>
                  <a:txBody>
                    <a:bodyPr/>
                    <a:lstStyle/>
                    <a:p>
                      <a:pPr algn="l"/>
                      <a:r>
                        <a:rPr lang="en-US" sz="1600" dirty="0">
                          <a:solidFill>
                            <a:schemeClr val="tx1"/>
                          </a:solidFill>
                          <a:latin typeface="Sabon Next LT" panose="02000500000000000000" pitchFamily="2" charset="0"/>
                          <a:cs typeface="Sabon Next LT" panose="02000500000000000000" pitchFamily="2" charset="0"/>
                        </a:rPr>
                        <a:t>Performa </a:t>
                      </a:r>
                      <a:r>
                        <a:rPr lang="en-US" sz="1600" dirty="0" err="1">
                          <a:solidFill>
                            <a:schemeClr val="tx1"/>
                          </a:solidFill>
                          <a:latin typeface="Sabon Next LT" panose="02000500000000000000" pitchFamily="2" charset="0"/>
                          <a:cs typeface="Sabon Next LT" panose="02000500000000000000" pitchFamily="2" charset="0"/>
                        </a:rPr>
                        <a:t>tinggi</a:t>
                      </a:r>
                      <a:r>
                        <a:rPr lang="en-US" sz="1600" dirty="0">
                          <a:solidFill>
                            <a:schemeClr val="tx1"/>
                          </a:solidFill>
                          <a:latin typeface="Sabon Next LT" panose="02000500000000000000" pitchFamily="2" charset="0"/>
                          <a:cs typeface="Sabon Next LT" panose="02000500000000000000" pitchFamily="2" charset="0"/>
                        </a:rPr>
                        <a:t>, minim </a:t>
                      </a:r>
                      <a:r>
                        <a:rPr lang="en-US" sz="1600" dirty="0" err="1">
                          <a:solidFill>
                            <a:schemeClr val="tx1"/>
                          </a:solidFill>
                          <a:latin typeface="Sabon Next LT" panose="02000500000000000000" pitchFamily="2" charset="0"/>
                          <a:cs typeface="Sabon Next LT" panose="02000500000000000000" pitchFamily="2" charset="0"/>
                        </a:rPr>
                        <a:t>mengonsumsi</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sumber</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daya</a:t>
                      </a:r>
                      <a:r>
                        <a:rPr lang="en-US" sz="1600" dirty="0">
                          <a:solidFill>
                            <a:schemeClr val="tx1"/>
                          </a:solidFill>
                          <a:latin typeface="Sabon Next LT" panose="02000500000000000000" pitchFamily="2" charset="0"/>
                          <a:cs typeface="Sabon Next LT" panose="02000500000000000000" pitchFamily="2" charset="0"/>
                        </a:rPr>
                        <a:t> dan </a:t>
                      </a:r>
                      <a:r>
                        <a:rPr lang="en-US" sz="1600" dirty="0" err="1">
                          <a:solidFill>
                            <a:schemeClr val="tx1"/>
                          </a:solidFill>
                          <a:latin typeface="Sabon Next LT" panose="02000500000000000000" pitchFamily="2" charset="0"/>
                          <a:cs typeface="Sabon Next LT" panose="02000500000000000000" pitchFamily="2" charset="0"/>
                        </a:rPr>
                        <a:t>stabil</a:t>
                      </a:r>
                      <a:endParaRPr lang="en-US" sz="16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l"/>
                      <a:r>
                        <a:rPr lang="en-US" sz="1600" dirty="0" err="1">
                          <a:solidFill>
                            <a:schemeClr val="tx1"/>
                          </a:solidFill>
                          <a:latin typeface="Sabon Next LT" panose="02000500000000000000" pitchFamily="2" charset="0"/>
                          <a:cs typeface="Sabon Next LT" panose="02000500000000000000" pitchFamily="2" charset="0"/>
                        </a:rPr>
                        <a:t>Jumlah</a:t>
                      </a:r>
                      <a:r>
                        <a:rPr lang="en-US" sz="1600" dirty="0">
                          <a:solidFill>
                            <a:schemeClr val="tx1"/>
                          </a:solidFill>
                          <a:latin typeface="Sabon Next LT" panose="02000500000000000000" pitchFamily="2" charset="0"/>
                          <a:cs typeface="Sabon Next LT" panose="02000500000000000000" pitchFamily="2" charset="0"/>
                        </a:rPr>
                        <a:t> modules dan add-ons </a:t>
                      </a:r>
                      <a:r>
                        <a:rPr lang="en-US" sz="1600" dirty="0" err="1">
                          <a:solidFill>
                            <a:schemeClr val="tx1"/>
                          </a:solidFill>
                          <a:latin typeface="Sabon Next LT" panose="02000500000000000000" pitchFamily="2" charset="0"/>
                          <a:cs typeface="Sabon Next LT" panose="02000500000000000000" pitchFamily="2" charset="0"/>
                        </a:rPr>
                        <a:t>tidak</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komplit</a:t>
                      </a:r>
                      <a:r>
                        <a:rPr lang="en-US" sz="1600" dirty="0">
                          <a:solidFill>
                            <a:schemeClr val="tx1"/>
                          </a:solidFill>
                          <a:latin typeface="Sabon Next LT" panose="02000500000000000000" pitchFamily="2" charset="0"/>
                          <a:cs typeface="Sabon Next LT" panose="02000500000000000000" pitchFamily="2" charset="0"/>
                        </a:rPr>
                        <a:t> dan </a:t>
                      </a:r>
                      <a:r>
                        <a:rPr lang="en-US" sz="1600" dirty="0" err="1">
                          <a:solidFill>
                            <a:schemeClr val="tx1"/>
                          </a:solidFill>
                          <a:latin typeface="Sabon Next LT" panose="02000500000000000000" pitchFamily="2" charset="0"/>
                          <a:cs typeface="Sabon Next LT" panose="02000500000000000000" pitchFamily="2" charset="0"/>
                        </a:rPr>
                        <a:t>bantuan</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komunitas</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lebih</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sedikit</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dengan</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apache</a:t>
                      </a:r>
                      <a:endParaRPr lang="en-US" sz="16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933418">
                <a:tc>
                  <a:txBody>
                    <a:bodyPr/>
                    <a:lstStyle/>
                    <a:p>
                      <a:pPr algn="ctr"/>
                      <a:r>
                        <a:rPr lang="en-US" sz="1900" dirty="0">
                          <a:solidFill>
                            <a:schemeClr val="tx1"/>
                          </a:solidFill>
                          <a:latin typeface="Sabon Next LT" panose="02000500000000000000" pitchFamily="2" charset="0"/>
                          <a:cs typeface="Sabon Next LT" panose="02000500000000000000" pitchFamily="2" charset="0"/>
                        </a:rPr>
                        <a:t>Apache</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31.5%</a:t>
                      </a:r>
                    </a:p>
                  </a:txBody>
                  <a:tcPr marL="96897" marR="96897" marT="48449" marB="48449" anchor="ctr">
                    <a:solidFill>
                      <a:schemeClr val="accent2">
                        <a:lumMod val="20000"/>
                        <a:lumOff val="80000"/>
                      </a:schemeClr>
                    </a:solidFill>
                  </a:tcPr>
                </a:tc>
                <a:tc>
                  <a:txBody>
                    <a:bodyPr/>
                    <a:lstStyle/>
                    <a:p>
                      <a:pPr algn="l"/>
                      <a:r>
                        <a:rPr lang="en-US" sz="1600" dirty="0" err="1">
                          <a:solidFill>
                            <a:schemeClr val="tx1"/>
                          </a:solidFill>
                          <a:latin typeface="Sabon Next LT" panose="02000500000000000000" pitchFamily="2" charset="0"/>
                          <a:cs typeface="Sabon Next LT" panose="02000500000000000000" pitchFamily="2" charset="0"/>
                        </a:rPr>
                        <a:t>Kompatibel</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saat</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digunakan</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dengan</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wordpress</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komunitas</a:t>
                      </a:r>
                      <a:r>
                        <a:rPr lang="en-US" sz="1600" dirty="0">
                          <a:solidFill>
                            <a:schemeClr val="tx1"/>
                          </a:solidFill>
                          <a:latin typeface="Sabon Next LT" panose="02000500000000000000" pitchFamily="2" charset="0"/>
                          <a:cs typeface="Sabon Next LT" panose="02000500000000000000" pitchFamily="2" charset="0"/>
                        </a:rPr>
                        <a:t> yang </a:t>
                      </a:r>
                      <a:r>
                        <a:rPr lang="en-US" sz="1600" dirty="0" err="1">
                          <a:solidFill>
                            <a:schemeClr val="tx1"/>
                          </a:solidFill>
                          <a:latin typeface="Sabon Next LT" panose="02000500000000000000" pitchFamily="2" charset="0"/>
                          <a:cs typeface="Sabon Next LT" panose="02000500000000000000" pitchFamily="2" charset="0"/>
                        </a:rPr>
                        <a:t>besar</a:t>
                      </a:r>
                      <a:r>
                        <a:rPr lang="en-US" sz="1600" dirty="0">
                          <a:solidFill>
                            <a:schemeClr val="tx1"/>
                          </a:solidFill>
                          <a:latin typeface="Sabon Next LT" panose="02000500000000000000" pitchFamily="2" charset="0"/>
                          <a:cs typeface="Sabon Next LT" panose="02000500000000000000" pitchFamily="2" charset="0"/>
                        </a:rPr>
                        <a:t> dan </a:t>
                      </a:r>
                      <a:r>
                        <a:rPr lang="en-US" sz="1600" dirty="0" err="1">
                          <a:solidFill>
                            <a:schemeClr val="tx1"/>
                          </a:solidFill>
                          <a:latin typeface="Sabon Next LT" panose="02000500000000000000" pitchFamily="2" charset="0"/>
                          <a:cs typeface="Sabon Next LT" panose="02000500000000000000" pitchFamily="2" charset="0"/>
                        </a:rPr>
                        <a:t>memiliki</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lisensi</a:t>
                      </a:r>
                      <a:r>
                        <a:rPr lang="en-US" sz="1600" dirty="0">
                          <a:solidFill>
                            <a:schemeClr val="tx1"/>
                          </a:solidFill>
                          <a:latin typeface="Sabon Next LT" panose="02000500000000000000" pitchFamily="2" charset="0"/>
                          <a:cs typeface="Sabon Next LT" panose="02000500000000000000" pitchFamily="2" charset="0"/>
                        </a:rPr>
                        <a:t> gratis</a:t>
                      </a:r>
                    </a:p>
                  </a:txBody>
                  <a:tcPr marL="96897" marR="96897" marT="48449" marB="48449" anchor="ctr">
                    <a:solidFill>
                      <a:schemeClr val="accent2">
                        <a:lumMod val="20000"/>
                        <a:lumOff val="80000"/>
                      </a:schemeClr>
                    </a:solidFill>
                  </a:tcPr>
                </a:tc>
                <a:tc>
                  <a:txBody>
                    <a:bodyPr/>
                    <a:lstStyle/>
                    <a:p>
                      <a:pPr algn="l"/>
                      <a:r>
                        <a:rPr lang="en-US" sz="1600" dirty="0" err="1">
                          <a:solidFill>
                            <a:schemeClr val="tx1"/>
                          </a:solidFill>
                          <a:latin typeface="Sabon Next LT" panose="02000500000000000000" pitchFamily="2" charset="0"/>
                          <a:cs typeface="Sabon Next LT" panose="02000500000000000000" pitchFamily="2" charset="0"/>
                        </a:rPr>
                        <a:t>Sistem</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keamana</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tergolong</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rendah</a:t>
                      </a:r>
                      <a:r>
                        <a:rPr lang="en-US" sz="1600" dirty="0">
                          <a:solidFill>
                            <a:schemeClr val="tx1"/>
                          </a:solidFill>
                          <a:latin typeface="Sabon Next LT" panose="02000500000000000000" pitchFamily="2" charset="0"/>
                          <a:cs typeface="Sabon Next LT" panose="02000500000000000000" pitchFamily="2" charset="0"/>
                        </a:rPr>
                        <a:t> dan </a:t>
                      </a:r>
                      <a:r>
                        <a:rPr lang="en-US" sz="1600" dirty="0" err="1">
                          <a:solidFill>
                            <a:schemeClr val="tx1"/>
                          </a:solidFill>
                          <a:latin typeface="Sabon Next LT" panose="02000500000000000000" pitchFamily="2" charset="0"/>
                          <a:cs typeface="Sabon Next LT" panose="02000500000000000000" pitchFamily="2" charset="0"/>
                        </a:rPr>
                        <a:t>jika</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menerima</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tafik</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tinggi</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akan</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muncul</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gangguan</a:t>
                      </a:r>
                      <a:r>
                        <a:rPr lang="en-US" sz="1600" dirty="0">
                          <a:solidFill>
                            <a:schemeClr val="tx1"/>
                          </a:solidFill>
                          <a:latin typeface="Sabon Next LT" panose="02000500000000000000" pitchFamily="2" charset="0"/>
                          <a:cs typeface="Sabon Next LT" panose="02000500000000000000" pitchFamily="2" charset="0"/>
                        </a:rPr>
                        <a:t> pada </a:t>
                      </a:r>
                      <a:r>
                        <a:rPr lang="en-US" sz="1600" dirty="0" err="1">
                          <a:solidFill>
                            <a:schemeClr val="tx1"/>
                          </a:solidFill>
                          <a:latin typeface="Sabon Next LT" panose="02000500000000000000" pitchFamily="2" charset="0"/>
                          <a:cs typeface="Sabon Next LT" panose="02000500000000000000" pitchFamily="2" charset="0"/>
                        </a:rPr>
                        <a:t>performanya</a:t>
                      </a:r>
                      <a:endParaRPr lang="en-US" sz="16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976474">
                <a:tc>
                  <a:txBody>
                    <a:bodyPr/>
                    <a:lstStyle/>
                    <a:p>
                      <a:pPr algn="ctr"/>
                      <a:r>
                        <a:rPr lang="en-US" sz="1900" dirty="0">
                          <a:solidFill>
                            <a:schemeClr val="tx1"/>
                          </a:solidFill>
                          <a:latin typeface="Sabon Next LT" panose="02000500000000000000" pitchFamily="2" charset="0"/>
                          <a:cs typeface="Sabon Next LT" panose="02000500000000000000" pitchFamily="2" charset="0"/>
                        </a:rPr>
                        <a:t>Cloudflare Server</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21.6%</a:t>
                      </a:r>
                    </a:p>
                  </a:txBody>
                  <a:tcPr marL="96897" marR="96897" marT="48449" marB="48449" anchor="ctr">
                    <a:solidFill>
                      <a:schemeClr val="accent2">
                        <a:lumMod val="40000"/>
                        <a:lumOff val="60000"/>
                      </a:schemeClr>
                    </a:solidFill>
                  </a:tcPr>
                </a:tc>
                <a:tc>
                  <a:txBody>
                    <a:bodyPr/>
                    <a:lstStyle/>
                    <a:p>
                      <a:pPr algn="l"/>
                      <a:r>
                        <a:rPr lang="en-US" sz="1600" dirty="0">
                          <a:solidFill>
                            <a:schemeClr val="tx1"/>
                          </a:solidFill>
                          <a:latin typeface="Sabon Next LT" panose="02000500000000000000" pitchFamily="2" charset="0"/>
                          <a:cs typeface="Sabon Next LT" panose="02000500000000000000" pitchFamily="2" charset="0"/>
                        </a:rPr>
                        <a:t>Bisa </a:t>
                      </a:r>
                      <a:r>
                        <a:rPr lang="en-US" sz="1600" dirty="0" err="1">
                          <a:solidFill>
                            <a:schemeClr val="tx1"/>
                          </a:solidFill>
                          <a:latin typeface="Sabon Next LT" panose="02000500000000000000" pitchFamily="2" charset="0"/>
                          <a:cs typeface="Sabon Next LT" panose="02000500000000000000" pitchFamily="2" charset="0"/>
                        </a:rPr>
                        <a:t>buat</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chace</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sehingga</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penyimpanan</a:t>
                      </a:r>
                      <a:r>
                        <a:rPr lang="en-US" sz="1600" dirty="0">
                          <a:solidFill>
                            <a:schemeClr val="tx1"/>
                          </a:solidFill>
                          <a:latin typeface="Sabon Next LT" panose="02000500000000000000" pitchFamily="2" charset="0"/>
                          <a:cs typeface="Sabon Next LT" panose="02000500000000000000" pitchFamily="2" charset="0"/>
                        </a:rPr>
                        <a:t> website </a:t>
                      </a:r>
                      <a:r>
                        <a:rPr lang="en-US" sz="1600" dirty="0" err="1">
                          <a:solidFill>
                            <a:schemeClr val="tx1"/>
                          </a:solidFill>
                          <a:latin typeface="Sabon Next LT" panose="02000500000000000000" pitchFamily="2" charset="0"/>
                          <a:cs typeface="Sabon Next LT" panose="02000500000000000000" pitchFamily="2" charset="0"/>
                        </a:rPr>
                        <a:t>lebih</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cepat</a:t>
                      </a:r>
                      <a:r>
                        <a:rPr lang="en-US" sz="1600" dirty="0">
                          <a:solidFill>
                            <a:schemeClr val="tx1"/>
                          </a:solidFill>
                          <a:latin typeface="Sabon Next LT" panose="02000500000000000000" pitchFamily="2" charset="0"/>
                          <a:cs typeface="Sabon Next LT" panose="02000500000000000000" pitchFamily="2" charset="0"/>
                        </a:rPr>
                        <a:t> dan </a:t>
                      </a:r>
                      <a:r>
                        <a:rPr lang="en-US" sz="1600" dirty="0" err="1">
                          <a:solidFill>
                            <a:schemeClr val="tx1"/>
                          </a:solidFill>
                          <a:latin typeface="Sabon Next LT" panose="02000500000000000000" pitchFamily="2" charset="0"/>
                          <a:cs typeface="Sabon Next LT" panose="02000500000000000000" pitchFamily="2" charset="0"/>
                        </a:rPr>
                        <a:t>mengurai</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beban</a:t>
                      </a:r>
                      <a:r>
                        <a:rPr lang="en-US" sz="1600" dirty="0">
                          <a:solidFill>
                            <a:schemeClr val="tx1"/>
                          </a:solidFill>
                          <a:latin typeface="Sabon Next LT" panose="02000500000000000000" pitchFamily="2" charset="0"/>
                          <a:cs typeface="Sabon Next LT" panose="02000500000000000000" pitchFamily="2" charset="0"/>
                        </a:rPr>
                        <a:t> server</a:t>
                      </a:r>
                    </a:p>
                  </a:txBody>
                  <a:tcPr marL="96897" marR="96897" marT="48449" marB="48449" anchor="ctr">
                    <a:solidFill>
                      <a:schemeClr val="accent2">
                        <a:lumMod val="40000"/>
                        <a:lumOff val="60000"/>
                      </a:schemeClr>
                    </a:solidFill>
                  </a:tcPr>
                </a:tc>
                <a:tc>
                  <a:txBody>
                    <a:bodyPr/>
                    <a:lstStyle/>
                    <a:p>
                      <a:pPr algn="l"/>
                      <a:r>
                        <a:rPr lang="en-US" sz="1600" dirty="0" err="1">
                          <a:solidFill>
                            <a:schemeClr val="tx1"/>
                          </a:solidFill>
                          <a:latin typeface="Sabon Next LT" panose="02000500000000000000" pitchFamily="2" charset="0"/>
                          <a:cs typeface="Sabon Next LT" panose="02000500000000000000" pitchFamily="2" charset="0"/>
                        </a:rPr>
                        <a:t>Mempunyai</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fitur</a:t>
                      </a:r>
                      <a:r>
                        <a:rPr lang="en-US" sz="1600" dirty="0">
                          <a:solidFill>
                            <a:schemeClr val="tx1"/>
                          </a:solidFill>
                          <a:latin typeface="Sabon Next LT" panose="02000500000000000000" pitchFamily="2" charset="0"/>
                          <a:cs typeface="Sabon Next LT" panose="02000500000000000000" pitchFamily="2" charset="0"/>
                        </a:rPr>
                        <a:t> mode “</a:t>
                      </a:r>
                      <a:r>
                        <a:rPr lang="en-US" sz="1600" dirty="0" err="1">
                          <a:solidFill>
                            <a:schemeClr val="tx1"/>
                          </a:solidFill>
                          <a:latin typeface="Sabon Next LT" panose="02000500000000000000" pitchFamily="2" charset="0"/>
                          <a:cs typeface="Sabon Next LT" panose="02000500000000000000" pitchFamily="2" charset="0"/>
                        </a:rPr>
                        <a:t>I’am</a:t>
                      </a:r>
                      <a:r>
                        <a:rPr lang="en-US" sz="1600" dirty="0">
                          <a:solidFill>
                            <a:schemeClr val="tx1"/>
                          </a:solidFill>
                          <a:latin typeface="Sabon Next LT" panose="02000500000000000000" pitchFamily="2" charset="0"/>
                          <a:cs typeface="Sabon Next LT" panose="02000500000000000000" pitchFamily="2" charset="0"/>
                        </a:rPr>
                        <a:t> under attack. </a:t>
                      </a:r>
                      <a:r>
                        <a:rPr lang="en-US" sz="1600" dirty="0" err="1">
                          <a:solidFill>
                            <a:schemeClr val="tx1"/>
                          </a:solidFill>
                          <a:latin typeface="Sabon Next LT" panose="02000500000000000000" pitchFamily="2" charset="0"/>
                          <a:cs typeface="Sabon Next LT" panose="02000500000000000000" pitchFamily="2" charset="0"/>
                        </a:rPr>
                        <a:t>Saat</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itu</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terjadi</a:t>
                      </a:r>
                      <a:r>
                        <a:rPr lang="en-US" sz="1600" dirty="0">
                          <a:solidFill>
                            <a:schemeClr val="tx1"/>
                          </a:solidFill>
                          <a:latin typeface="Sabon Next LT" panose="02000500000000000000" pitchFamily="2" charset="0"/>
                          <a:cs typeface="Sabon Next LT" panose="02000500000000000000" pitchFamily="2" charset="0"/>
                        </a:rPr>
                        <a:t> website </a:t>
                      </a:r>
                      <a:r>
                        <a:rPr lang="en-US" sz="1600" dirty="0" err="1">
                          <a:solidFill>
                            <a:schemeClr val="tx1"/>
                          </a:solidFill>
                          <a:latin typeface="Sabon Next LT" panose="02000500000000000000" pitchFamily="2" charset="0"/>
                          <a:cs typeface="Sabon Next LT" panose="02000500000000000000" pitchFamily="2" charset="0"/>
                        </a:rPr>
                        <a:t>akan</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dianggap</a:t>
                      </a:r>
                      <a:r>
                        <a:rPr lang="en-US" sz="1600" dirty="0">
                          <a:solidFill>
                            <a:schemeClr val="tx1"/>
                          </a:solidFill>
                          <a:latin typeface="Sabon Next LT" panose="02000500000000000000" pitchFamily="2" charset="0"/>
                          <a:cs typeface="Sabon Next LT" panose="02000500000000000000" pitchFamily="2" charset="0"/>
                        </a:rPr>
                        <a:t> error.</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1031856">
                <a:tc>
                  <a:txBody>
                    <a:bodyPr/>
                    <a:lstStyle/>
                    <a:p>
                      <a:pPr algn="ctr"/>
                      <a:r>
                        <a:rPr lang="en-US" sz="1900" dirty="0" err="1">
                          <a:solidFill>
                            <a:schemeClr val="tx1"/>
                          </a:solidFill>
                          <a:latin typeface="Sabon Next LT" panose="02000500000000000000" pitchFamily="2" charset="0"/>
                          <a:cs typeface="Sabon Next LT" panose="02000500000000000000" pitchFamily="2" charset="0"/>
                        </a:rPr>
                        <a:t>LiteSpeed</a:t>
                      </a:r>
                      <a:endParaRPr lang="en-US" sz="19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12.1%</a:t>
                      </a:r>
                    </a:p>
                  </a:txBody>
                  <a:tcPr marL="96897" marR="96897" marT="48449" marB="48449" anchor="ctr">
                    <a:solidFill>
                      <a:schemeClr val="accent2">
                        <a:lumMod val="20000"/>
                        <a:lumOff val="80000"/>
                      </a:schemeClr>
                    </a:solidFill>
                  </a:tcPr>
                </a:tc>
                <a:tc>
                  <a:txBody>
                    <a:bodyPr/>
                    <a:lstStyle/>
                    <a:p>
                      <a:pPr algn="l"/>
                      <a:r>
                        <a:rPr lang="en-US" sz="1600" dirty="0">
                          <a:solidFill>
                            <a:schemeClr val="tx1"/>
                          </a:solidFill>
                          <a:latin typeface="Sabon Next LT" panose="02000500000000000000" pitchFamily="2" charset="0"/>
                          <a:cs typeface="Sabon Next LT" panose="02000500000000000000" pitchFamily="2" charset="0"/>
                        </a:rPr>
                        <a:t>Hardware yang </a:t>
                      </a:r>
                      <a:r>
                        <a:rPr lang="en-US" sz="1600" dirty="0" err="1">
                          <a:solidFill>
                            <a:schemeClr val="tx1"/>
                          </a:solidFill>
                          <a:latin typeface="Sabon Next LT" panose="02000500000000000000" pitchFamily="2" charset="0"/>
                          <a:cs typeface="Sabon Next LT" panose="02000500000000000000" pitchFamily="2" charset="0"/>
                        </a:rPr>
                        <a:t>diperlukan</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tidak</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terlalu</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besar</a:t>
                      </a:r>
                      <a:r>
                        <a:rPr lang="en-US" sz="1600" dirty="0">
                          <a:solidFill>
                            <a:schemeClr val="tx1"/>
                          </a:solidFill>
                          <a:latin typeface="Sabon Next LT" panose="02000500000000000000" pitchFamily="2" charset="0"/>
                          <a:cs typeface="Sabon Next LT" panose="02000500000000000000" pitchFamily="2" charset="0"/>
                        </a:rPr>
                        <a:t> dan </a:t>
                      </a:r>
                      <a:r>
                        <a:rPr lang="en-US" sz="1600" dirty="0" err="1">
                          <a:solidFill>
                            <a:schemeClr val="tx1"/>
                          </a:solidFill>
                          <a:latin typeface="Sabon Next LT" panose="02000500000000000000" pitchFamily="2" charset="0"/>
                          <a:cs typeface="Sabon Next LT" panose="02000500000000000000" pitchFamily="2" charset="0"/>
                        </a:rPr>
                        <a:t>mudah</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diplajari</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karna</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memakai</a:t>
                      </a:r>
                      <a:r>
                        <a:rPr lang="en-US" sz="1600" dirty="0">
                          <a:solidFill>
                            <a:schemeClr val="tx1"/>
                          </a:solidFill>
                          <a:latin typeface="Sabon Next LT" panose="02000500000000000000" pitchFamily="2" charset="0"/>
                          <a:cs typeface="Sabon Next LT" panose="02000500000000000000" pitchFamily="2" charset="0"/>
                        </a:rPr>
                        <a:t> format </a:t>
                      </a:r>
                      <a:r>
                        <a:rPr lang="en-US" sz="1600" dirty="0" err="1">
                          <a:solidFill>
                            <a:schemeClr val="tx1"/>
                          </a:solidFill>
                          <a:latin typeface="Sabon Next LT" panose="02000500000000000000" pitchFamily="2" charset="0"/>
                          <a:cs typeface="Sabon Next LT" panose="02000500000000000000" pitchFamily="2" charset="0"/>
                        </a:rPr>
                        <a:t>apache</a:t>
                      </a:r>
                      <a:endParaRPr lang="en-US" sz="16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abon Next LT" panose="02000500000000000000" pitchFamily="2" charset="0"/>
                          <a:cs typeface="Sabon Next LT" panose="02000500000000000000" pitchFamily="2" charset="0"/>
                        </a:rPr>
                        <a:t>Harga yang </a:t>
                      </a:r>
                      <a:r>
                        <a:rPr lang="en-US" sz="1600" dirty="0" err="1">
                          <a:solidFill>
                            <a:schemeClr val="tx1"/>
                          </a:solidFill>
                          <a:latin typeface="Sabon Next LT" panose="02000500000000000000" pitchFamily="2" charset="0"/>
                          <a:cs typeface="Sabon Next LT" panose="02000500000000000000" pitchFamily="2" charset="0"/>
                        </a:rPr>
                        <a:t>ditawarkan</a:t>
                      </a:r>
                      <a:r>
                        <a:rPr lang="en-US" sz="1600" dirty="0">
                          <a:solidFill>
                            <a:schemeClr val="tx1"/>
                          </a:solidFill>
                          <a:latin typeface="Sabon Next LT" panose="02000500000000000000" pitchFamily="2" charset="0"/>
                          <a:cs typeface="Sabon Next LT" panose="02000500000000000000" pitchFamily="2" charset="0"/>
                        </a:rPr>
                        <a:t> mahal dan </a:t>
                      </a:r>
                      <a:r>
                        <a:rPr lang="en-US" sz="1600" dirty="0" err="1">
                          <a:solidFill>
                            <a:schemeClr val="tx1"/>
                          </a:solidFill>
                          <a:latin typeface="Sabon Next LT" panose="02000500000000000000" pitchFamily="2" charset="0"/>
                          <a:cs typeface="Sabon Next LT" panose="02000500000000000000" pitchFamily="2" charset="0"/>
                        </a:rPr>
                        <a:t>beberapa</a:t>
                      </a:r>
                      <a:r>
                        <a:rPr lang="en-US" sz="1600" dirty="0">
                          <a:solidFill>
                            <a:schemeClr val="tx1"/>
                          </a:solidFill>
                          <a:latin typeface="Sabon Next LT" panose="02000500000000000000" pitchFamily="2" charset="0"/>
                          <a:cs typeface="Sabon Next LT" panose="02000500000000000000" pitchFamily="2" charset="0"/>
                        </a:rPr>
                        <a:t> mod dan </a:t>
                      </a:r>
                      <a:r>
                        <a:rPr lang="en-US" sz="1600" dirty="0" err="1">
                          <a:solidFill>
                            <a:schemeClr val="tx1"/>
                          </a:solidFill>
                          <a:latin typeface="Sabon Next LT" panose="02000500000000000000" pitchFamily="2" charset="0"/>
                          <a:cs typeface="Sabon Next LT" panose="02000500000000000000" pitchFamily="2" charset="0"/>
                        </a:rPr>
                        <a:t>aplikasi</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tidak</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semuanya</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bisa</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ditransisi</a:t>
                      </a:r>
                      <a:endParaRPr lang="en-US" sz="1600" dirty="0">
                        <a:solidFill>
                          <a:schemeClr val="tx1"/>
                        </a:solidFill>
                        <a:latin typeface="Sabon Next LT" panose="02000500000000000000" pitchFamily="2" charset="0"/>
                        <a:cs typeface="Sabon Next LT" panose="02000500000000000000" pitchFamily="2" charset="0"/>
                      </a:endParaRPr>
                    </a:p>
                    <a:p>
                      <a:pPr algn="l"/>
                      <a:endParaRPr lang="en-US" sz="16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WEB SERVER</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067844" y="2445753"/>
            <a:ext cx="7001092" cy="772832"/>
          </a:xfrm>
        </p:spPr>
        <p:txBody>
          <a:bodyPr/>
          <a:lstStyle/>
          <a:p>
            <a:r>
              <a:rPr lang="en-US" sz="4400" dirty="0" err="1">
                <a:latin typeface="Arial Black" panose="020B0604020202020204" pitchFamily="34" charset="0"/>
              </a:rPr>
              <a:t>Tujuan</a:t>
            </a:r>
            <a:r>
              <a:rPr lang="en-US" sz="4400" dirty="0">
                <a:latin typeface="Arial Black" panose="020B0604020202020204" pitchFamily="34" charset="0"/>
              </a:rPr>
              <a:t> web server</a:t>
            </a:r>
            <a:endParaRPr lang="en-US" sz="44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067844" y="3429000"/>
            <a:ext cx="6212978" cy="1357098"/>
          </a:xfrm>
        </p:spPr>
        <p:txBody>
          <a:bodyPr/>
          <a:lstStyle/>
          <a:p>
            <a:pPr algn="just"/>
            <a:r>
              <a:rPr lang="en-US" sz="1800" dirty="0" err="1"/>
              <a:t>Menerima</a:t>
            </a:r>
            <a:r>
              <a:rPr lang="en-US" sz="1800" dirty="0"/>
              <a:t> </a:t>
            </a:r>
            <a:r>
              <a:rPr lang="en-US" sz="1800" dirty="0" err="1"/>
              <a:t>permintaan</a:t>
            </a:r>
            <a:r>
              <a:rPr lang="en-US" sz="1800" dirty="0"/>
              <a:t> HTTPS </a:t>
            </a:r>
            <a:r>
              <a:rPr lang="en-US" sz="1800" dirty="0" err="1"/>
              <a:t>atau</a:t>
            </a:r>
            <a:r>
              <a:rPr lang="en-US" sz="1800" dirty="0"/>
              <a:t> HTTP </a:t>
            </a:r>
            <a:r>
              <a:rPr lang="en-US" sz="1800" dirty="0" err="1"/>
              <a:t>dari</a:t>
            </a:r>
            <a:r>
              <a:rPr lang="en-US" sz="1800" dirty="0"/>
              <a:t> </a:t>
            </a:r>
            <a:r>
              <a:rPr lang="en-US" sz="1800" dirty="0" err="1"/>
              <a:t>pengguna</a:t>
            </a:r>
            <a:r>
              <a:rPr lang="en-US" sz="1800" dirty="0"/>
              <a:t> internet. Setelah </a:t>
            </a:r>
            <a:r>
              <a:rPr lang="en-US" sz="1800" dirty="0" err="1"/>
              <a:t>itu</a:t>
            </a:r>
            <a:r>
              <a:rPr lang="en-US" sz="1800" dirty="0"/>
              <a:t>, web server </a:t>
            </a:r>
            <a:r>
              <a:rPr lang="en-US" sz="1800" dirty="0" err="1"/>
              <a:t>akan</a:t>
            </a:r>
            <a:r>
              <a:rPr lang="en-US" sz="1800" dirty="0"/>
              <a:t> </a:t>
            </a:r>
            <a:r>
              <a:rPr lang="en-US" sz="1800" dirty="0" err="1"/>
              <a:t>menyediakan</a:t>
            </a:r>
            <a:r>
              <a:rPr lang="en-US" sz="1800" dirty="0"/>
              <a:t> </a:t>
            </a:r>
            <a:r>
              <a:rPr lang="en-US" sz="1800" dirty="0" err="1"/>
              <a:t>respons</a:t>
            </a:r>
            <a:r>
              <a:rPr lang="en-US" sz="1800" dirty="0"/>
              <a:t> </a:t>
            </a:r>
            <a:r>
              <a:rPr lang="en-US" sz="1800" dirty="0" err="1"/>
              <a:t>atas</a:t>
            </a:r>
            <a:r>
              <a:rPr lang="en-US" sz="1800" dirty="0"/>
              <a:t> </a:t>
            </a:r>
            <a:r>
              <a:rPr lang="en-US" sz="1800" dirty="0" err="1"/>
              <a:t>permintaan</a:t>
            </a:r>
            <a:r>
              <a:rPr lang="en-US" sz="1800" dirty="0"/>
              <a:t> </a:t>
            </a:r>
            <a:r>
              <a:rPr lang="en-US" sz="1800" dirty="0" err="1"/>
              <a:t>tersebut</a:t>
            </a:r>
            <a:r>
              <a:rPr lang="en-US" sz="1800" dirty="0"/>
              <a:t> </a:t>
            </a:r>
            <a:r>
              <a:rPr lang="en-US" sz="1800" dirty="0" err="1"/>
              <a:t>dalam</a:t>
            </a:r>
            <a:r>
              <a:rPr lang="en-US" sz="1800" dirty="0"/>
              <a:t> </a:t>
            </a:r>
            <a:r>
              <a:rPr lang="en-US" sz="1800" dirty="0" err="1"/>
              <a:t>bentuk</a:t>
            </a:r>
            <a:r>
              <a:rPr lang="en-US" sz="1800" dirty="0"/>
              <a:t> </a:t>
            </a:r>
            <a:r>
              <a:rPr lang="en-US" sz="1800" dirty="0" err="1"/>
              <a:t>halaman</a:t>
            </a:r>
            <a:r>
              <a:rPr lang="en-US" sz="1800" dirty="0"/>
              <a:t> web. </a:t>
            </a:r>
            <a:r>
              <a:rPr lang="en-US" sz="1800" dirty="0" err="1"/>
              <a:t>Selain</a:t>
            </a:r>
            <a:r>
              <a:rPr lang="en-US" sz="1800" dirty="0"/>
              <a:t> </a:t>
            </a:r>
            <a:r>
              <a:rPr lang="en-US" sz="1800" dirty="0" err="1"/>
              <a:t>itu</a:t>
            </a:r>
            <a:r>
              <a:rPr lang="en-US" sz="1800" dirty="0"/>
              <a:t>, web server juga </a:t>
            </a:r>
            <a:r>
              <a:rPr lang="en-US" sz="1800" dirty="0" err="1"/>
              <a:t>menjadi</a:t>
            </a:r>
            <a:r>
              <a:rPr lang="en-US" sz="1800" dirty="0"/>
              <a:t> salah </a:t>
            </a:r>
            <a:r>
              <a:rPr lang="en-US" sz="1800" dirty="0" err="1"/>
              <a:t>satu</a:t>
            </a:r>
            <a:r>
              <a:rPr lang="en-US" sz="1800" dirty="0"/>
              <a:t> </a:t>
            </a:r>
            <a:r>
              <a:rPr lang="en-US" sz="1800" dirty="0" err="1"/>
              <a:t>kebutuhan</a:t>
            </a:r>
            <a:r>
              <a:rPr lang="en-US" sz="1800" dirty="0"/>
              <a:t> user.</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err="1"/>
              <a:t>Perancangan</a:t>
            </a:r>
            <a:r>
              <a:rPr lang="en-US" dirty="0"/>
              <a:t> web server</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a:t>Presentation title</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359473" y="2866503"/>
            <a:ext cx="2127130" cy="975364"/>
          </a:xfrm>
        </p:spPr>
        <p:txBody>
          <a:bodyPr/>
          <a:lstStyle/>
          <a:p>
            <a:r>
              <a:rPr lang="en-US" dirty="0"/>
              <a:t>Pc server</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522943" y="3438827"/>
            <a:ext cx="1800189" cy="365125"/>
          </a:xfrm>
        </p:spPr>
        <p:txBody>
          <a:bodyPr/>
          <a:lstStyle/>
          <a:p>
            <a:r>
              <a:rPr lang="en-US" dirty="0" err="1"/>
              <a:t>tempat</a:t>
            </a:r>
            <a:r>
              <a:rPr lang="en-US" dirty="0"/>
              <a:t> </a:t>
            </a:r>
            <a:r>
              <a:rPr lang="en-US" dirty="0" err="1"/>
              <a:t>untuk</a:t>
            </a:r>
            <a:r>
              <a:rPr lang="en-US" dirty="0"/>
              <a:t> web server</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359472" y="4923558"/>
            <a:ext cx="2127130" cy="975365"/>
          </a:xfrm>
        </p:spPr>
        <p:txBody>
          <a:bodyPr/>
          <a:lstStyle/>
          <a:p>
            <a:r>
              <a:rPr lang="en-US" dirty="0" err="1"/>
              <a:t>Virtualbox</a:t>
            </a:r>
            <a:endParaRPr lang="en-US" dirty="0"/>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555347" y="5533202"/>
            <a:ext cx="1735379" cy="365721"/>
          </a:xfrm>
        </p:spPr>
        <p:txBody>
          <a:bodyPr/>
          <a:lstStyle/>
          <a:p>
            <a:r>
              <a:rPr lang="en-US" dirty="0" err="1"/>
              <a:t>Penyedia</a:t>
            </a:r>
            <a:r>
              <a:rPr lang="en-US" dirty="0"/>
              <a:t> virtual machine</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5128361" y="5411241"/>
            <a:ext cx="2126490" cy="1109662"/>
          </a:xfrm>
        </p:spPr>
        <p:txBody>
          <a:bodyPr/>
          <a:lstStyle/>
          <a:p>
            <a:r>
              <a:rPr lang="en-US" dirty="0"/>
              <a:t>Debian </a:t>
            </a:r>
            <a:r>
              <a:rPr lang="en-US" dirty="0" err="1"/>
              <a:t>os</a:t>
            </a:r>
            <a:r>
              <a:rPr lang="en-US" dirty="0"/>
              <a:t> ​</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5364640" y="5788659"/>
            <a:ext cx="1653380" cy="768096"/>
          </a:xfrm>
        </p:spPr>
        <p:txBody>
          <a:bodyPr/>
          <a:lstStyle/>
          <a:p>
            <a:r>
              <a:rPr lang="en-US" dirty="0" err="1"/>
              <a:t>Sistem</a:t>
            </a:r>
            <a:r>
              <a:rPr lang="en-US" dirty="0"/>
              <a:t> yang </a:t>
            </a:r>
            <a:r>
              <a:rPr lang="en-US" dirty="0" err="1"/>
              <a:t>akan</a:t>
            </a:r>
            <a:r>
              <a:rPr lang="en-US" dirty="0"/>
              <a:t> </a:t>
            </a:r>
            <a:r>
              <a:rPr lang="en-US" dirty="0" err="1"/>
              <a:t>dijadikan</a:t>
            </a:r>
            <a:r>
              <a:rPr lang="en-US" dirty="0"/>
              <a:t> server</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9862457" y="2799354"/>
            <a:ext cx="1970070" cy="1109662"/>
          </a:xfrm>
        </p:spPr>
        <p:txBody>
          <a:bodyPr/>
          <a:lstStyle/>
          <a:p>
            <a:r>
              <a:rPr lang="en-US" dirty="0" err="1"/>
              <a:t>apache</a:t>
            </a:r>
            <a:r>
              <a:rPr lang="en-US" dirty="0"/>
              <a:t>​</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a:xfrm>
            <a:off x="9782774" y="3354185"/>
            <a:ext cx="2283472" cy="365125"/>
          </a:xfrm>
        </p:spPr>
        <p:txBody>
          <a:bodyPr/>
          <a:lstStyle/>
          <a:p>
            <a:r>
              <a:rPr lang="en-US" dirty="0" err="1"/>
              <a:t>Penyedia</a:t>
            </a:r>
            <a:r>
              <a:rPr lang="en-US" dirty="0"/>
              <a:t> web server</a:t>
            </a:r>
          </a:p>
        </p:txBody>
      </p:sp>
      <p:pic>
        <p:nvPicPr>
          <p:cNvPr id="26" name="Picture Placeholder 25">
            <a:extLst>
              <a:ext uri="{FF2B5EF4-FFF2-40B4-BE49-F238E27FC236}">
                <a16:creationId xmlns:a16="http://schemas.microsoft.com/office/drawing/2014/main" id="{00FBC862-BB93-414F-948A-56BB935D68F4}"/>
              </a:ext>
            </a:extLst>
          </p:cNvPr>
          <p:cNvPicPr>
            <a:picLocks noGrp="1" noChangeAspect="1"/>
          </p:cNvPicPr>
          <p:nvPr>
            <p:ph type="pic" sz="quarter" idx="17"/>
          </p:nvPr>
        </p:nvPicPr>
        <p:blipFill>
          <a:blip r:embed="rId2"/>
          <a:srcRect l="20740" r="20740"/>
          <a:stretch>
            <a:fillRect/>
          </a:stretch>
        </p:blipFill>
        <p:spPr>
          <a:xfrm>
            <a:off x="2640080" y="4488989"/>
            <a:ext cx="2169527" cy="2127130"/>
          </a:xfrm>
        </p:spPr>
      </p:pic>
      <p:pic>
        <p:nvPicPr>
          <p:cNvPr id="28" name="Picture Placeholder 27">
            <a:extLst>
              <a:ext uri="{FF2B5EF4-FFF2-40B4-BE49-F238E27FC236}">
                <a16:creationId xmlns:a16="http://schemas.microsoft.com/office/drawing/2014/main" id="{742BCEE5-EEF2-4BAE-837B-EE3C8062FAAD}"/>
              </a:ext>
            </a:extLst>
          </p:cNvPr>
          <p:cNvPicPr>
            <a:picLocks noGrp="1" noChangeAspect="1"/>
          </p:cNvPicPr>
          <p:nvPr>
            <p:ph type="pic" sz="quarter" idx="20"/>
          </p:nvPr>
        </p:nvPicPr>
        <p:blipFill>
          <a:blip r:embed="rId3"/>
          <a:srcRect t="31" b="31"/>
          <a:stretch>
            <a:fillRect/>
          </a:stretch>
        </p:blipFill>
        <p:spPr>
          <a:xfrm>
            <a:off x="5128361" y="3182141"/>
            <a:ext cx="2125938" cy="2125938"/>
          </a:xfrm>
        </p:spPr>
      </p:pic>
      <p:pic>
        <p:nvPicPr>
          <p:cNvPr id="36" name="Picture Placeholder 35">
            <a:extLst>
              <a:ext uri="{FF2B5EF4-FFF2-40B4-BE49-F238E27FC236}">
                <a16:creationId xmlns:a16="http://schemas.microsoft.com/office/drawing/2014/main" id="{EE7B4745-5A33-49C9-AE7B-91C02CA09F78}"/>
              </a:ext>
            </a:extLst>
          </p:cNvPr>
          <p:cNvPicPr>
            <a:picLocks noGrp="1" noChangeAspect="1"/>
          </p:cNvPicPr>
          <p:nvPr>
            <p:ph type="pic" sz="quarter" idx="23"/>
          </p:nvPr>
        </p:nvPicPr>
        <p:blipFill>
          <a:blip r:embed="rId4"/>
          <a:srcRect t="31" b="31"/>
          <a:stretch>
            <a:fillRect/>
          </a:stretch>
        </p:blipFill>
        <p:spPr>
          <a:xfrm>
            <a:off x="7572150" y="2169247"/>
            <a:ext cx="2125938" cy="2125938"/>
          </a:xfrm>
        </p:spPr>
      </p:pic>
      <p:pic>
        <p:nvPicPr>
          <p:cNvPr id="24" name="Picture Placeholder 23">
            <a:extLst>
              <a:ext uri="{FF2B5EF4-FFF2-40B4-BE49-F238E27FC236}">
                <a16:creationId xmlns:a16="http://schemas.microsoft.com/office/drawing/2014/main" id="{15FFC2D7-A04C-4B1C-9A98-719F7D9D2D41}"/>
              </a:ext>
            </a:extLst>
          </p:cNvPr>
          <p:cNvPicPr>
            <a:picLocks noGrp="1" noChangeAspect="1"/>
          </p:cNvPicPr>
          <p:nvPr>
            <p:ph type="pic" sz="quarter" idx="13"/>
          </p:nvPr>
        </p:nvPicPr>
        <p:blipFill>
          <a:blip r:embed="rId5"/>
          <a:srcRect/>
          <a:stretch>
            <a:fillRect/>
          </a:stretch>
        </p:blipFill>
        <p:spPr>
          <a:xfrm>
            <a:off x="2640983" y="2169247"/>
            <a:ext cx="2169527" cy="2127130"/>
          </a:xfrm>
        </p:spPr>
      </p:pic>
      <p:pic>
        <p:nvPicPr>
          <p:cNvPr id="17" name="Picture Placeholder 23">
            <a:extLst>
              <a:ext uri="{FF2B5EF4-FFF2-40B4-BE49-F238E27FC236}">
                <a16:creationId xmlns:a16="http://schemas.microsoft.com/office/drawing/2014/main" id="{C2C6DC9A-A6D0-4AFC-B799-94477FA43FA7}"/>
              </a:ext>
            </a:extLst>
          </p:cNvPr>
          <p:cNvPicPr>
            <a:picLocks noChangeAspect="1"/>
          </p:cNvPicPr>
          <p:nvPr/>
        </p:nvPicPr>
        <p:blipFill>
          <a:blip r:embed="rId5"/>
          <a:srcRect/>
          <a:stretch>
            <a:fillRect/>
          </a:stretch>
        </p:blipFill>
        <p:spPr>
          <a:xfrm>
            <a:off x="7577618" y="4532504"/>
            <a:ext cx="2169527" cy="2127130"/>
          </a:xfrm>
          <a:prstGeom prst="rect">
            <a:avLst/>
          </a:prstGeom>
          <a:solidFill>
            <a:schemeClr val="accent4">
              <a:lumMod val="60000"/>
              <a:lumOff val="40000"/>
            </a:schemeClr>
          </a:solidFill>
          <a:ln>
            <a:noFill/>
          </a:ln>
        </p:spPr>
      </p:pic>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a:t>PLANNING</a:t>
            </a:r>
            <a:endParaRPr lang="en-US" dirty="0"/>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a:xfrm>
            <a:off x="1199095" y="1868298"/>
            <a:ext cx="1137766" cy="1137766"/>
          </a:xfrm>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err="1"/>
              <a:t>Membuat</a:t>
            </a:r>
            <a:r>
              <a:rPr lang="en-US" dirty="0"/>
              <a:t> web server</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TAKUMA HAYASHI</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President</a:t>
            </a:r>
          </a:p>
        </p:txBody>
      </p:sp>
      <p:sp>
        <p:nvSpPr>
          <p:cNvPr id="159" name="Text Placeholder 158">
            <a:extLst>
              <a:ext uri="{FF2B5EF4-FFF2-40B4-BE49-F238E27FC236}">
                <a16:creationId xmlns:a16="http://schemas.microsoft.com/office/drawing/2014/main" id="{F269F917-64D7-CDF3-D985-799AE9C3B794}"/>
              </a:ext>
            </a:extLst>
          </p:cNvPr>
          <p:cNvSpPr>
            <a:spLocks noGrp="1"/>
          </p:cNvSpPr>
          <p:nvPr>
            <p:ph type="body" sz="quarter" idx="29"/>
          </p:nvPr>
        </p:nvSpPr>
        <p:spPr/>
        <p:txBody>
          <a:bodyPr/>
          <a:lstStyle/>
          <a:p>
            <a:r>
              <a:rPr lang="en-US" dirty="0"/>
              <a:t>GRAHAM BARNES</a:t>
            </a:r>
          </a:p>
        </p:txBody>
      </p:sp>
      <p:sp>
        <p:nvSpPr>
          <p:cNvPr id="160" name="Text Placeholder 159">
            <a:extLst>
              <a:ext uri="{FF2B5EF4-FFF2-40B4-BE49-F238E27FC236}">
                <a16:creationId xmlns:a16="http://schemas.microsoft.com/office/drawing/2014/main" id="{2814DD63-8543-970F-927B-E6AA56C99E6C}"/>
              </a:ext>
            </a:extLst>
          </p:cNvPr>
          <p:cNvSpPr>
            <a:spLocks noGrp="1"/>
          </p:cNvSpPr>
          <p:nvPr>
            <p:ph type="body" sz="quarter" idx="30"/>
          </p:nvPr>
        </p:nvSpPr>
        <p:spPr/>
        <p:txBody>
          <a:bodyPr/>
          <a:lstStyle/>
          <a:p>
            <a:r>
              <a:rPr lang="en-US" dirty="0"/>
              <a:t>VP Product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MIRJAM NILSSON</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t>Chief Executive Officer</a:t>
            </a:r>
          </a:p>
        </p:txBody>
      </p:sp>
      <p:sp>
        <p:nvSpPr>
          <p:cNvPr id="186" name="Text Placeholder 185">
            <a:extLst>
              <a:ext uri="{FF2B5EF4-FFF2-40B4-BE49-F238E27FC236}">
                <a16:creationId xmlns:a16="http://schemas.microsoft.com/office/drawing/2014/main" id="{18835196-357D-8C96-24B5-B52A2DDEB005}"/>
              </a:ext>
            </a:extLst>
          </p:cNvPr>
          <p:cNvSpPr>
            <a:spLocks noGrp="1"/>
          </p:cNvSpPr>
          <p:nvPr>
            <p:ph type="body" sz="quarter" idx="31"/>
          </p:nvPr>
        </p:nvSpPr>
        <p:spPr/>
        <p:txBody>
          <a:bodyPr/>
          <a:lstStyle/>
          <a:p>
            <a:r>
              <a:rPr lang="en-US" dirty="0"/>
              <a:t>ROWAN MURPHY</a:t>
            </a:r>
          </a:p>
        </p:txBody>
      </p:sp>
      <p:sp>
        <p:nvSpPr>
          <p:cNvPr id="187" name="Text Placeholder 186">
            <a:extLst>
              <a:ext uri="{FF2B5EF4-FFF2-40B4-BE49-F238E27FC236}">
                <a16:creationId xmlns:a16="http://schemas.microsoft.com/office/drawing/2014/main" id="{41C11B69-21C7-3FD7-1E14-583CF5B1707B}"/>
              </a:ext>
            </a:extLst>
          </p:cNvPr>
          <p:cNvSpPr>
            <a:spLocks noGrp="1"/>
          </p:cNvSpPr>
          <p:nvPr>
            <p:ph type="body" sz="quarter" idx="32"/>
          </p:nvPr>
        </p:nvSpPr>
        <p:spPr/>
        <p:txBody>
          <a:bodyPr/>
          <a:lstStyle/>
          <a:p>
            <a:r>
              <a:rPr lang="en-US" dirty="0"/>
              <a:t>SEO Strategist</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sp>
        <p:nvSpPr>
          <p:cNvPr id="188" name="Text Placeholder 187">
            <a:extLst>
              <a:ext uri="{FF2B5EF4-FFF2-40B4-BE49-F238E27FC236}">
                <a16:creationId xmlns:a16="http://schemas.microsoft.com/office/drawing/2014/main" id="{D362CDA4-D5CF-59E2-690B-FD99A9F4A51C}"/>
              </a:ext>
            </a:extLst>
          </p:cNvPr>
          <p:cNvSpPr>
            <a:spLocks noGrp="1"/>
          </p:cNvSpPr>
          <p:nvPr>
            <p:ph type="body" sz="quarter" idx="33"/>
          </p:nvPr>
        </p:nvSpPr>
        <p:spPr/>
        <p:txBody>
          <a:bodyPr/>
          <a:lstStyle/>
          <a:p>
            <a:r>
              <a:rPr lang="en-US" dirty="0"/>
              <a:t>ELIZABETH MOORE</a:t>
            </a:r>
          </a:p>
        </p:txBody>
      </p:sp>
      <p:sp>
        <p:nvSpPr>
          <p:cNvPr id="189" name="Text Placeholder 188">
            <a:extLst>
              <a:ext uri="{FF2B5EF4-FFF2-40B4-BE49-F238E27FC236}">
                <a16:creationId xmlns:a16="http://schemas.microsoft.com/office/drawing/2014/main" id="{D14B20BF-5DF9-3EC6-60DD-C63E039F74EC}"/>
              </a:ext>
            </a:extLst>
          </p:cNvPr>
          <p:cNvSpPr>
            <a:spLocks noGrp="1"/>
          </p:cNvSpPr>
          <p:nvPr>
            <p:ph type="body" sz="quarter" idx="34"/>
          </p:nvPr>
        </p:nvSpPr>
        <p:spPr/>
        <p:txBody>
          <a:bodyPr/>
          <a:lstStyle/>
          <a:p>
            <a:r>
              <a:rPr lang="en-US" dirty="0"/>
              <a:t>Product Designer</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a:t>RAJESH SANTOSHI​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VP Marketing</a:t>
            </a:r>
          </a:p>
        </p:txBody>
      </p:sp>
      <p:sp>
        <p:nvSpPr>
          <p:cNvPr id="190" name="Text Placeholder 189">
            <a:extLst>
              <a:ext uri="{FF2B5EF4-FFF2-40B4-BE49-F238E27FC236}">
                <a16:creationId xmlns:a16="http://schemas.microsoft.com/office/drawing/2014/main" id="{6FA69800-878A-E997-C835-4A34703F2394}"/>
              </a:ext>
            </a:extLst>
          </p:cNvPr>
          <p:cNvSpPr>
            <a:spLocks noGrp="1"/>
          </p:cNvSpPr>
          <p:nvPr>
            <p:ph type="body" sz="quarter" idx="35"/>
          </p:nvPr>
        </p:nvSpPr>
        <p:spPr/>
        <p:txBody>
          <a:bodyPr/>
          <a:lstStyle/>
          <a:p>
            <a:r>
              <a:rPr lang="en-US" dirty="0"/>
              <a:t>ROBIN KLINE</a:t>
            </a:r>
          </a:p>
        </p:txBody>
      </p:sp>
      <p:sp>
        <p:nvSpPr>
          <p:cNvPr id="191" name="Text Placeholder 190">
            <a:extLst>
              <a:ext uri="{FF2B5EF4-FFF2-40B4-BE49-F238E27FC236}">
                <a16:creationId xmlns:a16="http://schemas.microsoft.com/office/drawing/2014/main" id="{231555FC-0BA5-3E6F-7FCB-66878580BB2C}"/>
              </a:ext>
            </a:extLst>
          </p:cNvPr>
          <p:cNvSpPr>
            <a:spLocks noGrp="1"/>
          </p:cNvSpPr>
          <p:nvPr>
            <p:ph type="body" sz="quarter" idx="36"/>
          </p:nvPr>
        </p:nvSpPr>
        <p:spPr/>
        <p:txBody>
          <a:bodyPr/>
          <a:lstStyle/>
          <a:p>
            <a:r>
              <a:rPr lang="en-US" dirty="0"/>
              <a:t>Content Developer</a:t>
            </a:r>
          </a:p>
        </p:txBody>
      </p:sp>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7" name="Picture Placeholder 6">
            <a:extLst>
              <a:ext uri="{FF2B5EF4-FFF2-40B4-BE49-F238E27FC236}">
                <a16:creationId xmlns:a16="http://schemas.microsoft.com/office/drawing/2014/main" id="{D91C05A8-75E9-4E38-8846-8006DD9A1CEF}"/>
              </a:ext>
            </a:extLst>
          </p:cNvPr>
          <p:cNvSpPr>
            <a:spLocks noGrp="1"/>
          </p:cNvSpPr>
          <p:nvPr>
            <p:ph type="pic" sz="quarter" idx="13"/>
          </p:nvPr>
        </p:nvSpPr>
        <p:spPr>
          <a:xfrm>
            <a:off x="1271016" y="1545336"/>
            <a:ext cx="2029968" cy="1828800"/>
          </a:xfrm>
        </p:spPr>
      </p:sp>
      <p:sp>
        <p:nvSpPr>
          <p:cNvPr id="13" name="Picture Placeholder 12">
            <a:extLst>
              <a:ext uri="{FF2B5EF4-FFF2-40B4-BE49-F238E27FC236}">
                <a16:creationId xmlns:a16="http://schemas.microsoft.com/office/drawing/2014/main" id="{29765FA1-B603-4CDF-A806-12F1A576181F}"/>
              </a:ext>
            </a:extLst>
          </p:cNvPr>
          <p:cNvSpPr>
            <a:spLocks noGrp="1"/>
          </p:cNvSpPr>
          <p:nvPr>
            <p:ph type="pic" sz="quarter" idx="17"/>
          </p:nvPr>
        </p:nvSpPr>
        <p:spPr/>
      </p:sp>
      <p:sp>
        <p:nvSpPr>
          <p:cNvPr id="16" name="Picture Placeholder 15">
            <a:extLst>
              <a:ext uri="{FF2B5EF4-FFF2-40B4-BE49-F238E27FC236}">
                <a16:creationId xmlns:a16="http://schemas.microsoft.com/office/drawing/2014/main" id="{5644F2D1-DADB-4352-8445-D91ECC5466DB}"/>
              </a:ext>
            </a:extLst>
          </p:cNvPr>
          <p:cNvSpPr>
            <a:spLocks noGrp="1"/>
          </p:cNvSpPr>
          <p:nvPr>
            <p:ph type="pic" sz="quarter" idx="20"/>
          </p:nvPr>
        </p:nvSpPr>
        <p:spPr/>
      </p:sp>
      <p:sp>
        <p:nvSpPr>
          <p:cNvPr id="18" name="Picture Placeholder 17">
            <a:extLst>
              <a:ext uri="{FF2B5EF4-FFF2-40B4-BE49-F238E27FC236}">
                <a16:creationId xmlns:a16="http://schemas.microsoft.com/office/drawing/2014/main" id="{D2CAC1D8-3204-4C2A-81E6-5717C472C11C}"/>
              </a:ext>
            </a:extLst>
          </p:cNvPr>
          <p:cNvSpPr>
            <a:spLocks noGrp="1"/>
          </p:cNvSpPr>
          <p:nvPr>
            <p:ph type="pic" sz="quarter" idx="23"/>
          </p:nvPr>
        </p:nvSpPr>
        <p:spPr/>
      </p:sp>
      <p:sp>
        <p:nvSpPr>
          <p:cNvPr id="20" name="Picture Placeholder 19">
            <a:extLst>
              <a:ext uri="{FF2B5EF4-FFF2-40B4-BE49-F238E27FC236}">
                <a16:creationId xmlns:a16="http://schemas.microsoft.com/office/drawing/2014/main" id="{9A87539F-89DB-4849-8412-2CACD5A48D2B}"/>
              </a:ext>
            </a:extLst>
          </p:cNvPr>
          <p:cNvSpPr>
            <a:spLocks noGrp="1"/>
          </p:cNvSpPr>
          <p:nvPr>
            <p:ph type="pic" sz="quarter" idx="25"/>
          </p:nvPr>
        </p:nvSpPr>
        <p:spPr/>
      </p:sp>
      <p:sp>
        <p:nvSpPr>
          <p:cNvPr id="22" name="Picture Placeholder 21">
            <a:extLst>
              <a:ext uri="{FF2B5EF4-FFF2-40B4-BE49-F238E27FC236}">
                <a16:creationId xmlns:a16="http://schemas.microsoft.com/office/drawing/2014/main" id="{B01CB1FB-CFAF-4680-8DB0-AFB3F7DCF3E0}"/>
              </a:ext>
            </a:extLst>
          </p:cNvPr>
          <p:cNvSpPr>
            <a:spLocks noGrp="1"/>
          </p:cNvSpPr>
          <p:nvPr>
            <p:ph type="pic" sz="quarter" idx="26"/>
          </p:nvPr>
        </p:nvSpPr>
        <p:spPr/>
      </p:sp>
      <p:sp>
        <p:nvSpPr>
          <p:cNvPr id="24" name="Picture Placeholder 23">
            <a:extLst>
              <a:ext uri="{FF2B5EF4-FFF2-40B4-BE49-F238E27FC236}">
                <a16:creationId xmlns:a16="http://schemas.microsoft.com/office/drawing/2014/main" id="{18C6D7B0-13E0-4A9A-BE23-B441359D5D03}"/>
              </a:ext>
            </a:extLst>
          </p:cNvPr>
          <p:cNvSpPr>
            <a:spLocks noGrp="1"/>
          </p:cNvSpPr>
          <p:nvPr>
            <p:ph type="pic" sz="quarter" idx="27"/>
          </p:nvPr>
        </p:nvSpPr>
        <p:spPr/>
      </p:sp>
      <p:sp>
        <p:nvSpPr>
          <p:cNvPr id="26" name="Picture Placeholder 25">
            <a:extLst>
              <a:ext uri="{FF2B5EF4-FFF2-40B4-BE49-F238E27FC236}">
                <a16:creationId xmlns:a16="http://schemas.microsoft.com/office/drawing/2014/main" id="{454537BA-7048-47BF-9FBA-A0A4CB694F01}"/>
              </a:ext>
            </a:extLst>
          </p:cNvPr>
          <p:cNvSpPr>
            <a:spLocks noGrp="1"/>
          </p:cNvSpPr>
          <p:nvPr>
            <p:ph type="pic" sz="quarter" idx="28"/>
          </p:nvPr>
        </p:nvSpPr>
        <p:spPr/>
      </p:sp>
    </p:spTree>
    <p:extLst>
      <p:ext uri="{BB962C8B-B14F-4D97-AF65-F5344CB8AC3E}">
        <p14:creationId xmlns:p14="http://schemas.microsoft.com/office/powerpoint/2010/main" val="245226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0208 0.00417 L 0.3125 0.19561 " pathEditMode="fixed" rAng="0" ptsTypes="AA">
                                      <p:cBhvr>
                                        <p:cTn id="6" dur="2000" fill="hold"/>
                                        <p:tgtEl>
                                          <p:spTgt spid="7"/>
                                        </p:tgtEl>
                                        <p:attrNameLst>
                                          <p:attrName>ppt_x</p:attrName>
                                          <p:attrName>ppt_y</p:attrName>
                                        </p:attrNameLst>
                                      </p:cBhvr>
                                      <p:rCtr x="15521" y="9560"/>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250"/>
                                  </p:stCondLst>
                                  <p:childTnLst>
                                    <p:animScale>
                                      <p:cBhvr>
                                        <p:cTn id="10" dur="1000" fill="hold"/>
                                        <p:tgtEl>
                                          <p:spTgt spid="7"/>
                                        </p:tgtEl>
                                      </p:cBhvr>
                                      <p:by x="280000" y="2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{A524361E-A8FD-4AC2-B5D9-7EC864DDDE65}tf78438558_win32</Template>
  <TotalTime>122</TotalTime>
  <Words>839</Words>
  <Application>Microsoft Office PowerPoint</Application>
  <PresentationFormat>Widescreen</PresentationFormat>
  <Paragraphs>199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Sabon Next LT</vt:lpstr>
      <vt:lpstr>Office Theme</vt:lpstr>
      <vt:lpstr>Web server </vt:lpstr>
      <vt:lpstr>Materi pembahasan</vt:lpstr>
      <vt:lpstr>Apa itu web server</vt:lpstr>
      <vt:lpstr>Jenis – jenis web server</vt:lpstr>
      <vt:lpstr>Jenis – jenis web server</vt:lpstr>
      <vt:lpstr>Tujuan web server</vt:lpstr>
      <vt:lpstr>Perancangan web server</vt:lpstr>
      <vt:lpstr>PLAN FOR PRODUCT LAUNCH </vt:lpstr>
      <vt:lpstr>Membuat web server</vt:lpstr>
      <vt:lpstr>Membuat web server</vt:lpstr>
      <vt:lpstr>Membuat web server</vt:lpstr>
      <vt:lpstr>Membuat web server</vt:lpstr>
      <vt:lpstr>Membuat web server</vt:lpstr>
      <vt:lpstr>TIMELINE</vt:lpstr>
      <vt:lpstr>AREAS OF FOCUS </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server</dc:title>
  <dc:subject/>
  <dc:creator>SOLEH</dc:creator>
  <cp:lastModifiedBy>SOLEH</cp:lastModifiedBy>
  <cp:revision>14</cp:revision>
  <dcterms:created xsi:type="dcterms:W3CDTF">2024-01-31T04:21:04Z</dcterms:created>
  <dcterms:modified xsi:type="dcterms:W3CDTF">2024-02-07T02:48:02Z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