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379" r:id="rId4"/>
    <p:sldId id="2407" r:id="rId5"/>
    <p:sldId id="2432" r:id="rId6"/>
    <p:sldId id="1145" r:id="rId7"/>
    <p:sldId id="2400" r:id="rId8"/>
    <p:sldId id="2420" r:id="rId9"/>
    <p:sldId id="2401" r:id="rId10"/>
    <p:sldId id="2402" r:id="rId11"/>
    <p:sldId id="2403" r:id="rId12"/>
    <p:sldId id="2408" r:id="rId13"/>
    <p:sldId id="2409" r:id="rId14"/>
    <p:sldId id="2410" r:id="rId15"/>
    <p:sldId id="2404" r:id="rId16"/>
    <p:sldId id="2405" r:id="rId17"/>
    <p:sldId id="2421" r:id="rId18"/>
    <p:sldId id="2406" r:id="rId19"/>
    <p:sldId id="238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4687" autoAdjust="0"/>
  </p:normalViewPr>
  <p:slideViewPr>
    <p:cSldViewPr snapToGrid="0">
      <p:cViewPr varScale="1">
        <p:scale>
          <a:sx n="84" d="100"/>
          <a:sy n="84" d="100"/>
        </p:scale>
        <p:origin x="49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B48A-01EB-4264-8867-F0F1F17B19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E79B-132F-42E8-81ED-F5CFC4E9B6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1"/>
          <p:cNvSpPr/>
          <p:nvPr/>
        </p:nvSpPr>
        <p:spPr>
          <a:xfrm>
            <a:off x="-1117600" y="-3784600"/>
            <a:ext cx="14427200" cy="14427200"/>
          </a:xfrm>
          <a:prstGeom prst="donut">
            <a:avLst>
              <a:gd name="adj" fmla="val 13615"/>
            </a:avLst>
          </a:prstGeom>
          <a:blipFill>
            <a:blip r:embed="rId1"/>
            <a:srcRect/>
            <a:stretch>
              <a:fillRect l="-20861" r="-208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3" name="组合 11"/>
          <p:cNvGrpSpPr/>
          <p:nvPr/>
        </p:nvGrpSpPr>
        <p:grpSpPr>
          <a:xfrm>
            <a:off x="7117715" y="5780677"/>
            <a:ext cx="2106930" cy="399143"/>
            <a:chOff x="4864261" y="1574157"/>
            <a:chExt cx="2463478" cy="706056"/>
          </a:xfrm>
        </p:grpSpPr>
        <p:sp>
          <p:nvSpPr>
            <p:cNvPr id="4" name="矩形: 圆角 9"/>
            <p:cNvSpPr/>
            <p:nvPr/>
          </p:nvSpPr>
          <p:spPr>
            <a:xfrm>
              <a:off x="4864261" y="1574157"/>
              <a:ext cx="2463478" cy="70605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" name="矩形 10"/>
            <p:cNvSpPr/>
            <p:nvPr/>
          </p:nvSpPr>
          <p:spPr>
            <a:xfrm>
              <a:off x="5367276" y="1601757"/>
              <a:ext cx="1457450" cy="651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20</a:t>
              </a:r>
              <a:r>
                <a:rPr lang="en-US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20.6.1</a:t>
              </a:r>
              <a:endParaRPr lang="en-US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6" name="文本框 12"/>
          <p:cNvSpPr txBox="1"/>
          <p:nvPr/>
        </p:nvSpPr>
        <p:spPr>
          <a:xfrm>
            <a:off x="2967788" y="2691202"/>
            <a:ext cx="625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数据分析报告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7" name="组合 42"/>
          <p:cNvGrpSpPr/>
          <p:nvPr/>
        </p:nvGrpSpPr>
        <p:grpSpPr>
          <a:xfrm>
            <a:off x="5577340" y="4485238"/>
            <a:ext cx="1038590" cy="241451"/>
            <a:chOff x="5576705" y="4508349"/>
            <a:chExt cx="1038590" cy="241451"/>
          </a:xfrm>
        </p:grpSpPr>
        <p:sp>
          <p:nvSpPr>
            <p:cNvPr id="8" name="hexagonal_73861"/>
            <p:cNvSpPr>
              <a:spLocks noChangeAspect="1"/>
            </p:cNvSpPr>
            <p:nvPr/>
          </p:nvSpPr>
          <p:spPr bwMode="auto">
            <a:xfrm>
              <a:off x="5959122" y="4508349"/>
              <a:ext cx="273756" cy="241451"/>
            </a:xfrm>
            <a:custGeom>
              <a:avLst/>
              <a:gdLst>
                <a:gd name="T0" fmla="*/ 6388 w 6494"/>
                <a:gd name="T1" fmla="*/ 2571 h 5736"/>
                <a:gd name="T2" fmla="*/ 5075 w 6494"/>
                <a:gd name="T3" fmla="*/ 297 h 5736"/>
                <a:gd name="T4" fmla="*/ 4560 w 6494"/>
                <a:gd name="T5" fmla="*/ 0 h 5736"/>
                <a:gd name="T6" fmla="*/ 1934 w 6494"/>
                <a:gd name="T7" fmla="*/ 0 h 5736"/>
                <a:gd name="T8" fmla="*/ 1419 w 6494"/>
                <a:gd name="T9" fmla="*/ 297 h 5736"/>
                <a:gd name="T10" fmla="*/ 107 w 6494"/>
                <a:gd name="T11" fmla="*/ 2571 h 5736"/>
                <a:gd name="T12" fmla="*/ 107 w 6494"/>
                <a:gd name="T13" fmla="*/ 3165 h 5736"/>
                <a:gd name="T14" fmla="*/ 1419 w 6494"/>
                <a:gd name="T15" fmla="*/ 5439 h 5736"/>
                <a:gd name="T16" fmla="*/ 1934 w 6494"/>
                <a:gd name="T17" fmla="*/ 5736 h 5736"/>
                <a:gd name="T18" fmla="*/ 4560 w 6494"/>
                <a:gd name="T19" fmla="*/ 5736 h 5736"/>
                <a:gd name="T20" fmla="*/ 5075 w 6494"/>
                <a:gd name="T21" fmla="*/ 5439 h 5736"/>
                <a:gd name="T22" fmla="*/ 6388 w 6494"/>
                <a:gd name="T23" fmla="*/ 3165 h 5736"/>
                <a:gd name="T24" fmla="*/ 6388 w 6494"/>
                <a:gd name="T25" fmla="*/ 2571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4" h="5736">
                  <a:moveTo>
                    <a:pt x="6388" y="2571"/>
                  </a:moveTo>
                  <a:lnTo>
                    <a:pt x="5075" y="297"/>
                  </a:lnTo>
                  <a:cubicBezTo>
                    <a:pt x="4968" y="113"/>
                    <a:pt x="4772" y="0"/>
                    <a:pt x="4560" y="0"/>
                  </a:cubicBezTo>
                  <a:lnTo>
                    <a:pt x="1934" y="0"/>
                  </a:lnTo>
                  <a:cubicBezTo>
                    <a:pt x="1722" y="0"/>
                    <a:pt x="1526" y="113"/>
                    <a:pt x="1419" y="297"/>
                  </a:cubicBezTo>
                  <a:lnTo>
                    <a:pt x="107" y="2571"/>
                  </a:lnTo>
                  <a:cubicBezTo>
                    <a:pt x="0" y="2755"/>
                    <a:pt x="0" y="2981"/>
                    <a:pt x="107" y="3165"/>
                  </a:cubicBezTo>
                  <a:lnTo>
                    <a:pt x="1419" y="5439"/>
                  </a:lnTo>
                  <a:cubicBezTo>
                    <a:pt x="1526" y="5623"/>
                    <a:pt x="1722" y="5736"/>
                    <a:pt x="1934" y="5736"/>
                  </a:cubicBezTo>
                  <a:lnTo>
                    <a:pt x="4560" y="5736"/>
                  </a:lnTo>
                  <a:cubicBezTo>
                    <a:pt x="4772" y="5736"/>
                    <a:pt x="4968" y="5623"/>
                    <a:pt x="5075" y="5439"/>
                  </a:cubicBezTo>
                  <a:lnTo>
                    <a:pt x="6388" y="3165"/>
                  </a:lnTo>
                  <a:cubicBezTo>
                    <a:pt x="6494" y="2981"/>
                    <a:pt x="6494" y="2755"/>
                    <a:pt x="6388" y="25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hexagonal_73861"/>
            <p:cNvSpPr>
              <a:spLocks noChangeAspect="1"/>
            </p:cNvSpPr>
            <p:nvPr/>
          </p:nvSpPr>
          <p:spPr bwMode="auto">
            <a:xfrm>
              <a:off x="5730522" y="4544238"/>
              <a:ext cx="188801" cy="166521"/>
            </a:xfrm>
            <a:custGeom>
              <a:avLst/>
              <a:gdLst>
                <a:gd name="T0" fmla="*/ 6388 w 6494"/>
                <a:gd name="T1" fmla="*/ 2571 h 5736"/>
                <a:gd name="T2" fmla="*/ 5075 w 6494"/>
                <a:gd name="T3" fmla="*/ 297 h 5736"/>
                <a:gd name="T4" fmla="*/ 4560 w 6494"/>
                <a:gd name="T5" fmla="*/ 0 h 5736"/>
                <a:gd name="T6" fmla="*/ 1934 w 6494"/>
                <a:gd name="T7" fmla="*/ 0 h 5736"/>
                <a:gd name="T8" fmla="*/ 1419 w 6494"/>
                <a:gd name="T9" fmla="*/ 297 h 5736"/>
                <a:gd name="T10" fmla="*/ 107 w 6494"/>
                <a:gd name="T11" fmla="*/ 2571 h 5736"/>
                <a:gd name="T12" fmla="*/ 107 w 6494"/>
                <a:gd name="T13" fmla="*/ 3165 h 5736"/>
                <a:gd name="T14" fmla="*/ 1419 w 6494"/>
                <a:gd name="T15" fmla="*/ 5439 h 5736"/>
                <a:gd name="T16" fmla="*/ 1934 w 6494"/>
                <a:gd name="T17" fmla="*/ 5736 h 5736"/>
                <a:gd name="T18" fmla="*/ 4560 w 6494"/>
                <a:gd name="T19" fmla="*/ 5736 h 5736"/>
                <a:gd name="T20" fmla="*/ 5075 w 6494"/>
                <a:gd name="T21" fmla="*/ 5439 h 5736"/>
                <a:gd name="T22" fmla="*/ 6388 w 6494"/>
                <a:gd name="T23" fmla="*/ 3165 h 5736"/>
                <a:gd name="T24" fmla="*/ 6388 w 6494"/>
                <a:gd name="T25" fmla="*/ 2571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4" h="5736">
                  <a:moveTo>
                    <a:pt x="6388" y="2571"/>
                  </a:moveTo>
                  <a:lnTo>
                    <a:pt x="5075" y="297"/>
                  </a:lnTo>
                  <a:cubicBezTo>
                    <a:pt x="4968" y="113"/>
                    <a:pt x="4772" y="0"/>
                    <a:pt x="4560" y="0"/>
                  </a:cubicBezTo>
                  <a:lnTo>
                    <a:pt x="1934" y="0"/>
                  </a:lnTo>
                  <a:cubicBezTo>
                    <a:pt x="1722" y="0"/>
                    <a:pt x="1526" y="113"/>
                    <a:pt x="1419" y="297"/>
                  </a:cubicBezTo>
                  <a:lnTo>
                    <a:pt x="107" y="2571"/>
                  </a:lnTo>
                  <a:cubicBezTo>
                    <a:pt x="0" y="2755"/>
                    <a:pt x="0" y="2981"/>
                    <a:pt x="107" y="3165"/>
                  </a:cubicBezTo>
                  <a:lnTo>
                    <a:pt x="1419" y="5439"/>
                  </a:lnTo>
                  <a:cubicBezTo>
                    <a:pt x="1526" y="5623"/>
                    <a:pt x="1722" y="5736"/>
                    <a:pt x="1934" y="5736"/>
                  </a:cubicBezTo>
                  <a:lnTo>
                    <a:pt x="4560" y="5736"/>
                  </a:lnTo>
                  <a:cubicBezTo>
                    <a:pt x="4772" y="5736"/>
                    <a:pt x="4968" y="5623"/>
                    <a:pt x="5075" y="5439"/>
                  </a:cubicBezTo>
                  <a:lnTo>
                    <a:pt x="6388" y="3165"/>
                  </a:lnTo>
                  <a:cubicBezTo>
                    <a:pt x="6494" y="2981"/>
                    <a:pt x="6494" y="2755"/>
                    <a:pt x="6388" y="257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hexagonal_73861"/>
            <p:cNvSpPr>
              <a:spLocks noChangeAspect="1"/>
            </p:cNvSpPr>
            <p:nvPr/>
          </p:nvSpPr>
          <p:spPr bwMode="auto">
            <a:xfrm>
              <a:off x="6272677" y="4544237"/>
              <a:ext cx="188801" cy="166521"/>
            </a:xfrm>
            <a:custGeom>
              <a:avLst/>
              <a:gdLst>
                <a:gd name="T0" fmla="*/ 6388 w 6494"/>
                <a:gd name="T1" fmla="*/ 2571 h 5736"/>
                <a:gd name="T2" fmla="*/ 5075 w 6494"/>
                <a:gd name="T3" fmla="*/ 297 h 5736"/>
                <a:gd name="T4" fmla="*/ 4560 w 6494"/>
                <a:gd name="T5" fmla="*/ 0 h 5736"/>
                <a:gd name="T6" fmla="*/ 1934 w 6494"/>
                <a:gd name="T7" fmla="*/ 0 h 5736"/>
                <a:gd name="T8" fmla="*/ 1419 w 6494"/>
                <a:gd name="T9" fmla="*/ 297 h 5736"/>
                <a:gd name="T10" fmla="*/ 107 w 6494"/>
                <a:gd name="T11" fmla="*/ 2571 h 5736"/>
                <a:gd name="T12" fmla="*/ 107 w 6494"/>
                <a:gd name="T13" fmla="*/ 3165 h 5736"/>
                <a:gd name="T14" fmla="*/ 1419 w 6494"/>
                <a:gd name="T15" fmla="*/ 5439 h 5736"/>
                <a:gd name="T16" fmla="*/ 1934 w 6494"/>
                <a:gd name="T17" fmla="*/ 5736 h 5736"/>
                <a:gd name="T18" fmla="*/ 4560 w 6494"/>
                <a:gd name="T19" fmla="*/ 5736 h 5736"/>
                <a:gd name="T20" fmla="*/ 5075 w 6494"/>
                <a:gd name="T21" fmla="*/ 5439 h 5736"/>
                <a:gd name="T22" fmla="*/ 6388 w 6494"/>
                <a:gd name="T23" fmla="*/ 3165 h 5736"/>
                <a:gd name="T24" fmla="*/ 6388 w 6494"/>
                <a:gd name="T25" fmla="*/ 2571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4" h="5736">
                  <a:moveTo>
                    <a:pt x="6388" y="2571"/>
                  </a:moveTo>
                  <a:lnTo>
                    <a:pt x="5075" y="297"/>
                  </a:lnTo>
                  <a:cubicBezTo>
                    <a:pt x="4968" y="113"/>
                    <a:pt x="4772" y="0"/>
                    <a:pt x="4560" y="0"/>
                  </a:cubicBezTo>
                  <a:lnTo>
                    <a:pt x="1934" y="0"/>
                  </a:lnTo>
                  <a:cubicBezTo>
                    <a:pt x="1722" y="0"/>
                    <a:pt x="1526" y="113"/>
                    <a:pt x="1419" y="297"/>
                  </a:cubicBezTo>
                  <a:lnTo>
                    <a:pt x="107" y="2571"/>
                  </a:lnTo>
                  <a:cubicBezTo>
                    <a:pt x="0" y="2755"/>
                    <a:pt x="0" y="2981"/>
                    <a:pt x="107" y="3165"/>
                  </a:cubicBezTo>
                  <a:lnTo>
                    <a:pt x="1419" y="5439"/>
                  </a:lnTo>
                  <a:cubicBezTo>
                    <a:pt x="1526" y="5623"/>
                    <a:pt x="1722" y="5736"/>
                    <a:pt x="1934" y="5736"/>
                  </a:cubicBezTo>
                  <a:lnTo>
                    <a:pt x="4560" y="5736"/>
                  </a:lnTo>
                  <a:cubicBezTo>
                    <a:pt x="4772" y="5736"/>
                    <a:pt x="4968" y="5623"/>
                    <a:pt x="5075" y="5439"/>
                  </a:cubicBezTo>
                  <a:lnTo>
                    <a:pt x="6388" y="3165"/>
                  </a:lnTo>
                  <a:cubicBezTo>
                    <a:pt x="6494" y="2981"/>
                    <a:pt x="6494" y="2755"/>
                    <a:pt x="6388" y="257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hexagonal_73861"/>
            <p:cNvSpPr>
              <a:spLocks noChangeAspect="1"/>
            </p:cNvSpPr>
            <p:nvPr/>
          </p:nvSpPr>
          <p:spPr bwMode="auto">
            <a:xfrm>
              <a:off x="5576705" y="4577215"/>
              <a:ext cx="114018" cy="100563"/>
            </a:xfrm>
            <a:custGeom>
              <a:avLst/>
              <a:gdLst>
                <a:gd name="T0" fmla="*/ 6388 w 6494"/>
                <a:gd name="T1" fmla="*/ 2571 h 5736"/>
                <a:gd name="T2" fmla="*/ 5075 w 6494"/>
                <a:gd name="T3" fmla="*/ 297 h 5736"/>
                <a:gd name="T4" fmla="*/ 4560 w 6494"/>
                <a:gd name="T5" fmla="*/ 0 h 5736"/>
                <a:gd name="T6" fmla="*/ 1934 w 6494"/>
                <a:gd name="T7" fmla="*/ 0 h 5736"/>
                <a:gd name="T8" fmla="*/ 1419 w 6494"/>
                <a:gd name="T9" fmla="*/ 297 h 5736"/>
                <a:gd name="T10" fmla="*/ 107 w 6494"/>
                <a:gd name="T11" fmla="*/ 2571 h 5736"/>
                <a:gd name="T12" fmla="*/ 107 w 6494"/>
                <a:gd name="T13" fmla="*/ 3165 h 5736"/>
                <a:gd name="T14" fmla="*/ 1419 w 6494"/>
                <a:gd name="T15" fmla="*/ 5439 h 5736"/>
                <a:gd name="T16" fmla="*/ 1934 w 6494"/>
                <a:gd name="T17" fmla="*/ 5736 h 5736"/>
                <a:gd name="T18" fmla="*/ 4560 w 6494"/>
                <a:gd name="T19" fmla="*/ 5736 h 5736"/>
                <a:gd name="T20" fmla="*/ 5075 w 6494"/>
                <a:gd name="T21" fmla="*/ 5439 h 5736"/>
                <a:gd name="T22" fmla="*/ 6388 w 6494"/>
                <a:gd name="T23" fmla="*/ 3165 h 5736"/>
                <a:gd name="T24" fmla="*/ 6388 w 6494"/>
                <a:gd name="T25" fmla="*/ 2571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4" h="5736">
                  <a:moveTo>
                    <a:pt x="6388" y="2571"/>
                  </a:moveTo>
                  <a:lnTo>
                    <a:pt x="5075" y="297"/>
                  </a:lnTo>
                  <a:cubicBezTo>
                    <a:pt x="4968" y="113"/>
                    <a:pt x="4772" y="0"/>
                    <a:pt x="4560" y="0"/>
                  </a:cubicBezTo>
                  <a:lnTo>
                    <a:pt x="1934" y="0"/>
                  </a:lnTo>
                  <a:cubicBezTo>
                    <a:pt x="1722" y="0"/>
                    <a:pt x="1526" y="113"/>
                    <a:pt x="1419" y="297"/>
                  </a:cubicBezTo>
                  <a:lnTo>
                    <a:pt x="107" y="2571"/>
                  </a:lnTo>
                  <a:cubicBezTo>
                    <a:pt x="0" y="2755"/>
                    <a:pt x="0" y="2981"/>
                    <a:pt x="107" y="3165"/>
                  </a:cubicBezTo>
                  <a:lnTo>
                    <a:pt x="1419" y="5439"/>
                  </a:lnTo>
                  <a:cubicBezTo>
                    <a:pt x="1526" y="5623"/>
                    <a:pt x="1722" y="5736"/>
                    <a:pt x="1934" y="5736"/>
                  </a:cubicBezTo>
                  <a:lnTo>
                    <a:pt x="4560" y="5736"/>
                  </a:lnTo>
                  <a:cubicBezTo>
                    <a:pt x="4772" y="5736"/>
                    <a:pt x="4968" y="5623"/>
                    <a:pt x="5075" y="5439"/>
                  </a:cubicBezTo>
                  <a:lnTo>
                    <a:pt x="6388" y="3165"/>
                  </a:lnTo>
                  <a:cubicBezTo>
                    <a:pt x="6494" y="2981"/>
                    <a:pt x="6494" y="2755"/>
                    <a:pt x="6388" y="257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hexagonal_73861"/>
            <p:cNvSpPr>
              <a:spLocks noChangeAspect="1"/>
            </p:cNvSpPr>
            <p:nvPr/>
          </p:nvSpPr>
          <p:spPr bwMode="auto">
            <a:xfrm>
              <a:off x="6501277" y="4577214"/>
              <a:ext cx="114018" cy="100563"/>
            </a:xfrm>
            <a:custGeom>
              <a:avLst/>
              <a:gdLst>
                <a:gd name="T0" fmla="*/ 6388 w 6494"/>
                <a:gd name="T1" fmla="*/ 2571 h 5736"/>
                <a:gd name="T2" fmla="*/ 5075 w 6494"/>
                <a:gd name="T3" fmla="*/ 297 h 5736"/>
                <a:gd name="T4" fmla="*/ 4560 w 6494"/>
                <a:gd name="T5" fmla="*/ 0 h 5736"/>
                <a:gd name="T6" fmla="*/ 1934 w 6494"/>
                <a:gd name="T7" fmla="*/ 0 h 5736"/>
                <a:gd name="T8" fmla="*/ 1419 w 6494"/>
                <a:gd name="T9" fmla="*/ 297 h 5736"/>
                <a:gd name="T10" fmla="*/ 107 w 6494"/>
                <a:gd name="T11" fmla="*/ 2571 h 5736"/>
                <a:gd name="T12" fmla="*/ 107 w 6494"/>
                <a:gd name="T13" fmla="*/ 3165 h 5736"/>
                <a:gd name="T14" fmla="*/ 1419 w 6494"/>
                <a:gd name="T15" fmla="*/ 5439 h 5736"/>
                <a:gd name="T16" fmla="*/ 1934 w 6494"/>
                <a:gd name="T17" fmla="*/ 5736 h 5736"/>
                <a:gd name="T18" fmla="*/ 4560 w 6494"/>
                <a:gd name="T19" fmla="*/ 5736 h 5736"/>
                <a:gd name="T20" fmla="*/ 5075 w 6494"/>
                <a:gd name="T21" fmla="*/ 5439 h 5736"/>
                <a:gd name="T22" fmla="*/ 6388 w 6494"/>
                <a:gd name="T23" fmla="*/ 3165 h 5736"/>
                <a:gd name="T24" fmla="*/ 6388 w 6494"/>
                <a:gd name="T25" fmla="*/ 2571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4" h="5736">
                  <a:moveTo>
                    <a:pt x="6388" y="2571"/>
                  </a:moveTo>
                  <a:lnTo>
                    <a:pt x="5075" y="297"/>
                  </a:lnTo>
                  <a:cubicBezTo>
                    <a:pt x="4968" y="113"/>
                    <a:pt x="4772" y="0"/>
                    <a:pt x="4560" y="0"/>
                  </a:cubicBezTo>
                  <a:lnTo>
                    <a:pt x="1934" y="0"/>
                  </a:lnTo>
                  <a:cubicBezTo>
                    <a:pt x="1722" y="0"/>
                    <a:pt x="1526" y="113"/>
                    <a:pt x="1419" y="297"/>
                  </a:cubicBezTo>
                  <a:lnTo>
                    <a:pt x="107" y="2571"/>
                  </a:lnTo>
                  <a:cubicBezTo>
                    <a:pt x="0" y="2755"/>
                    <a:pt x="0" y="2981"/>
                    <a:pt x="107" y="3165"/>
                  </a:cubicBezTo>
                  <a:lnTo>
                    <a:pt x="1419" y="5439"/>
                  </a:lnTo>
                  <a:cubicBezTo>
                    <a:pt x="1526" y="5623"/>
                    <a:pt x="1722" y="5736"/>
                    <a:pt x="1934" y="5736"/>
                  </a:cubicBezTo>
                  <a:lnTo>
                    <a:pt x="4560" y="5736"/>
                  </a:lnTo>
                  <a:cubicBezTo>
                    <a:pt x="4772" y="5736"/>
                    <a:pt x="4968" y="5623"/>
                    <a:pt x="5075" y="5439"/>
                  </a:cubicBezTo>
                  <a:lnTo>
                    <a:pt x="6388" y="3165"/>
                  </a:lnTo>
                  <a:cubicBezTo>
                    <a:pt x="6494" y="2981"/>
                    <a:pt x="6494" y="2755"/>
                    <a:pt x="6388" y="257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PA_矩形 25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71785" y="3839580"/>
            <a:ext cx="54484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DATA ANALYSIS REPORT</a:t>
            </a:r>
            <a:endParaRPr lang="en-US" altLang="zh-CN" sz="2800" dirty="0">
              <a:solidFill>
                <a:schemeClr val="accent2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Arial" panose="020B06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15" name="原创设计师QQ598969553                 _15"/>
          <p:cNvSpPr/>
          <p:nvPr/>
        </p:nvSpPr>
        <p:spPr>
          <a:xfrm>
            <a:off x="6989445" y="4946015"/>
            <a:ext cx="223520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b="1" spc="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Medium" panose="020B0600000000000000" charset="-122"/>
                <a:sym typeface="思源黑体" panose="020B0500000000000000" pitchFamily="34" charset="-122"/>
              </a:rPr>
              <a:t>小组成员</a:t>
            </a:r>
            <a:r>
              <a:rPr lang="zh-CN" altLang="en-US" sz="1600" spc="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Medium" panose="020B0600000000000000" charset="-122"/>
                <a:sym typeface="思源黑体" panose="020B0500000000000000" pitchFamily="34" charset="-122"/>
              </a:rPr>
              <a:t>：</a:t>
            </a:r>
            <a:endParaRPr lang="zh-CN" altLang="en-US" sz="1600" spc="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思源黑体 CN Medium" panose="020B0600000000000000" charset="-122"/>
              <a:sym typeface="思源黑体" panose="020B0500000000000000" pitchFamily="34" charset="-122"/>
            </a:endParaRPr>
          </a:p>
          <a:p>
            <a:pPr algn="ctr"/>
            <a:r>
              <a:rPr lang="zh-CN" altLang="en-US" sz="1400" spc="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Medium" panose="020B0600000000000000" charset="-122"/>
                <a:sym typeface="思源黑体" panose="020B0500000000000000" pitchFamily="34" charset="-122"/>
              </a:rPr>
              <a:t>单联天 </a:t>
            </a:r>
            <a:r>
              <a:rPr lang="zh-CN" altLang="en-US" sz="1400" spc="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Medium" panose="020B0600000000000000" charset="-122"/>
                <a:sym typeface="思源黑体" panose="020B0500000000000000" pitchFamily="34" charset="-122"/>
              </a:rPr>
              <a:t>左文雯</a:t>
            </a:r>
            <a:endParaRPr lang="zh-CN" altLang="en-US" sz="1400" spc="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思源黑体 CN Medium" panose="020B0600000000000000" charset="-122"/>
              <a:sym typeface="思源黑体" panose="020B0500000000000000" pitchFamily="34" charset="-122"/>
            </a:endParaRPr>
          </a:p>
          <a:p>
            <a:pPr algn="ctr"/>
            <a:r>
              <a:rPr lang="zh-CN" altLang="en-US" sz="1400" spc="6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思源黑体 CN Medium" panose="020B0600000000000000" charset="-122"/>
                <a:sym typeface="思源黑体" panose="020B0500000000000000" pitchFamily="34" charset="-122"/>
              </a:rPr>
              <a:t>盛家谱 崔晓敏</a:t>
            </a:r>
            <a:endParaRPr lang="zh-CN" altLang="en-US" sz="1400" spc="6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思源黑体 CN Medium" panose="020B0600000000000000" charset="-122"/>
              <a:sym typeface="思源黑体" panose="020B0500000000000000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108868" y="485096"/>
            <a:ext cx="1012825" cy="1012825"/>
            <a:chOff x="5873750" y="1954213"/>
            <a:chExt cx="1012825" cy="1012825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</p:grpSpPr>
        <p:sp>
          <p:nvSpPr>
            <p:cNvPr id="17" name="椭圆 58"/>
            <p:cNvSpPr/>
            <p:nvPr/>
          </p:nvSpPr>
          <p:spPr>
            <a:xfrm>
              <a:off x="5873750" y="1954213"/>
              <a:ext cx="1012825" cy="1012825"/>
            </a:xfrm>
            <a:prstGeom prst="ellipse">
              <a:avLst/>
            </a:prstGeom>
            <a:grpFill/>
            <a:ln w="63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35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18" name="组合 59"/>
            <p:cNvGrpSpPr/>
            <p:nvPr/>
          </p:nvGrpSpPr>
          <p:grpSpPr>
            <a:xfrm>
              <a:off x="6149975" y="2242209"/>
              <a:ext cx="498475" cy="477837"/>
              <a:chOff x="0" y="-205974"/>
              <a:chExt cx="2438400" cy="2332040"/>
            </a:xfrm>
            <a:grpFill/>
          </p:grpSpPr>
          <p:sp>
            <p:nvSpPr>
              <p:cNvPr id="19" name="Freeform 25"/>
              <p:cNvSpPr/>
              <p:nvPr/>
            </p:nvSpPr>
            <p:spPr>
              <a:xfrm>
                <a:off x="891379" y="1470427"/>
                <a:ext cx="655637" cy="655639"/>
              </a:xfrm>
              <a:custGeom>
                <a:avLst/>
                <a:gdLst>
                  <a:gd name="txL" fmla="*/ 0 w 413"/>
                  <a:gd name="txT" fmla="*/ 0 h 413"/>
                  <a:gd name="txR" fmla="*/ 413 w 413"/>
                  <a:gd name="txB" fmla="*/ 413 h 413"/>
                </a:gdLst>
                <a:ahLst/>
                <a:cxnLst>
                  <a:cxn ang="0">
                    <a:pos x="206" y="413"/>
                  </a:cxn>
                  <a:cxn ang="0">
                    <a:pos x="0" y="0"/>
                  </a:cxn>
                  <a:cxn ang="0">
                    <a:pos x="413" y="0"/>
                  </a:cxn>
                  <a:cxn ang="0">
                    <a:pos x="206" y="413"/>
                  </a:cxn>
                </a:cxnLst>
                <a:rect l="txL" t="txT" r="txR" b="tx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0" name="任意多边形 61"/>
              <p:cNvSpPr/>
              <p:nvPr/>
            </p:nvSpPr>
            <p:spPr>
              <a:xfrm>
                <a:off x="0" y="-205974"/>
                <a:ext cx="2438400" cy="1774824"/>
              </a:xfrm>
              <a:custGeom>
                <a:avLst/>
                <a:gdLst>
                  <a:gd name="txL" fmla="*/ 0 w 2438400"/>
                  <a:gd name="txT" fmla="*/ 0 h 1774825"/>
                  <a:gd name="txR" fmla="*/ 2438400 w 2438400"/>
                  <a:gd name="txB" fmla="*/ 1774825 h 1774825"/>
                </a:gdLst>
                <a:ahLst/>
                <a:cxnLst>
                  <a:cxn ang="0">
                    <a:pos x="290196" y="0"/>
                  </a:cxn>
                  <a:cxn ang="0">
                    <a:pos x="2151973" y="0"/>
                  </a:cxn>
                  <a:cxn ang="0">
                    <a:pos x="2438400" y="286384"/>
                  </a:cxn>
                  <a:cxn ang="0">
                    <a:pos x="2438400" y="1484673"/>
                  </a:cxn>
                  <a:cxn ang="0">
                    <a:pos x="2151973" y="1774825"/>
                  </a:cxn>
                  <a:cxn ang="0">
                    <a:pos x="290196" y="1774825"/>
                  </a:cxn>
                  <a:cxn ang="0">
                    <a:pos x="0" y="1484673"/>
                  </a:cxn>
                  <a:cxn ang="0">
                    <a:pos x="0" y="286384"/>
                  </a:cxn>
                  <a:cxn ang="0">
                    <a:pos x="290196" y="0"/>
                  </a:cxn>
                  <a:cxn ang="0">
                    <a:pos x="471488" y="425450"/>
                  </a:cxn>
                  <a:cxn ang="0">
                    <a:pos x="471488" y="598488"/>
                  </a:cxn>
                  <a:cxn ang="0">
                    <a:pos x="1971676" y="598488"/>
                  </a:cxn>
                  <a:cxn ang="0">
                    <a:pos x="1971676" y="425450"/>
                  </a:cxn>
                  <a:cxn ang="0">
                    <a:pos x="471488" y="425450"/>
                  </a:cxn>
                  <a:cxn ang="0">
                    <a:pos x="471488" y="801688"/>
                  </a:cxn>
                  <a:cxn ang="0">
                    <a:pos x="471488" y="971551"/>
                  </a:cxn>
                  <a:cxn ang="0">
                    <a:pos x="1971676" y="971551"/>
                  </a:cxn>
                  <a:cxn ang="0">
                    <a:pos x="1971676" y="801688"/>
                  </a:cxn>
                  <a:cxn ang="0">
                    <a:pos x="471488" y="801688"/>
                  </a:cxn>
                  <a:cxn ang="0">
                    <a:pos x="471488" y="1174750"/>
                  </a:cxn>
                  <a:cxn ang="0">
                    <a:pos x="471488" y="1347788"/>
                  </a:cxn>
                  <a:cxn ang="0">
                    <a:pos x="1971676" y="1347788"/>
                  </a:cxn>
                  <a:cxn ang="0">
                    <a:pos x="1971676" y="1174750"/>
                  </a:cxn>
                  <a:cxn ang="0">
                    <a:pos x="471488" y="1174750"/>
                  </a:cxn>
                </a:cxnLst>
                <a:rect l="txL" t="txT" r="txR" b="tx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590511" y="3698837"/>
            <a:ext cx="494964" cy="494964"/>
            <a:chOff x="5873750" y="1954213"/>
            <a:chExt cx="1012825" cy="1012825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</p:grpSpPr>
        <p:sp>
          <p:nvSpPr>
            <p:cNvPr id="22" name="椭圆 58"/>
            <p:cNvSpPr/>
            <p:nvPr/>
          </p:nvSpPr>
          <p:spPr>
            <a:xfrm>
              <a:off x="5873750" y="1954213"/>
              <a:ext cx="1012825" cy="1012825"/>
            </a:xfrm>
            <a:prstGeom prst="ellipse">
              <a:avLst/>
            </a:prstGeom>
            <a:grpFill/>
            <a:ln w="63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35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23" name="组合 59"/>
            <p:cNvGrpSpPr/>
            <p:nvPr/>
          </p:nvGrpSpPr>
          <p:grpSpPr>
            <a:xfrm>
              <a:off x="6149975" y="2242209"/>
              <a:ext cx="498475" cy="477837"/>
              <a:chOff x="0" y="-205974"/>
              <a:chExt cx="2438400" cy="2332040"/>
            </a:xfrm>
            <a:grpFill/>
          </p:grpSpPr>
          <p:sp>
            <p:nvSpPr>
              <p:cNvPr id="24" name="Freeform 25"/>
              <p:cNvSpPr/>
              <p:nvPr/>
            </p:nvSpPr>
            <p:spPr>
              <a:xfrm>
                <a:off x="891379" y="1470427"/>
                <a:ext cx="655637" cy="655639"/>
              </a:xfrm>
              <a:custGeom>
                <a:avLst/>
                <a:gdLst>
                  <a:gd name="txL" fmla="*/ 0 w 413"/>
                  <a:gd name="txT" fmla="*/ 0 h 413"/>
                  <a:gd name="txR" fmla="*/ 413 w 413"/>
                  <a:gd name="txB" fmla="*/ 413 h 413"/>
                </a:gdLst>
                <a:ahLst/>
                <a:cxnLst>
                  <a:cxn ang="0">
                    <a:pos x="206" y="413"/>
                  </a:cxn>
                  <a:cxn ang="0">
                    <a:pos x="0" y="0"/>
                  </a:cxn>
                  <a:cxn ang="0">
                    <a:pos x="413" y="0"/>
                  </a:cxn>
                  <a:cxn ang="0">
                    <a:pos x="206" y="413"/>
                  </a:cxn>
                </a:cxnLst>
                <a:rect l="txL" t="txT" r="txR" b="tx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5" name="任意多边形 61"/>
              <p:cNvSpPr/>
              <p:nvPr/>
            </p:nvSpPr>
            <p:spPr>
              <a:xfrm>
                <a:off x="0" y="-205974"/>
                <a:ext cx="2438400" cy="1774824"/>
              </a:xfrm>
              <a:custGeom>
                <a:avLst/>
                <a:gdLst>
                  <a:gd name="txL" fmla="*/ 0 w 2438400"/>
                  <a:gd name="txT" fmla="*/ 0 h 1774825"/>
                  <a:gd name="txR" fmla="*/ 2438400 w 2438400"/>
                  <a:gd name="txB" fmla="*/ 1774825 h 1774825"/>
                </a:gdLst>
                <a:ahLst/>
                <a:cxnLst>
                  <a:cxn ang="0">
                    <a:pos x="290196" y="0"/>
                  </a:cxn>
                  <a:cxn ang="0">
                    <a:pos x="2151973" y="0"/>
                  </a:cxn>
                  <a:cxn ang="0">
                    <a:pos x="2438400" y="286384"/>
                  </a:cxn>
                  <a:cxn ang="0">
                    <a:pos x="2438400" y="1484673"/>
                  </a:cxn>
                  <a:cxn ang="0">
                    <a:pos x="2151973" y="1774825"/>
                  </a:cxn>
                  <a:cxn ang="0">
                    <a:pos x="290196" y="1774825"/>
                  </a:cxn>
                  <a:cxn ang="0">
                    <a:pos x="0" y="1484673"/>
                  </a:cxn>
                  <a:cxn ang="0">
                    <a:pos x="0" y="286384"/>
                  </a:cxn>
                  <a:cxn ang="0">
                    <a:pos x="290196" y="0"/>
                  </a:cxn>
                  <a:cxn ang="0">
                    <a:pos x="471488" y="425450"/>
                  </a:cxn>
                  <a:cxn ang="0">
                    <a:pos x="471488" y="598488"/>
                  </a:cxn>
                  <a:cxn ang="0">
                    <a:pos x="1971676" y="598488"/>
                  </a:cxn>
                  <a:cxn ang="0">
                    <a:pos x="1971676" y="425450"/>
                  </a:cxn>
                  <a:cxn ang="0">
                    <a:pos x="471488" y="425450"/>
                  </a:cxn>
                  <a:cxn ang="0">
                    <a:pos x="471488" y="801688"/>
                  </a:cxn>
                  <a:cxn ang="0">
                    <a:pos x="471488" y="971551"/>
                  </a:cxn>
                  <a:cxn ang="0">
                    <a:pos x="1971676" y="971551"/>
                  </a:cxn>
                  <a:cxn ang="0">
                    <a:pos x="1971676" y="801688"/>
                  </a:cxn>
                  <a:cxn ang="0">
                    <a:pos x="471488" y="801688"/>
                  </a:cxn>
                  <a:cxn ang="0">
                    <a:pos x="471488" y="1174750"/>
                  </a:cxn>
                  <a:cxn ang="0">
                    <a:pos x="471488" y="1347788"/>
                  </a:cxn>
                  <a:cxn ang="0">
                    <a:pos x="1971676" y="1347788"/>
                  </a:cxn>
                  <a:cxn ang="0">
                    <a:pos x="1971676" y="1174750"/>
                  </a:cxn>
                  <a:cxn ang="0">
                    <a:pos x="471488" y="1174750"/>
                  </a:cxn>
                </a:cxnLst>
                <a:rect l="txL" t="txT" r="txR" b="tx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9531939" y="5565860"/>
            <a:ext cx="753896" cy="753896"/>
            <a:chOff x="5873750" y="1954213"/>
            <a:chExt cx="1012825" cy="1012825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</p:grpSpPr>
        <p:sp>
          <p:nvSpPr>
            <p:cNvPr id="27" name="椭圆 58"/>
            <p:cNvSpPr/>
            <p:nvPr/>
          </p:nvSpPr>
          <p:spPr>
            <a:xfrm>
              <a:off x="5873750" y="1954213"/>
              <a:ext cx="1012825" cy="1012825"/>
            </a:xfrm>
            <a:prstGeom prst="ellipse">
              <a:avLst/>
            </a:prstGeom>
            <a:grpFill/>
            <a:ln w="63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 sz="135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grpSp>
          <p:nvGrpSpPr>
            <p:cNvPr id="28" name="组合 59"/>
            <p:cNvGrpSpPr/>
            <p:nvPr/>
          </p:nvGrpSpPr>
          <p:grpSpPr>
            <a:xfrm>
              <a:off x="6149975" y="2242209"/>
              <a:ext cx="498475" cy="477837"/>
              <a:chOff x="0" y="-205974"/>
              <a:chExt cx="2438400" cy="2332040"/>
            </a:xfrm>
            <a:grpFill/>
          </p:grpSpPr>
          <p:sp>
            <p:nvSpPr>
              <p:cNvPr id="29" name="Freeform 25"/>
              <p:cNvSpPr/>
              <p:nvPr/>
            </p:nvSpPr>
            <p:spPr>
              <a:xfrm>
                <a:off x="891379" y="1470427"/>
                <a:ext cx="655637" cy="655639"/>
              </a:xfrm>
              <a:custGeom>
                <a:avLst/>
                <a:gdLst>
                  <a:gd name="txL" fmla="*/ 0 w 413"/>
                  <a:gd name="txT" fmla="*/ 0 h 413"/>
                  <a:gd name="txR" fmla="*/ 413 w 413"/>
                  <a:gd name="txB" fmla="*/ 413 h 413"/>
                </a:gdLst>
                <a:ahLst/>
                <a:cxnLst>
                  <a:cxn ang="0">
                    <a:pos x="206" y="413"/>
                  </a:cxn>
                  <a:cxn ang="0">
                    <a:pos x="0" y="0"/>
                  </a:cxn>
                  <a:cxn ang="0">
                    <a:pos x="413" y="0"/>
                  </a:cxn>
                  <a:cxn ang="0">
                    <a:pos x="206" y="413"/>
                  </a:cxn>
                </a:cxnLst>
                <a:rect l="txL" t="txT" r="txR" b="tx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0" name="任意多边形 61"/>
              <p:cNvSpPr/>
              <p:nvPr/>
            </p:nvSpPr>
            <p:spPr>
              <a:xfrm>
                <a:off x="0" y="-205974"/>
                <a:ext cx="2438400" cy="1774824"/>
              </a:xfrm>
              <a:custGeom>
                <a:avLst/>
                <a:gdLst>
                  <a:gd name="txL" fmla="*/ 0 w 2438400"/>
                  <a:gd name="txT" fmla="*/ 0 h 1774825"/>
                  <a:gd name="txR" fmla="*/ 2438400 w 2438400"/>
                  <a:gd name="txB" fmla="*/ 1774825 h 1774825"/>
                </a:gdLst>
                <a:ahLst/>
                <a:cxnLst>
                  <a:cxn ang="0">
                    <a:pos x="290196" y="0"/>
                  </a:cxn>
                  <a:cxn ang="0">
                    <a:pos x="2151973" y="0"/>
                  </a:cxn>
                  <a:cxn ang="0">
                    <a:pos x="2438400" y="286384"/>
                  </a:cxn>
                  <a:cxn ang="0">
                    <a:pos x="2438400" y="1484673"/>
                  </a:cxn>
                  <a:cxn ang="0">
                    <a:pos x="2151973" y="1774825"/>
                  </a:cxn>
                  <a:cxn ang="0">
                    <a:pos x="290196" y="1774825"/>
                  </a:cxn>
                  <a:cxn ang="0">
                    <a:pos x="0" y="1484673"/>
                  </a:cxn>
                  <a:cxn ang="0">
                    <a:pos x="0" y="286384"/>
                  </a:cxn>
                  <a:cxn ang="0">
                    <a:pos x="290196" y="0"/>
                  </a:cxn>
                  <a:cxn ang="0">
                    <a:pos x="471488" y="425450"/>
                  </a:cxn>
                  <a:cxn ang="0">
                    <a:pos x="471488" y="598488"/>
                  </a:cxn>
                  <a:cxn ang="0">
                    <a:pos x="1971676" y="598488"/>
                  </a:cxn>
                  <a:cxn ang="0">
                    <a:pos x="1971676" y="425450"/>
                  </a:cxn>
                  <a:cxn ang="0">
                    <a:pos x="471488" y="425450"/>
                  </a:cxn>
                  <a:cxn ang="0">
                    <a:pos x="471488" y="801688"/>
                  </a:cxn>
                  <a:cxn ang="0">
                    <a:pos x="471488" y="971551"/>
                  </a:cxn>
                  <a:cxn ang="0">
                    <a:pos x="1971676" y="971551"/>
                  </a:cxn>
                  <a:cxn ang="0">
                    <a:pos x="1971676" y="801688"/>
                  </a:cxn>
                  <a:cxn ang="0">
                    <a:pos x="471488" y="801688"/>
                  </a:cxn>
                  <a:cxn ang="0">
                    <a:pos x="471488" y="1174750"/>
                  </a:cxn>
                  <a:cxn ang="0">
                    <a:pos x="471488" y="1347788"/>
                  </a:cxn>
                  <a:cxn ang="0">
                    <a:pos x="1971676" y="1347788"/>
                  </a:cxn>
                  <a:cxn ang="0">
                    <a:pos x="1971676" y="1174750"/>
                  </a:cxn>
                  <a:cxn ang="0">
                    <a:pos x="471488" y="1174750"/>
                  </a:cxn>
                </a:cxnLst>
                <a:rect l="txL" t="txT" r="txR" b="tx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 vert="horz" wrap="square" anchor="t"/>
              <a:lstStyle/>
              <a:p>
                <a:pPr lvl="0">
                  <a:lnSpc>
                    <a:spcPct val="100000"/>
                  </a:lnSpc>
                </a:pPr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7"/>
          <p:cNvSpPr/>
          <p:nvPr/>
        </p:nvSpPr>
        <p:spPr>
          <a:xfrm rot="10800000" flipH="1">
            <a:off x="0" y="571500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5" name="Right Triangle 8"/>
          <p:cNvSpPr/>
          <p:nvPr/>
        </p:nvSpPr>
        <p:spPr>
          <a:xfrm rot="10800000">
            <a:off x="10440922" y="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951778" y="206754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模型评估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0" name="Google Shape;86;p19"/>
          <p:cNvSpPr txBox="1"/>
          <p:nvPr/>
        </p:nvSpPr>
        <p:spPr>
          <a:xfrm>
            <a:off x="4077335" y="1262380"/>
            <a:ext cx="318389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Part </a:t>
            </a:r>
            <a:r>
              <a:rPr lang="en-US" altLang="zh-CN" sz="3200" dirty="0">
                <a:solidFill>
                  <a:srgbClr val="FFFFFF">
                    <a:lumMod val="50000"/>
                  </a:srgb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Three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5246242" y="2779148"/>
            <a:ext cx="3063353" cy="293585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" panose="020B0500000000000000" pitchFamily="34" charset="-122"/>
              </a:rPr>
              <a:t>准确率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" panose="020B0500000000000000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" panose="020B0500000000000000" pitchFamily="34" charset="-122"/>
              </a:rPr>
              <a:t>精确率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" panose="020B0500000000000000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" panose="020B0500000000000000" pitchFamily="34" charset="-122"/>
              </a:rPr>
              <a:t>召回率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" panose="020B0500000000000000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" panose="020B0500000000000000" pitchFamily="34" charset="-122"/>
              </a:rPr>
              <a:t>F-score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" panose="020B0500000000000000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" panose="020B0500000000000000" pitchFamily="34" charset="-122"/>
              </a:rPr>
              <a:t>ROC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" panose="020B0500000000000000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" panose="020B0500000000000000" pitchFamily="34" charset="-122"/>
              </a:rPr>
              <a:t>KS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" panose="020B0500000000000000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" panose="020B0500000000000000" pitchFamily="34" charset="-122"/>
              </a:rPr>
              <a:t>Precision-Recall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6" name="组合 11"/>
          <p:cNvGrpSpPr/>
          <p:nvPr/>
        </p:nvGrpSpPr>
        <p:grpSpPr>
          <a:xfrm>
            <a:off x="9097192" y="5826397"/>
            <a:ext cx="2106930" cy="399143"/>
            <a:chOff x="4864261" y="1574157"/>
            <a:chExt cx="2463478" cy="706056"/>
          </a:xfrm>
        </p:grpSpPr>
        <p:sp>
          <p:nvSpPr>
            <p:cNvPr id="7" name="矩形: 圆角 9"/>
            <p:cNvSpPr/>
            <p:nvPr/>
          </p:nvSpPr>
          <p:spPr>
            <a:xfrm>
              <a:off x="4864261" y="1574157"/>
              <a:ext cx="2463478" cy="70605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8" name="矩形 10"/>
            <p:cNvSpPr/>
            <p:nvPr/>
          </p:nvSpPr>
          <p:spPr>
            <a:xfrm>
              <a:off x="5367276" y="1601757"/>
              <a:ext cx="1457450" cy="651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  <a:sym typeface="思源黑体" panose="020B0500000000000000" pitchFamily="34" charset="-122"/>
                </a:rPr>
                <a:t>Enter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/>
          <p:nvPr/>
        </p:nvCxnSpPr>
        <p:spPr>
          <a:xfrm>
            <a:off x="3311375" y="1260762"/>
            <a:ext cx="862826" cy="0"/>
          </a:xfrm>
          <a:prstGeom prst="line">
            <a:avLst/>
          </a:prstGeom>
          <a:ln w="25400">
            <a:solidFill>
              <a:srgbClr val="E1E9E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8"/>
          <p:cNvSpPr txBox="1"/>
          <p:nvPr/>
        </p:nvSpPr>
        <p:spPr>
          <a:xfrm>
            <a:off x="1723354" y="798777"/>
            <a:ext cx="1107996" cy="830997"/>
          </a:xfrm>
          <a:prstGeom prst="rect">
            <a:avLst/>
          </a:prstGeom>
          <a:noFill/>
        </p:spPr>
        <p:txBody>
          <a:bodyPr wrap="none" lIns="91440" tIns="0" rIns="91440" bIns="0" rtlCol="0">
            <a:spAutoFit/>
          </a:bodyPr>
          <a:lstStyle>
            <a:defPPr>
              <a:defRPr lang="en-US"/>
            </a:defPPr>
            <a:lvl1pPr algn="r">
              <a:defRPr sz="4000">
                <a:solidFill>
                  <a:schemeClr val="accent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l"/>
            <a:r>
              <a:rPr lang="en-US" sz="5400" spc="600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01</a:t>
            </a:r>
            <a:endParaRPr lang="en-US" sz="5400" spc="600" dirty="0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414869" y="798777"/>
            <a:ext cx="915635" cy="830997"/>
          </a:xfrm>
          <a:prstGeom prst="rect">
            <a:avLst/>
          </a:prstGeom>
          <a:noFill/>
        </p:spPr>
        <p:txBody>
          <a:bodyPr wrap="none" lIns="91440" tIns="0" rIns="91440" bIns="0" rtlCol="0">
            <a:spAutoFit/>
          </a:bodyPr>
          <a:lstStyle>
            <a:defPPr>
              <a:defRPr lang="en-US"/>
            </a:defPPr>
            <a:lvl1pPr>
              <a:defRPr sz="5400" spc="-150">
                <a:solidFill>
                  <a:schemeClr val="tx2"/>
                </a:solidFill>
                <a:latin typeface="+mj-lt"/>
                <a:cs typeface="Montserrat" panose="02000000000000000000" pitchFamily="2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02</a:t>
            </a:r>
            <a:endParaRPr lang="en-US" dirty="0">
              <a:solidFill>
                <a:schemeClr val="accent2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7190706" y="798777"/>
            <a:ext cx="915635" cy="830997"/>
          </a:xfrm>
          <a:prstGeom prst="rect">
            <a:avLst/>
          </a:prstGeom>
          <a:noFill/>
        </p:spPr>
        <p:txBody>
          <a:bodyPr wrap="none" lIns="91440" tIns="0" rIns="91440" bIns="0" rtlCol="0">
            <a:spAutoFit/>
          </a:bodyPr>
          <a:lstStyle>
            <a:defPPr>
              <a:defRPr lang="en-US"/>
            </a:defPPr>
            <a:lvl1pPr>
              <a:defRPr sz="5400" spc="-150">
                <a:solidFill>
                  <a:schemeClr val="tx2"/>
                </a:solidFill>
                <a:latin typeface="+mj-lt"/>
                <a:cs typeface="Montserrat" panose="02000000000000000000" pitchFamily="2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03</a:t>
            </a:r>
            <a:endParaRPr lang="en-US" dirty="0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Rectangle 30"/>
          <p:cNvSpPr/>
          <p:nvPr/>
        </p:nvSpPr>
        <p:spPr>
          <a:xfrm>
            <a:off x="1751955" y="1712512"/>
            <a:ext cx="1657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准确率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6" name="Rectangle 30"/>
          <p:cNvSpPr/>
          <p:nvPr/>
        </p:nvSpPr>
        <p:spPr>
          <a:xfrm>
            <a:off x="4414870" y="1712512"/>
            <a:ext cx="1637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精确率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召回率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8" name="Rectangle 30"/>
          <p:cNvSpPr/>
          <p:nvPr/>
        </p:nvSpPr>
        <p:spPr>
          <a:xfrm>
            <a:off x="7203453" y="1712512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F-score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27301" y="435920"/>
            <a:ext cx="1525366" cy="5274672"/>
            <a:chOff x="527301" y="435920"/>
            <a:chExt cx="1525366" cy="5274672"/>
          </a:xfrm>
        </p:grpSpPr>
        <p:grpSp>
          <p:nvGrpSpPr>
            <p:cNvPr id="26" name="Group 63"/>
            <p:cNvGrpSpPr/>
            <p:nvPr/>
          </p:nvGrpSpPr>
          <p:grpSpPr>
            <a:xfrm>
              <a:off x="721759" y="435920"/>
              <a:ext cx="1330908" cy="260996"/>
              <a:chOff x="9689075" y="259789"/>
              <a:chExt cx="1330908" cy="260996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</p:grpSpPr>
          <p:grpSp>
            <p:nvGrpSpPr>
              <p:cNvPr id="36" name="Group 64"/>
              <p:cNvGrpSpPr/>
              <p:nvPr/>
            </p:nvGrpSpPr>
            <p:grpSpPr>
              <a:xfrm>
                <a:off x="9689075" y="259789"/>
                <a:ext cx="1330908" cy="260996"/>
                <a:chOff x="9689075" y="259789"/>
                <a:chExt cx="1330908" cy="260996"/>
              </a:xfrm>
              <a:grpFill/>
            </p:grpSpPr>
            <p:sp>
              <p:nvSpPr>
                <p:cNvPr id="38" name="Rectangle: Rounded Corners 71"/>
                <p:cNvSpPr/>
                <p:nvPr/>
              </p:nvSpPr>
              <p:spPr>
                <a:xfrm>
                  <a:off x="10004831" y="259790"/>
                  <a:ext cx="1015152" cy="26099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270000" sx="90000" sy="90000" algn="ctr" rotWithShape="0">
                    <a:schemeClr val="bg1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  <p:sp>
              <p:nvSpPr>
                <p:cNvPr id="39" name="Oval 72"/>
                <p:cNvSpPr/>
                <p:nvPr/>
              </p:nvSpPr>
              <p:spPr>
                <a:xfrm>
                  <a:off x="9689075" y="259789"/>
                  <a:ext cx="260998" cy="2609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sp>
            <p:nvSpPr>
              <p:cNvPr id="37" name="Freeform 6"/>
              <p:cNvSpPr/>
              <p:nvPr userDrawn="1"/>
            </p:nvSpPr>
            <p:spPr bwMode="auto">
              <a:xfrm>
                <a:off x="10844396" y="372320"/>
                <a:ext cx="32470" cy="32470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140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35" name="Freeform 25"/>
            <p:cNvSpPr/>
            <p:nvPr/>
          </p:nvSpPr>
          <p:spPr>
            <a:xfrm>
              <a:off x="527301" y="5644940"/>
              <a:ext cx="65500" cy="65652"/>
            </a:xfrm>
            <a:custGeom>
              <a:avLst/>
              <a:gdLst>
                <a:gd name="txL" fmla="*/ 0 w 413"/>
                <a:gd name="txT" fmla="*/ 0 h 413"/>
                <a:gd name="txR" fmla="*/ 413 w 413"/>
                <a:gd name="txB" fmla="*/ 413 h 413"/>
              </a:gdLst>
              <a:ahLst/>
              <a:cxnLst>
                <a:cxn ang="0">
                  <a:pos x="206" y="413"/>
                </a:cxn>
                <a:cxn ang="0">
                  <a:pos x="0" y="0"/>
                </a:cxn>
                <a:cxn ang="0">
                  <a:pos x="413" y="0"/>
                </a:cxn>
                <a:cxn ang="0">
                  <a:pos x="206" y="413"/>
                </a:cxn>
              </a:cxnLst>
              <a:rect l="txL" t="txT" r="txR" b="tx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sp>
        <p:nvSpPr>
          <p:cNvPr id="44" name="TextBox 19"/>
          <p:cNvSpPr txBox="1"/>
          <p:nvPr/>
        </p:nvSpPr>
        <p:spPr>
          <a:xfrm>
            <a:off x="9659798" y="798777"/>
            <a:ext cx="915635" cy="830997"/>
          </a:xfrm>
          <a:prstGeom prst="rect">
            <a:avLst/>
          </a:prstGeom>
          <a:noFill/>
        </p:spPr>
        <p:txBody>
          <a:bodyPr wrap="none" lIns="91440" tIns="0" rIns="91440" bIns="0" rtlCol="0">
            <a:spAutoFit/>
          </a:bodyPr>
          <a:lstStyle>
            <a:defPPr>
              <a:defRPr lang="en-US"/>
            </a:defPPr>
            <a:lvl1pPr>
              <a:defRPr sz="5400" spc="-150">
                <a:solidFill>
                  <a:schemeClr val="tx2"/>
                </a:solidFill>
                <a:latin typeface="+mj-lt"/>
                <a:cs typeface="Montserrat" panose="02000000000000000000" pitchFamily="2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04</a:t>
            </a:r>
            <a:endParaRPr lang="en-US" dirty="0">
              <a:solidFill>
                <a:schemeClr val="accent2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5" name="Rectangle 30"/>
          <p:cNvSpPr/>
          <p:nvPr/>
        </p:nvSpPr>
        <p:spPr>
          <a:xfrm>
            <a:off x="9816142" y="1712512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KS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cxnSp>
        <p:nvCxnSpPr>
          <p:cNvPr id="47" name="Straight Connector 14"/>
          <p:cNvCxnSpPr/>
          <p:nvPr/>
        </p:nvCxnSpPr>
        <p:spPr>
          <a:xfrm>
            <a:off x="5967278" y="1253497"/>
            <a:ext cx="862826" cy="0"/>
          </a:xfrm>
          <a:prstGeom prst="line">
            <a:avLst/>
          </a:prstGeom>
          <a:ln w="25400">
            <a:solidFill>
              <a:srgbClr val="E1E9E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4"/>
          <p:cNvCxnSpPr/>
          <p:nvPr/>
        </p:nvCxnSpPr>
        <p:spPr>
          <a:xfrm>
            <a:off x="8495433" y="1238967"/>
            <a:ext cx="862826" cy="0"/>
          </a:xfrm>
          <a:prstGeom prst="line">
            <a:avLst/>
          </a:prstGeom>
          <a:ln w="25400">
            <a:solidFill>
              <a:srgbClr val="E1E9E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260" y="2683510"/>
            <a:ext cx="4340860" cy="2961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40" y="2636520"/>
            <a:ext cx="4540250" cy="300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>
          <a:xfrm>
            <a:off x="5351821" y="1408769"/>
            <a:ext cx="1828800" cy="0"/>
          </a:xfrm>
          <a:prstGeom prst="line">
            <a:avLst/>
          </a:prstGeom>
          <a:ln w="25400">
            <a:solidFill>
              <a:srgbClr val="E1E9E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2"/>
          <p:cNvSpPr txBox="1"/>
          <p:nvPr/>
        </p:nvSpPr>
        <p:spPr>
          <a:xfrm>
            <a:off x="2825785" y="992824"/>
            <a:ext cx="915635" cy="830997"/>
          </a:xfrm>
          <a:prstGeom prst="rect">
            <a:avLst/>
          </a:prstGeom>
          <a:noFill/>
        </p:spPr>
        <p:txBody>
          <a:bodyPr wrap="none" lIns="91440" tIns="0" rIns="91440" bIns="0" rtlCol="0">
            <a:spAutoFit/>
          </a:bodyPr>
          <a:lstStyle>
            <a:defPPr>
              <a:defRPr lang="en-US"/>
            </a:defPPr>
            <a:lvl1pPr>
              <a:defRPr sz="5400" spc="-150">
                <a:solidFill>
                  <a:schemeClr val="tx2"/>
                </a:solidFill>
                <a:latin typeface="+mj-lt"/>
                <a:cs typeface="Montserrat" panose="02000000000000000000" pitchFamily="2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05</a:t>
            </a:r>
            <a:endParaRPr lang="en-US" dirty="0">
              <a:solidFill>
                <a:schemeClr val="accent1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8986819" y="992824"/>
            <a:ext cx="915635" cy="830997"/>
          </a:xfrm>
          <a:prstGeom prst="rect">
            <a:avLst/>
          </a:prstGeom>
          <a:noFill/>
        </p:spPr>
        <p:txBody>
          <a:bodyPr wrap="none" lIns="91440" tIns="0" rIns="91440" bIns="0" rtlCol="0">
            <a:spAutoFit/>
          </a:bodyPr>
          <a:lstStyle>
            <a:defPPr>
              <a:defRPr lang="en-US"/>
            </a:defPPr>
            <a:lvl1pPr>
              <a:defRPr sz="5400" spc="-150">
                <a:solidFill>
                  <a:schemeClr val="tx2"/>
                </a:solidFill>
                <a:latin typeface="+mj-lt"/>
                <a:cs typeface="Montserrat" panose="02000000000000000000" pitchFamily="2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06</a:t>
            </a:r>
            <a:endParaRPr lang="en-US" dirty="0">
              <a:solidFill>
                <a:schemeClr val="accent2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Rectangle 30"/>
          <p:cNvSpPr/>
          <p:nvPr/>
        </p:nvSpPr>
        <p:spPr>
          <a:xfrm>
            <a:off x="3027045" y="1737360"/>
            <a:ext cx="51371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ROC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9" name="Rectangle 30"/>
          <p:cNvSpPr/>
          <p:nvPr/>
        </p:nvSpPr>
        <p:spPr>
          <a:xfrm>
            <a:off x="8490585" y="1737360"/>
            <a:ext cx="190817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思源黑体" panose="020B0500000000000000" pitchFamily="34" charset="-122"/>
              </a:rPr>
              <a:t>Precision-Recall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思源黑体" panose="020B0500000000000000" pitchFamily="34" charset="-122"/>
            </a:endParaRPr>
          </a:p>
        </p:txBody>
      </p:sp>
      <p:grpSp>
        <p:nvGrpSpPr>
          <p:cNvPr id="13" name="Group 63"/>
          <p:cNvGrpSpPr/>
          <p:nvPr/>
        </p:nvGrpSpPr>
        <p:grpSpPr>
          <a:xfrm rot="0">
            <a:off x="721995" y="435610"/>
            <a:ext cx="1330960" cy="260985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15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17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8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16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9570" y="2326640"/>
            <a:ext cx="3289300" cy="2204085"/>
          </a:xfrm>
          <a:prstGeom prst="rect">
            <a:avLst/>
          </a:prstGeom>
        </p:spPr>
      </p:pic>
      <p:sp>
        <p:nvSpPr>
          <p:cNvPr id="4" name="Google Shape;86;p19"/>
          <p:cNvSpPr txBox="1"/>
          <p:nvPr/>
        </p:nvSpPr>
        <p:spPr>
          <a:xfrm>
            <a:off x="2125345" y="347345"/>
            <a:ext cx="312547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Part There: </a:t>
            </a:r>
            <a:r>
              <a:rPr lang="zh-CN" alt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模型评估</a:t>
            </a:r>
            <a:endParaRPr lang="zh-CN" alt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05" y="4652645"/>
            <a:ext cx="3159125" cy="20497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20" y="2326640"/>
            <a:ext cx="3332480" cy="21437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220" y="4530725"/>
            <a:ext cx="3273425" cy="216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7"/>
          <p:cNvSpPr/>
          <p:nvPr/>
        </p:nvSpPr>
        <p:spPr>
          <a:xfrm rot="10800000" flipH="1">
            <a:off x="0" y="571500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ight Triangle 8"/>
          <p:cNvSpPr/>
          <p:nvPr/>
        </p:nvSpPr>
        <p:spPr>
          <a:xfrm rot="10800000">
            <a:off x="10440922" y="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7"/>
          <p:cNvSpPr txBox="1"/>
          <p:nvPr/>
        </p:nvSpPr>
        <p:spPr>
          <a:xfrm>
            <a:off x="5191475" y="227398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模型优化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Google Shape;86;p19"/>
          <p:cNvSpPr txBox="1"/>
          <p:nvPr/>
        </p:nvSpPr>
        <p:spPr>
          <a:xfrm>
            <a:off x="4077335" y="1262380"/>
            <a:ext cx="318389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Part Four:</a:t>
            </a:r>
            <a:endParaRPr lang="en-US" sz="32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4928870" y="3356610"/>
            <a:ext cx="2561907" cy="87439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交叉验证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&amp;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网格搜索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随机搜索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6" name="组合 11"/>
          <p:cNvGrpSpPr/>
          <p:nvPr/>
        </p:nvGrpSpPr>
        <p:grpSpPr>
          <a:xfrm>
            <a:off x="8855710" y="5715272"/>
            <a:ext cx="2106930" cy="399143"/>
            <a:chOff x="4864261" y="1574157"/>
            <a:chExt cx="2463478" cy="706056"/>
          </a:xfrm>
        </p:grpSpPr>
        <p:sp>
          <p:nvSpPr>
            <p:cNvPr id="7" name="矩形: 圆角 9"/>
            <p:cNvSpPr/>
            <p:nvPr/>
          </p:nvSpPr>
          <p:spPr>
            <a:xfrm>
              <a:off x="4864261" y="1574157"/>
              <a:ext cx="2463478" cy="70605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8" name="矩形 10"/>
            <p:cNvSpPr/>
            <p:nvPr/>
          </p:nvSpPr>
          <p:spPr>
            <a:xfrm>
              <a:off x="5367276" y="1601757"/>
              <a:ext cx="1457450" cy="651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Enter</a:t>
              </a:r>
              <a:endParaRPr lang="en-US" altLang="zh-CN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"/>
          <p:cNvSpPr/>
          <p:nvPr/>
        </p:nvSpPr>
        <p:spPr>
          <a:xfrm>
            <a:off x="721782" y="1970110"/>
            <a:ext cx="349250" cy="317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6A6E77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/>
          </a:p>
        </p:txBody>
      </p:sp>
      <p:sp>
        <p:nvSpPr>
          <p:cNvPr id="7" name="Shape"/>
          <p:cNvSpPr/>
          <p:nvPr/>
        </p:nvSpPr>
        <p:spPr>
          <a:xfrm>
            <a:off x="4613910" y="1939290"/>
            <a:ext cx="349250" cy="349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53585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/>
          </a:p>
        </p:txBody>
      </p:sp>
      <p:sp>
        <p:nvSpPr>
          <p:cNvPr id="10" name="Shape"/>
          <p:cNvSpPr/>
          <p:nvPr/>
        </p:nvSpPr>
        <p:spPr>
          <a:xfrm>
            <a:off x="8772710" y="1954235"/>
            <a:ext cx="349250" cy="349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6A6E77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/>
          </a:p>
        </p:txBody>
      </p:sp>
      <p:sp>
        <p:nvSpPr>
          <p:cNvPr id="15" name="TextBox 7"/>
          <p:cNvSpPr txBox="1"/>
          <p:nvPr/>
        </p:nvSpPr>
        <p:spPr>
          <a:xfrm>
            <a:off x="4231427" y="906066"/>
            <a:ext cx="3728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交叉验证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&amp;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网格搜索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Rectangle 29"/>
          <p:cNvSpPr/>
          <p:nvPr/>
        </p:nvSpPr>
        <p:spPr>
          <a:xfrm>
            <a:off x="831215" y="2564765"/>
            <a:ext cx="342011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输出平均准确率={:.3f},以及STD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自行调整Simplecross_val_score()中参数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自行调整Simplecross_val_score中DecisionTreeClassifier()参数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纯用交叉验证，在决策树上面做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18" name="Rectangle 30"/>
          <p:cNvSpPr/>
          <p:nvPr/>
        </p:nvSpPr>
        <p:spPr>
          <a:xfrm>
            <a:off x="1104687" y="1929765"/>
            <a:ext cx="295931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1.</a:t>
            </a: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scikit-learn 中的交叉验证</a:t>
            </a:r>
            <a:endParaRPr lang="zh-CN" altLang="en-US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19" name="Rectangle 29"/>
          <p:cNvSpPr/>
          <p:nvPr/>
        </p:nvSpPr>
        <p:spPr>
          <a:xfrm>
            <a:off x="4780280" y="2564765"/>
            <a:ext cx="359918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l" fontAlgn="auto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class sklearn.model_selection.KFold(n_splits=5, *, shuffle=False, random_state=None)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n_splits折数：默认= 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shuffle在拆分成批次之前是否对数据进行混洗  ，默认为False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random_state 默认=无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0" name="Rectangle 30"/>
          <p:cNvSpPr/>
          <p:nvPr/>
        </p:nvSpPr>
        <p:spPr>
          <a:xfrm>
            <a:off x="5028565" y="1929765"/>
            <a:ext cx="20008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2.k折交叉验证器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8772525" y="2564765"/>
            <a:ext cx="315087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本项目的网格搜索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&amp;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交叉验证运用`sklearn`决策树分类器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285750" lvl="0" indent="-2857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生成最佳max_depth和criterion+Best estimator，将此参数带入上面的构建决策树中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2" name="Rectangle 30"/>
          <p:cNvSpPr/>
          <p:nvPr/>
        </p:nvSpPr>
        <p:spPr>
          <a:xfrm>
            <a:off x="9212580" y="1929765"/>
            <a:ext cx="28111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3.sklearn决策树分类器</a:t>
            </a:r>
            <a:endParaRPr lang="en-US" altLang="zh-CN" sz="20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grpSp>
        <p:nvGrpSpPr>
          <p:cNvPr id="24" name="Group 63"/>
          <p:cNvGrpSpPr/>
          <p:nvPr/>
        </p:nvGrpSpPr>
        <p:grpSpPr>
          <a:xfrm rot="0">
            <a:off x="721995" y="435610"/>
            <a:ext cx="1330960" cy="260985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34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36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7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35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" name="Google Shape;86;p19"/>
          <p:cNvSpPr txBox="1"/>
          <p:nvPr/>
        </p:nvSpPr>
        <p:spPr>
          <a:xfrm>
            <a:off x="2125345" y="347345"/>
            <a:ext cx="3183502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Part Four: </a:t>
            </a:r>
            <a:r>
              <a:rPr lang="zh-CN" alt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模型优化</a:t>
            </a:r>
            <a:endParaRPr lang="zh-CN" alt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"/>
          <p:cNvSpPr/>
          <p:nvPr/>
        </p:nvSpPr>
        <p:spPr>
          <a:xfrm>
            <a:off x="1094527" y="1938360"/>
            <a:ext cx="349250" cy="317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6A6E77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/>
          </a:p>
        </p:txBody>
      </p:sp>
      <p:sp>
        <p:nvSpPr>
          <p:cNvPr id="10" name="Shape"/>
          <p:cNvSpPr/>
          <p:nvPr/>
        </p:nvSpPr>
        <p:spPr>
          <a:xfrm>
            <a:off x="7444740" y="1906905"/>
            <a:ext cx="359410" cy="349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6A6E77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/>
          </a:p>
        </p:txBody>
      </p:sp>
      <p:sp>
        <p:nvSpPr>
          <p:cNvPr id="18" name="Rectangle 30"/>
          <p:cNvSpPr/>
          <p:nvPr/>
        </p:nvSpPr>
        <p:spPr>
          <a:xfrm>
            <a:off x="1612900" y="1938655"/>
            <a:ext cx="29387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`scikit-learn` 中的交叉验证</a:t>
            </a:r>
            <a:endParaRPr lang="zh-CN" altLang="en-US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2" name="Rectangle 30"/>
          <p:cNvSpPr/>
          <p:nvPr/>
        </p:nvSpPr>
        <p:spPr>
          <a:xfrm>
            <a:off x="7894955" y="1938655"/>
            <a:ext cx="236283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交叉验证</a:t>
            </a:r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+</a:t>
            </a: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网格搜索</a:t>
            </a:r>
            <a:endParaRPr lang="zh-CN" altLang="en-US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grpSp>
        <p:nvGrpSpPr>
          <p:cNvPr id="24" name="Group 63"/>
          <p:cNvGrpSpPr/>
          <p:nvPr/>
        </p:nvGrpSpPr>
        <p:grpSpPr>
          <a:xfrm rot="0">
            <a:off x="779145" y="425450"/>
            <a:ext cx="1330960" cy="260985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34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36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7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35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" name="Google Shape;86;p19"/>
          <p:cNvSpPr txBox="1"/>
          <p:nvPr/>
        </p:nvSpPr>
        <p:spPr>
          <a:xfrm>
            <a:off x="2125345" y="347345"/>
            <a:ext cx="3183502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Part Four: </a:t>
            </a:r>
            <a:r>
              <a:rPr lang="zh-CN" alt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模型优化</a:t>
            </a:r>
            <a:endParaRPr lang="zh-CN" alt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Lato"/>
              <a:sym typeface="Lato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3929167" y="906066"/>
            <a:ext cx="52876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交叉验证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&amp;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网格搜索结果展示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2750185"/>
            <a:ext cx="4251325" cy="1582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4622800"/>
            <a:ext cx="3728085" cy="1477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165" y="2479675"/>
            <a:ext cx="5516880" cy="18980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10" y="4745355"/>
            <a:ext cx="6423025" cy="1029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3821" y="2147258"/>
            <a:ext cx="60163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531022" y="1408914"/>
            <a:ext cx="365760" cy="365760"/>
          </a:xfrm>
          <a:prstGeom prst="plus">
            <a:avLst>
              <a:gd name="adj" fmla="val 4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7"/>
          <p:cNvSpPr txBox="1"/>
          <p:nvPr/>
        </p:nvSpPr>
        <p:spPr>
          <a:xfrm>
            <a:off x="5191588" y="82581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随机搜索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0" name="Rectangle 29"/>
          <p:cNvSpPr/>
          <p:nvPr/>
        </p:nvSpPr>
        <p:spPr>
          <a:xfrm>
            <a:off x="982980" y="2136775"/>
            <a:ext cx="461518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本项目采用parameters{'max_depth': range(1, 21), 'criterion': np.array(['entropy', 'gini'])}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 fontAlgn="auto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#Best parameters set found: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 fontAlgn="auto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#Randomized Grid scores: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 fontAlgn="auto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#Optimized Score: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algn="l" fontAlgn="auto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#Detailed classification report: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grpSp>
        <p:nvGrpSpPr>
          <p:cNvPr id="23" name="Group 63"/>
          <p:cNvGrpSpPr/>
          <p:nvPr/>
        </p:nvGrpSpPr>
        <p:grpSpPr>
          <a:xfrm rot="0">
            <a:off x="721995" y="435610"/>
            <a:ext cx="1330960" cy="260985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33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35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6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34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" name="Google Shape;86;p19"/>
          <p:cNvSpPr txBox="1"/>
          <p:nvPr/>
        </p:nvSpPr>
        <p:spPr>
          <a:xfrm>
            <a:off x="2125345" y="347345"/>
            <a:ext cx="334330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Part Four: </a:t>
            </a:r>
            <a:r>
              <a:rPr lang="zh-CN" alt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模型优化</a:t>
            </a:r>
            <a:endParaRPr lang="zh-CN" alt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Lato"/>
              <a:sym typeface="Lato"/>
            </a:endParaRPr>
          </a:p>
        </p:txBody>
      </p:sp>
      <p:sp>
        <p:nvSpPr>
          <p:cNvPr id="5" name="Shape"/>
          <p:cNvSpPr/>
          <p:nvPr/>
        </p:nvSpPr>
        <p:spPr>
          <a:xfrm>
            <a:off x="1262802" y="1621495"/>
            <a:ext cx="349250" cy="317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6A6E77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/>
          </a:p>
        </p:txBody>
      </p:sp>
      <p:sp>
        <p:nvSpPr>
          <p:cNvPr id="4" name="Rectangle 30"/>
          <p:cNvSpPr/>
          <p:nvPr/>
        </p:nvSpPr>
        <p:spPr>
          <a:xfrm>
            <a:off x="1876847" y="1621790"/>
            <a:ext cx="2959313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1.</a:t>
            </a: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方法操作</a:t>
            </a:r>
            <a:endParaRPr lang="zh-CN" altLang="en-US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7" name="Rectangle 30"/>
          <p:cNvSpPr/>
          <p:nvPr/>
        </p:nvSpPr>
        <p:spPr>
          <a:xfrm>
            <a:off x="8098790" y="1561465"/>
            <a:ext cx="14071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2.</a:t>
            </a: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结果展示</a:t>
            </a:r>
            <a:endParaRPr lang="zh-CN" altLang="en-US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8" name="Shape"/>
          <p:cNvSpPr/>
          <p:nvPr/>
        </p:nvSpPr>
        <p:spPr>
          <a:xfrm>
            <a:off x="7610475" y="1570990"/>
            <a:ext cx="349250" cy="349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53585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9465" y="1990090"/>
            <a:ext cx="5621655" cy="4648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65" y="1990090"/>
            <a:ext cx="5595620" cy="4686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1"/>
          <p:cNvSpPr/>
          <p:nvPr/>
        </p:nvSpPr>
        <p:spPr>
          <a:xfrm>
            <a:off x="-1117600" y="-3784600"/>
            <a:ext cx="14427200" cy="14427200"/>
          </a:xfrm>
          <a:prstGeom prst="donut">
            <a:avLst>
              <a:gd name="adj" fmla="val 13615"/>
            </a:avLst>
          </a:prstGeom>
          <a:blipFill>
            <a:blip r:embed="rId1"/>
            <a:srcRect/>
            <a:stretch>
              <a:fillRect l="-20861" r="-208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文本框 12"/>
          <p:cNvSpPr txBox="1"/>
          <p:nvPr/>
        </p:nvSpPr>
        <p:spPr>
          <a:xfrm>
            <a:off x="2967153" y="1986352"/>
            <a:ext cx="625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谢谢观看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7" name="组合 42"/>
          <p:cNvGrpSpPr/>
          <p:nvPr/>
        </p:nvGrpSpPr>
        <p:grpSpPr>
          <a:xfrm>
            <a:off x="5576705" y="4694788"/>
            <a:ext cx="1038590" cy="241451"/>
            <a:chOff x="5576705" y="4508349"/>
            <a:chExt cx="1038590" cy="241451"/>
          </a:xfrm>
        </p:grpSpPr>
        <p:sp>
          <p:nvSpPr>
            <p:cNvPr id="8" name="hexagonal_73861"/>
            <p:cNvSpPr>
              <a:spLocks noChangeAspect="1"/>
            </p:cNvSpPr>
            <p:nvPr/>
          </p:nvSpPr>
          <p:spPr bwMode="auto">
            <a:xfrm>
              <a:off x="5959122" y="4508349"/>
              <a:ext cx="273756" cy="241451"/>
            </a:xfrm>
            <a:custGeom>
              <a:avLst/>
              <a:gdLst>
                <a:gd name="T0" fmla="*/ 6388 w 6494"/>
                <a:gd name="T1" fmla="*/ 2571 h 5736"/>
                <a:gd name="T2" fmla="*/ 5075 w 6494"/>
                <a:gd name="T3" fmla="*/ 297 h 5736"/>
                <a:gd name="T4" fmla="*/ 4560 w 6494"/>
                <a:gd name="T5" fmla="*/ 0 h 5736"/>
                <a:gd name="T6" fmla="*/ 1934 w 6494"/>
                <a:gd name="T7" fmla="*/ 0 h 5736"/>
                <a:gd name="T8" fmla="*/ 1419 w 6494"/>
                <a:gd name="T9" fmla="*/ 297 h 5736"/>
                <a:gd name="T10" fmla="*/ 107 w 6494"/>
                <a:gd name="T11" fmla="*/ 2571 h 5736"/>
                <a:gd name="T12" fmla="*/ 107 w 6494"/>
                <a:gd name="T13" fmla="*/ 3165 h 5736"/>
                <a:gd name="T14" fmla="*/ 1419 w 6494"/>
                <a:gd name="T15" fmla="*/ 5439 h 5736"/>
                <a:gd name="T16" fmla="*/ 1934 w 6494"/>
                <a:gd name="T17" fmla="*/ 5736 h 5736"/>
                <a:gd name="T18" fmla="*/ 4560 w 6494"/>
                <a:gd name="T19" fmla="*/ 5736 h 5736"/>
                <a:gd name="T20" fmla="*/ 5075 w 6494"/>
                <a:gd name="T21" fmla="*/ 5439 h 5736"/>
                <a:gd name="T22" fmla="*/ 6388 w 6494"/>
                <a:gd name="T23" fmla="*/ 3165 h 5736"/>
                <a:gd name="T24" fmla="*/ 6388 w 6494"/>
                <a:gd name="T25" fmla="*/ 2571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4" h="5736">
                  <a:moveTo>
                    <a:pt x="6388" y="2571"/>
                  </a:moveTo>
                  <a:lnTo>
                    <a:pt x="5075" y="297"/>
                  </a:lnTo>
                  <a:cubicBezTo>
                    <a:pt x="4968" y="113"/>
                    <a:pt x="4772" y="0"/>
                    <a:pt x="4560" y="0"/>
                  </a:cubicBezTo>
                  <a:lnTo>
                    <a:pt x="1934" y="0"/>
                  </a:lnTo>
                  <a:cubicBezTo>
                    <a:pt x="1722" y="0"/>
                    <a:pt x="1526" y="113"/>
                    <a:pt x="1419" y="297"/>
                  </a:cubicBezTo>
                  <a:lnTo>
                    <a:pt x="107" y="2571"/>
                  </a:lnTo>
                  <a:cubicBezTo>
                    <a:pt x="0" y="2755"/>
                    <a:pt x="0" y="2981"/>
                    <a:pt x="107" y="3165"/>
                  </a:cubicBezTo>
                  <a:lnTo>
                    <a:pt x="1419" y="5439"/>
                  </a:lnTo>
                  <a:cubicBezTo>
                    <a:pt x="1526" y="5623"/>
                    <a:pt x="1722" y="5736"/>
                    <a:pt x="1934" y="5736"/>
                  </a:cubicBezTo>
                  <a:lnTo>
                    <a:pt x="4560" y="5736"/>
                  </a:lnTo>
                  <a:cubicBezTo>
                    <a:pt x="4772" y="5736"/>
                    <a:pt x="4968" y="5623"/>
                    <a:pt x="5075" y="5439"/>
                  </a:cubicBezTo>
                  <a:lnTo>
                    <a:pt x="6388" y="3165"/>
                  </a:lnTo>
                  <a:cubicBezTo>
                    <a:pt x="6494" y="2981"/>
                    <a:pt x="6494" y="2755"/>
                    <a:pt x="6388" y="25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hexagonal_73861"/>
            <p:cNvSpPr>
              <a:spLocks noChangeAspect="1"/>
            </p:cNvSpPr>
            <p:nvPr/>
          </p:nvSpPr>
          <p:spPr bwMode="auto">
            <a:xfrm>
              <a:off x="5730522" y="4544238"/>
              <a:ext cx="188801" cy="166521"/>
            </a:xfrm>
            <a:custGeom>
              <a:avLst/>
              <a:gdLst>
                <a:gd name="T0" fmla="*/ 6388 w 6494"/>
                <a:gd name="T1" fmla="*/ 2571 h 5736"/>
                <a:gd name="T2" fmla="*/ 5075 w 6494"/>
                <a:gd name="T3" fmla="*/ 297 h 5736"/>
                <a:gd name="T4" fmla="*/ 4560 w 6494"/>
                <a:gd name="T5" fmla="*/ 0 h 5736"/>
                <a:gd name="T6" fmla="*/ 1934 w 6494"/>
                <a:gd name="T7" fmla="*/ 0 h 5736"/>
                <a:gd name="T8" fmla="*/ 1419 w 6494"/>
                <a:gd name="T9" fmla="*/ 297 h 5736"/>
                <a:gd name="T10" fmla="*/ 107 w 6494"/>
                <a:gd name="T11" fmla="*/ 2571 h 5736"/>
                <a:gd name="T12" fmla="*/ 107 w 6494"/>
                <a:gd name="T13" fmla="*/ 3165 h 5736"/>
                <a:gd name="T14" fmla="*/ 1419 w 6494"/>
                <a:gd name="T15" fmla="*/ 5439 h 5736"/>
                <a:gd name="T16" fmla="*/ 1934 w 6494"/>
                <a:gd name="T17" fmla="*/ 5736 h 5736"/>
                <a:gd name="T18" fmla="*/ 4560 w 6494"/>
                <a:gd name="T19" fmla="*/ 5736 h 5736"/>
                <a:gd name="T20" fmla="*/ 5075 w 6494"/>
                <a:gd name="T21" fmla="*/ 5439 h 5736"/>
                <a:gd name="T22" fmla="*/ 6388 w 6494"/>
                <a:gd name="T23" fmla="*/ 3165 h 5736"/>
                <a:gd name="T24" fmla="*/ 6388 w 6494"/>
                <a:gd name="T25" fmla="*/ 2571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4" h="5736">
                  <a:moveTo>
                    <a:pt x="6388" y="2571"/>
                  </a:moveTo>
                  <a:lnTo>
                    <a:pt x="5075" y="297"/>
                  </a:lnTo>
                  <a:cubicBezTo>
                    <a:pt x="4968" y="113"/>
                    <a:pt x="4772" y="0"/>
                    <a:pt x="4560" y="0"/>
                  </a:cubicBezTo>
                  <a:lnTo>
                    <a:pt x="1934" y="0"/>
                  </a:lnTo>
                  <a:cubicBezTo>
                    <a:pt x="1722" y="0"/>
                    <a:pt x="1526" y="113"/>
                    <a:pt x="1419" y="297"/>
                  </a:cubicBezTo>
                  <a:lnTo>
                    <a:pt x="107" y="2571"/>
                  </a:lnTo>
                  <a:cubicBezTo>
                    <a:pt x="0" y="2755"/>
                    <a:pt x="0" y="2981"/>
                    <a:pt x="107" y="3165"/>
                  </a:cubicBezTo>
                  <a:lnTo>
                    <a:pt x="1419" y="5439"/>
                  </a:lnTo>
                  <a:cubicBezTo>
                    <a:pt x="1526" y="5623"/>
                    <a:pt x="1722" y="5736"/>
                    <a:pt x="1934" y="5736"/>
                  </a:cubicBezTo>
                  <a:lnTo>
                    <a:pt x="4560" y="5736"/>
                  </a:lnTo>
                  <a:cubicBezTo>
                    <a:pt x="4772" y="5736"/>
                    <a:pt x="4968" y="5623"/>
                    <a:pt x="5075" y="5439"/>
                  </a:cubicBezTo>
                  <a:lnTo>
                    <a:pt x="6388" y="3165"/>
                  </a:lnTo>
                  <a:cubicBezTo>
                    <a:pt x="6494" y="2981"/>
                    <a:pt x="6494" y="2755"/>
                    <a:pt x="6388" y="257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hexagonal_73861"/>
            <p:cNvSpPr>
              <a:spLocks noChangeAspect="1"/>
            </p:cNvSpPr>
            <p:nvPr/>
          </p:nvSpPr>
          <p:spPr bwMode="auto">
            <a:xfrm>
              <a:off x="6272677" y="4544237"/>
              <a:ext cx="188801" cy="166521"/>
            </a:xfrm>
            <a:custGeom>
              <a:avLst/>
              <a:gdLst>
                <a:gd name="T0" fmla="*/ 6388 w 6494"/>
                <a:gd name="T1" fmla="*/ 2571 h 5736"/>
                <a:gd name="T2" fmla="*/ 5075 w 6494"/>
                <a:gd name="T3" fmla="*/ 297 h 5736"/>
                <a:gd name="T4" fmla="*/ 4560 w 6494"/>
                <a:gd name="T5" fmla="*/ 0 h 5736"/>
                <a:gd name="T6" fmla="*/ 1934 w 6494"/>
                <a:gd name="T7" fmla="*/ 0 h 5736"/>
                <a:gd name="T8" fmla="*/ 1419 w 6494"/>
                <a:gd name="T9" fmla="*/ 297 h 5736"/>
                <a:gd name="T10" fmla="*/ 107 w 6494"/>
                <a:gd name="T11" fmla="*/ 2571 h 5736"/>
                <a:gd name="T12" fmla="*/ 107 w 6494"/>
                <a:gd name="T13" fmla="*/ 3165 h 5736"/>
                <a:gd name="T14" fmla="*/ 1419 w 6494"/>
                <a:gd name="T15" fmla="*/ 5439 h 5736"/>
                <a:gd name="T16" fmla="*/ 1934 w 6494"/>
                <a:gd name="T17" fmla="*/ 5736 h 5736"/>
                <a:gd name="T18" fmla="*/ 4560 w 6494"/>
                <a:gd name="T19" fmla="*/ 5736 h 5736"/>
                <a:gd name="T20" fmla="*/ 5075 w 6494"/>
                <a:gd name="T21" fmla="*/ 5439 h 5736"/>
                <a:gd name="T22" fmla="*/ 6388 w 6494"/>
                <a:gd name="T23" fmla="*/ 3165 h 5736"/>
                <a:gd name="T24" fmla="*/ 6388 w 6494"/>
                <a:gd name="T25" fmla="*/ 2571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4" h="5736">
                  <a:moveTo>
                    <a:pt x="6388" y="2571"/>
                  </a:moveTo>
                  <a:lnTo>
                    <a:pt x="5075" y="297"/>
                  </a:lnTo>
                  <a:cubicBezTo>
                    <a:pt x="4968" y="113"/>
                    <a:pt x="4772" y="0"/>
                    <a:pt x="4560" y="0"/>
                  </a:cubicBezTo>
                  <a:lnTo>
                    <a:pt x="1934" y="0"/>
                  </a:lnTo>
                  <a:cubicBezTo>
                    <a:pt x="1722" y="0"/>
                    <a:pt x="1526" y="113"/>
                    <a:pt x="1419" y="297"/>
                  </a:cubicBezTo>
                  <a:lnTo>
                    <a:pt x="107" y="2571"/>
                  </a:lnTo>
                  <a:cubicBezTo>
                    <a:pt x="0" y="2755"/>
                    <a:pt x="0" y="2981"/>
                    <a:pt x="107" y="3165"/>
                  </a:cubicBezTo>
                  <a:lnTo>
                    <a:pt x="1419" y="5439"/>
                  </a:lnTo>
                  <a:cubicBezTo>
                    <a:pt x="1526" y="5623"/>
                    <a:pt x="1722" y="5736"/>
                    <a:pt x="1934" y="5736"/>
                  </a:cubicBezTo>
                  <a:lnTo>
                    <a:pt x="4560" y="5736"/>
                  </a:lnTo>
                  <a:cubicBezTo>
                    <a:pt x="4772" y="5736"/>
                    <a:pt x="4968" y="5623"/>
                    <a:pt x="5075" y="5439"/>
                  </a:cubicBezTo>
                  <a:lnTo>
                    <a:pt x="6388" y="3165"/>
                  </a:lnTo>
                  <a:cubicBezTo>
                    <a:pt x="6494" y="2981"/>
                    <a:pt x="6494" y="2755"/>
                    <a:pt x="6388" y="257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hexagonal_73861"/>
            <p:cNvSpPr>
              <a:spLocks noChangeAspect="1"/>
            </p:cNvSpPr>
            <p:nvPr/>
          </p:nvSpPr>
          <p:spPr bwMode="auto">
            <a:xfrm>
              <a:off x="5576705" y="4577215"/>
              <a:ext cx="114018" cy="100563"/>
            </a:xfrm>
            <a:custGeom>
              <a:avLst/>
              <a:gdLst>
                <a:gd name="T0" fmla="*/ 6388 w 6494"/>
                <a:gd name="T1" fmla="*/ 2571 h 5736"/>
                <a:gd name="T2" fmla="*/ 5075 w 6494"/>
                <a:gd name="T3" fmla="*/ 297 h 5736"/>
                <a:gd name="T4" fmla="*/ 4560 w 6494"/>
                <a:gd name="T5" fmla="*/ 0 h 5736"/>
                <a:gd name="T6" fmla="*/ 1934 w 6494"/>
                <a:gd name="T7" fmla="*/ 0 h 5736"/>
                <a:gd name="T8" fmla="*/ 1419 w 6494"/>
                <a:gd name="T9" fmla="*/ 297 h 5736"/>
                <a:gd name="T10" fmla="*/ 107 w 6494"/>
                <a:gd name="T11" fmla="*/ 2571 h 5736"/>
                <a:gd name="T12" fmla="*/ 107 w 6494"/>
                <a:gd name="T13" fmla="*/ 3165 h 5736"/>
                <a:gd name="T14" fmla="*/ 1419 w 6494"/>
                <a:gd name="T15" fmla="*/ 5439 h 5736"/>
                <a:gd name="T16" fmla="*/ 1934 w 6494"/>
                <a:gd name="T17" fmla="*/ 5736 h 5736"/>
                <a:gd name="T18" fmla="*/ 4560 w 6494"/>
                <a:gd name="T19" fmla="*/ 5736 h 5736"/>
                <a:gd name="T20" fmla="*/ 5075 w 6494"/>
                <a:gd name="T21" fmla="*/ 5439 h 5736"/>
                <a:gd name="T22" fmla="*/ 6388 w 6494"/>
                <a:gd name="T23" fmla="*/ 3165 h 5736"/>
                <a:gd name="T24" fmla="*/ 6388 w 6494"/>
                <a:gd name="T25" fmla="*/ 2571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4" h="5736">
                  <a:moveTo>
                    <a:pt x="6388" y="2571"/>
                  </a:moveTo>
                  <a:lnTo>
                    <a:pt x="5075" y="297"/>
                  </a:lnTo>
                  <a:cubicBezTo>
                    <a:pt x="4968" y="113"/>
                    <a:pt x="4772" y="0"/>
                    <a:pt x="4560" y="0"/>
                  </a:cubicBezTo>
                  <a:lnTo>
                    <a:pt x="1934" y="0"/>
                  </a:lnTo>
                  <a:cubicBezTo>
                    <a:pt x="1722" y="0"/>
                    <a:pt x="1526" y="113"/>
                    <a:pt x="1419" y="297"/>
                  </a:cubicBezTo>
                  <a:lnTo>
                    <a:pt x="107" y="2571"/>
                  </a:lnTo>
                  <a:cubicBezTo>
                    <a:pt x="0" y="2755"/>
                    <a:pt x="0" y="2981"/>
                    <a:pt x="107" y="3165"/>
                  </a:cubicBezTo>
                  <a:lnTo>
                    <a:pt x="1419" y="5439"/>
                  </a:lnTo>
                  <a:cubicBezTo>
                    <a:pt x="1526" y="5623"/>
                    <a:pt x="1722" y="5736"/>
                    <a:pt x="1934" y="5736"/>
                  </a:cubicBezTo>
                  <a:lnTo>
                    <a:pt x="4560" y="5736"/>
                  </a:lnTo>
                  <a:cubicBezTo>
                    <a:pt x="4772" y="5736"/>
                    <a:pt x="4968" y="5623"/>
                    <a:pt x="5075" y="5439"/>
                  </a:cubicBezTo>
                  <a:lnTo>
                    <a:pt x="6388" y="3165"/>
                  </a:lnTo>
                  <a:cubicBezTo>
                    <a:pt x="6494" y="2981"/>
                    <a:pt x="6494" y="2755"/>
                    <a:pt x="6388" y="257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hexagonal_73861"/>
            <p:cNvSpPr>
              <a:spLocks noChangeAspect="1"/>
            </p:cNvSpPr>
            <p:nvPr/>
          </p:nvSpPr>
          <p:spPr bwMode="auto">
            <a:xfrm>
              <a:off x="6501277" y="4577214"/>
              <a:ext cx="114018" cy="100563"/>
            </a:xfrm>
            <a:custGeom>
              <a:avLst/>
              <a:gdLst>
                <a:gd name="T0" fmla="*/ 6388 w 6494"/>
                <a:gd name="T1" fmla="*/ 2571 h 5736"/>
                <a:gd name="T2" fmla="*/ 5075 w 6494"/>
                <a:gd name="T3" fmla="*/ 297 h 5736"/>
                <a:gd name="T4" fmla="*/ 4560 w 6494"/>
                <a:gd name="T5" fmla="*/ 0 h 5736"/>
                <a:gd name="T6" fmla="*/ 1934 w 6494"/>
                <a:gd name="T7" fmla="*/ 0 h 5736"/>
                <a:gd name="T8" fmla="*/ 1419 w 6494"/>
                <a:gd name="T9" fmla="*/ 297 h 5736"/>
                <a:gd name="T10" fmla="*/ 107 w 6494"/>
                <a:gd name="T11" fmla="*/ 2571 h 5736"/>
                <a:gd name="T12" fmla="*/ 107 w 6494"/>
                <a:gd name="T13" fmla="*/ 3165 h 5736"/>
                <a:gd name="T14" fmla="*/ 1419 w 6494"/>
                <a:gd name="T15" fmla="*/ 5439 h 5736"/>
                <a:gd name="T16" fmla="*/ 1934 w 6494"/>
                <a:gd name="T17" fmla="*/ 5736 h 5736"/>
                <a:gd name="T18" fmla="*/ 4560 w 6494"/>
                <a:gd name="T19" fmla="*/ 5736 h 5736"/>
                <a:gd name="T20" fmla="*/ 5075 w 6494"/>
                <a:gd name="T21" fmla="*/ 5439 h 5736"/>
                <a:gd name="T22" fmla="*/ 6388 w 6494"/>
                <a:gd name="T23" fmla="*/ 3165 h 5736"/>
                <a:gd name="T24" fmla="*/ 6388 w 6494"/>
                <a:gd name="T25" fmla="*/ 2571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94" h="5736">
                  <a:moveTo>
                    <a:pt x="6388" y="2571"/>
                  </a:moveTo>
                  <a:lnTo>
                    <a:pt x="5075" y="297"/>
                  </a:lnTo>
                  <a:cubicBezTo>
                    <a:pt x="4968" y="113"/>
                    <a:pt x="4772" y="0"/>
                    <a:pt x="4560" y="0"/>
                  </a:cubicBezTo>
                  <a:lnTo>
                    <a:pt x="1934" y="0"/>
                  </a:lnTo>
                  <a:cubicBezTo>
                    <a:pt x="1722" y="0"/>
                    <a:pt x="1526" y="113"/>
                    <a:pt x="1419" y="297"/>
                  </a:cubicBezTo>
                  <a:lnTo>
                    <a:pt x="107" y="2571"/>
                  </a:lnTo>
                  <a:cubicBezTo>
                    <a:pt x="0" y="2755"/>
                    <a:pt x="0" y="2981"/>
                    <a:pt x="107" y="3165"/>
                  </a:cubicBezTo>
                  <a:lnTo>
                    <a:pt x="1419" y="5439"/>
                  </a:lnTo>
                  <a:cubicBezTo>
                    <a:pt x="1526" y="5623"/>
                    <a:pt x="1722" y="5736"/>
                    <a:pt x="1934" y="5736"/>
                  </a:cubicBezTo>
                  <a:lnTo>
                    <a:pt x="4560" y="5736"/>
                  </a:lnTo>
                  <a:cubicBezTo>
                    <a:pt x="4772" y="5736"/>
                    <a:pt x="4968" y="5623"/>
                    <a:pt x="5075" y="5439"/>
                  </a:cubicBezTo>
                  <a:lnTo>
                    <a:pt x="6388" y="3165"/>
                  </a:lnTo>
                  <a:cubicBezTo>
                    <a:pt x="6494" y="2981"/>
                    <a:pt x="6494" y="2755"/>
                    <a:pt x="6388" y="257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PA_矩形 25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76418" y="4007891"/>
            <a:ext cx="463916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  <a:sym typeface="思源黑体" panose="020B0500000000000000" pitchFamily="34" charset="-122"/>
              </a:rPr>
              <a:t>希望老师批评指正！</a:t>
            </a:r>
            <a:endParaRPr lang="zh-CN" altLang="en-US" sz="2800" dirty="0">
              <a:solidFill>
                <a:schemeClr val="accent2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Arial" panose="020B0604020202020204" pitchFamily="34" charset="0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8"/>
          <p:cNvSpPr txBox="1"/>
          <p:nvPr/>
        </p:nvSpPr>
        <p:spPr>
          <a:xfrm>
            <a:off x="1413308" y="533735"/>
            <a:ext cx="4682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0" spc="300">
                <a:solidFill>
                  <a:schemeClr val="bg1">
                    <a:lumMod val="9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Contents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1" name="任意多边形: 形状 39"/>
          <p:cNvSpPr/>
          <p:nvPr/>
        </p:nvSpPr>
        <p:spPr>
          <a:xfrm flipV="1">
            <a:off x="829734" y="692316"/>
            <a:ext cx="368300" cy="6985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5" name="矩形 26"/>
          <p:cNvSpPr/>
          <p:nvPr/>
        </p:nvSpPr>
        <p:spPr>
          <a:xfrm>
            <a:off x="601132" y="2664152"/>
            <a:ext cx="2394857" cy="2889850"/>
          </a:xfrm>
          <a:prstGeom prst="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6" name="矩形 27"/>
          <p:cNvSpPr/>
          <p:nvPr/>
        </p:nvSpPr>
        <p:spPr>
          <a:xfrm>
            <a:off x="3348567" y="2664151"/>
            <a:ext cx="2394857" cy="2889850"/>
          </a:xfrm>
          <a:prstGeom prst="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7" name="矩形 28"/>
          <p:cNvSpPr/>
          <p:nvPr/>
        </p:nvSpPr>
        <p:spPr>
          <a:xfrm>
            <a:off x="6096000" y="2676097"/>
            <a:ext cx="2394857" cy="2889850"/>
          </a:xfrm>
          <a:prstGeom prst="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8" name="矩形 29"/>
          <p:cNvSpPr/>
          <p:nvPr/>
        </p:nvSpPr>
        <p:spPr>
          <a:xfrm>
            <a:off x="8845048" y="2664150"/>
            <a:ext cx="2394857" cy="2889850"/>
          </a:xfrm>
          <a:prstGeom prst="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9" name="文本框 30"/>
          <p:cNvSpPr txBox="1"/>
          <p:nvPr/>
        </p:nvSpPr>
        <p:spPr>
          <a:xfrm>
            <a:off x="601082" y="2664150"/>
            <a:ext cx="11306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01.</a:t>
            </a:r>
            <a:endParaRPr lang="zh-CN" altLang="en-US" sz="2400" spc="3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0" name="文本框 32"/>
          <p:cNvSpPr txBox="1"/>
          <p:nvPr/>
        </p:nvSpPr>
        <p:spPr>
          <a:xfrm>
            <a:off x="3348384" y="2664150"/>
            <a:ext cx="11306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02.</a:t>
            </a:r>
            <a:endParaRPr lang="zh-CN" altLang="en-US" sz="2400" spc="3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1" name="文本框 34"/>
          <p:cNvSpPr txBox="1"/>
          <p:nvPr/>
        </p:nvSpPr>
        <p:spPr>
          <a:xfrm>
            <a:off x="6096241" y="2685740"/>
            <a:ext cx="11306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03.</a:t>
            </a:r>
            <a:endParaRPr lang="zh-CN" altLang="en-US" sz="2400" spc="3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2" name="文本框 36"/>
          <p:cNvSpPr txBox="1"/>
          <p:nvPr/>
        </p:nvSpPr>
        <p:spPr>
          <a:xfrm>
            <a:off x="8844734" y="2664150"/>
            <a:ext cx="11306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04.</a:t>
            </a:r>
            <a:endParaRPr lang="zh-CN" altLang="en-US" sz="2400" spc="3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3" name="任意多边形: 形状 39"/>
          <p:cNvSpPr/>
          <p:nvPr/>
        </p:nvSpPr>
        <p:spPr>
          <a:xfrm flipV="1">
            <a:off x="601133" y="5419298"/>
            <a:ext cx="2394857" cy="158594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4" name="任意多边形: 形状 39"/>
          <p:cNvSpPr/>
          <p:nvPr/>
        </p:nvSpPr>
        <p:spPr>
          <a:xfrm flipV="1">
            <a:off x="3347078" y="5419298"/>
            <a:ext cx="2394857" cy="158594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5" name="任意多边形: 形状 39"/>
          <p:cNvSpPr/>
          <p:nvPr/>
        </p:nvSpPr>
        <p:spPr>
          <a:xfrm flipV="1">
            <a:off x="6093022" y="5407353"/>
            <a:ext cx="2394857" cy="158594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6" name="任意多边形: 形状 39"/>
          <p:cNvSpPr/>
          <p:nvPr/>
        </p:nvSpPr>
        <p:spPr>
          <a:xfrm flipV="1">
            <a:off x="8842070" y="5419298"/>
            <a:ext cx="2394857" cy="158594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7" name="矩形 1"/>
          <p:cNvSpPr/>
          <p:nvPr/>
        </p:nvSpPr>
        <p:spPr>
          <a:xfrm>
            <a:off x="5143372" y="62005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目录</a:t>
            </a:r>
            <a:endParaRPr lang="en-US" altLang="zh-CN" sz="5400" b="1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8" name="PA-文本框 6"/>
          <p:cNvSpPr txBox="1"/>
          <p:nvPr>
            <p:custDataLst>
              <p:tags r:id="rId1"/>
            </p:custDataLst>
          </p:nvPr>
        </p:nvSpPr>
        <p:spPr>
          <a:xfrm>
            <a:off x="830138" y="3146541"/>
            <a:ext cx="188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数据基础处理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9" name="矩形 22"/>
          <p:cNvSpPr/>
          <p:nvPr/>
        </p:nvSpPr>
        <p:spPr>
          <a:xfrm>
            <a:off x="845275" y="3514837"/>
            <a:ext cx="1907632" cy="6026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思源黑体" panose="020B0500000000000000" pitchFamily="34" charset="-122"/>
              </a:rPr>
              <a:t>数据预处理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思源黑体" panose="020B0500000000000000" pitchFamily="34" charset="-122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思源黑体" panose="020B0500000000000000" pitchFamily="34" charset="-122"/>
              </a:rPr>
              <a:t>数据平衡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0" name="PA-文本框 6"/>
          <p:cNvSpPr txBox="1"/>
          <p:nvPr>
            <p:custDataLst>
              <p:tags r:id="rId2"/>
            </p:custDataLst>
          </p:nvPr>
        </p:nvSpPr>
        <p:spPr>
          <a:xfrm>
            <a:off x="3547651" y="3146541"/>
            <a:ext cx="188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模型构建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1" name="矩形 22"/>
          <p:cNvSpPr/>
          <p:nvPr/>
        </p:nvSpPr>
        <p:spPr>
          <a:xfrm>
            <a:off x="3590093" y="3514837"/>
            <a:ext cx="1907632" cy="34607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思源黑体" panose="020B0500000000000000" pitchFamily="34" charset="-122"/>
              </a:rPr>
              <a:t>决策树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2" name="PA-文本框 6"/>
          <p:cNvSpPr txBox="1"/>
          <p:nvPr>
            <p:custDataLst>
              <p:tags r:id="rId3"/>
            </p:custDataLst>
          </p:nvPr>
        </p:nvSpPr>
        <p:spPr>
          <a:xfrm>
            <a:off x="6422688" y="3146541"/>
            <a:ext cx="188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模型评估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3" name="矩形 22"/>
          <p:cNvSpPr/>
          <p:nvPr/>
        </p:nvSpPr>
        <p:spPr>
          <a:xfrm>
            <a:off x="6422585" y="3533887"/>
            <a:ext cx="1907632" cy="18853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思源黑体" panose="020B0500000000000000" pitchFamily="34" charset="-122"/>
              </a:rPr>
              <a:t>准确率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思源黑体" panose="020B0500000000000000" pitchFamily="34" charset="-122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思源黑体" panose="020B0500000000000000" pitchFamily="34" charset="-122"/>
              </a:rPr>
              <a:t>精确率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思源黑体" panose="020B0500000000000000" pitchFamily="34" charset="-122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思源黑体" panose="020B0500000000000000" pitchFamily="34" charset="-122"/>
              </a:rPr>
              <a:t>召回率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思源黑体" panose="020B0500000000000000" pitchFamily="34" charset="-122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思源黑体" panose="020B0500000000000000" pitchFamily="34" charset="-122"/>
              </a:rPr>
              <a:t>F-score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思源黑体" panose="020B0500000000000000" pitchFamily="34" charset="-122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思源黑体" panose="020B0500000000000000" pitchFamily="34" charset="-122"/>
              </a:rPr>
              <a:t>ROC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思源黑体" panose="020B0500000000000000" pitchFamily="34" charset="-122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思源黑体" panose="020B0500000000000000" pitchFamily="34" charset="-122"/>
              </a:rPr>
              <a:t>KS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思源黑体" panose="020B0500000000000000" pitchFamily="34" charset="-122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思源黑体" panose="020B0500000000000000" pitchFamily="34" charset="-122"/>
              </a:rPr>
              <a:t>Precision-Recall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思源黑体" panose="020B0500000000000000" pitchFamily="34" charset="-122"/>
            </a:endParaRPr>
          </a:p>
        </p:txBody>
      </p:sp>
      <p:sp>
        <p:nvSpPr>
          <p:cNvPr id="84" name="PA-文本框 6"/>
          <p:cNvSpPr txBox="1"/>
          <p:nvPr>
            <p:custDataLst>
              <p:tags r:id="rId4"/>
            </p:custDataLst>
          </p:nvPr>
        </p:nvSpPr>
        <p:spPr>
          <a:xfrm>
            <a:off x="9078092" y="3145271"/>
            <a:ext cx="188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模型优化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5" name="矩形 22"/>
          <p:cNvSpPr/>
          <p:nvPr/>
        </p:nvSpPr>
        <p:spPr>
          <a:xfrm>
            <a:off x="9077989" y="3533887"/>
            <a:ext cx="1907632" cy="85915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思源黑体" panose="020B0500000000000000" pitchFamily="34" charset="-122"/>
              </a:rPr>
              <a:t>交叉验证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思源黑体" panose="020B0500000000000000" pitchFamily="34" charset="-122"/>
              </a:rPr>
              <a:t>&amp;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思源黑体" panose="020B0500000000000000" pitchFamily="34" charset="-122"/>
              </a:rPr>
              <a:t>网格搜索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思源黑体" panose="020B0500000000000000" pitchFamily="34" charset="-122"/>
            </a:endParaRPr>
          </a:p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思源黑体" panose="020B0500000000000000" pitchFamily="34" charset="-122"/>
              </a:rPr>
              <a:t>随机搜索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思源黑体" panose="020B0500000000000000" pitchFamily="34" charset="-122"/>
            </a:endParaRPr>
          </a:p>
          <a:p>
            <a:pPr lvl="0" algn="l">
              <a:lnSpc>
                <a:spcPts val="2000"/>
              </a:lnSpc>
              <a:defRPr/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65" grpId="1" animBg="1"/>
      <p:bldP spid="66" grpId="1" animBg="1"/>
      <p:bldP spid="67" grpId="1" animBg="1"/>
      <p:bldP spid="68" grpId="1" animBg="1"/>
      <p:bldP spid="69" grpId="1"/>
      <p:bldP spid="70" grpId="1"/>
      <p:bldP spid="71" grpId="1"/>
      <p:bldP spid="72" grpId="1"/>
      <p:bldP spid="73" grpId="1" animBg="1"/>
      <p:bldP spid="74" grpId="1" animBg="1"/>
      <p:bldP spid="75" grpId="1" animBg="1"/>
      <p:bldP spid="76" grpId="1" animBg="1"/>
      <p:bldP spid="78" grpId="1"/>
      <p:bldP spid="79" grpId="1"/>
      <p:bldP spid="80" grpId="1"/>
      <p:bldP spid="81" grpId="1"/>
      <p:bldP spid="82" grpId="1"/>
      <p:bldP spid="83" grpId="1"/>
      <p:bldP spid="84" grpId="1"/>
      <p:bldP spid="8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44;p25"/>
          <p:cNvGrpSpPr/>
          <p:nvPr/>
        </p:nvGrpSpPr>
        <p:grpSpPr>
          <a:xfrm>
            <a:off x="404232" y="2130483"/>
            <a:ext cx="338943" cy="337543"/>
            <a:chOff x="2565400" y="3743325"/>
            <a:chExt cx="384175" cy="382588"/>
          </a:xfrm>
        </p:grpSpPr>
        <p:sp>
          <p:nvSpPr>
            <p:cNvPr id="7" name="Google Shape;145;p25"/>
            <p:cNvSpPr/>
            <p:nvPr/>
          </p:nvSpPr>
          <p:spPr>
            <a:xfrm>
              <a:off x="2705100" y="3743325"/>
              <a:ext cx="244475" cy="244475"/>
            </a:xfrm>
            <a:custGeom>
              <a:avLst/>
              <a:gdLst/>
              <a:ahLst/>
              <a:cxnLst/>
              <a:rect l="l" t="t" r="r" b="b"/>
              <a:pathLst>
                <a:path w="2146" h="2146" extrusionOk="0">
                  <a:moveTo>
                    <a:pt x="1605" y="0"/>
                  </a:moveTo>
                  <a:lnTo>
                    <a:pt x="1621" y="2"/>
                  </a:lnTo>
                  <a:lnTo>
                    <a:pt x="1638" y="7"/>
                  </a:lnTo>
                  <a:lnTo>
                    <a:pt x="1652" y="17"/>
                  </a:lnTo>
                  <a:lnTo>
                    <a:pt x="1664" y="30"/>
                  </a:lnTo>
                  <a:lnTo>
                    <a:pt x="1673" y="46"/>
                  </a:lnTo>
                  <a:lnTo>
                    <a:pt x="1790" y="356"/>
                  </a:lnTo>
                  <a:lnTo>
                    <a:pt x="2100" y="473"/>
                  </a:lnTo>
                  <a:lnTo>
                    <a:pt x="2116" y="483"/>
                  </a:lnTo>
                  <a:lnTo>
                    <a:pt x="2129" y="495"/>
                  </a:lnTo>
                  <a:lnTo>
                    <a:pt x="2139" y="509"/>
                  </a:lnTo>
                  <a:lnTo>
                    <a:pt x="2145" y="526"/>
                  </a:lnTo>
                  <a:lnTo>
                    <a:pt x="2146" y="543"/>
                  </a:lnTo>
                  <a:lnTo>
                    <a:pt x="2144" y="561"/>
                  </a:lnTo>
                  <a:lnTo>
                    <a:pt x="2138" y="577"/>
                  </a:lnTo>
                  <a:lnTo>
                    <a:pt x="2126" y="593"/>
                  </a:lnTo>
                  <a:lnTo>
                    <a:pt x="1714" y="1004"/>
                  </a:lnTo>
                  <a:lnTo>
                    <a:pt x="1698" y="1014"/>
                  </a:lnTo>
                  <a:lnTo>
                    <a:pt x="1681" y="1022"/>
                  </a:lnTo>
                  <a:lnTo>
                    <a:pt x="1663" y="1023"/>
                  </a:lnTo>
                  <a:lnTo>
                    <a:pt x="1645" y="1019"/>
                  </a:lnTo>
                  <a:lnTo>
                    <a:pt x="1342" y="905"/>
                  </a:lnTo>
                  <a:lnTo>
                    <a:pt x="118" y="2125"/>
                  </a:lnTo>
                  <a:lnTo>
                    <a:pt x="103" y="2137"/>
                  </a:lnTo>
                  <a:lnTo>
                    <a:pt x="86" y="2144"/>
                  </a:lnTo>
                  <a:lnTo>
                    <a:pt x="69" y="2146"/>
                  </a:lnTo>
                  <a:lnTo>
                    <a:pt x="50" y="2143"/>
                  </a:lnTo>
                  <a:lnTo>
                    <a:pt x="34" y="2137"/>
                  </a:lnTo>
                  <a:lnTo>
                    <a:pt x="20" y="2124"/>
                  </a:lnTo>
                  <a:lnTo>
                    <a:pt x="8" y="2110"/>
                  </a:lnTo>
                  <a:lnTo>
                    <a:pt x="2" y="2094"/>
                  </a:lnTo>
                  <a:lnTo>
                    <a:pt x="0" y="2076"/>
                  </a:lnTo>
                  <a:lnTo>
                    <a:pt x="2" y="2059"/>
                  </a:lnTo>
                  <a:lnTo>
                    <a:pt x="8" y="2042"/>
                  </a:lnTo>
                  <a:lnTo>
                    <a:pt x="20" y="2027"/>
                  </a:lnTo>
                  <a:lnTo>
                    <a:pt x="1239" y="808"/>
                  </a:lnTo>
                  <a:lnTo>
                    <a:pt x="1127" y="507"/>
                  </a:lnTo>
                  <a:lnTo>
                    <a:pt x="1122" y="491"/>
                  </a:lnTo>
                  <a:lnTo>
                    <a:pt x="1122" y="474"/>
                  </a:lnTo>
                  <a:lnTo>
                    <a:pt x="1126" y="459"/>
                  </a:lnTo>
                  <a:lnTo>
                    <a:pt x="1133" y="445"/>
                  </a:lnTo>
                  <a:lnTo>
                    <a:pt x="1143" y="432"/>
                  </a:lnTo>
                  <a:lnTo>
                    <a:pt x="1557" y="22"/>
                  </a:lnTo>
                  <a:lnTo>
                    <a:pt x="1571" y="9"/>
                  </a:lnTo>
                  <a:lnTo>
                    <a:pt x="1587" y="3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Google Shape;146;p25"/>
            <p:cNvSpPr/>
            <p:nvPr/>
          </p:nvSpPr>
          <p:spPr>
            <a:xfrm>
              <a:off x="2565400" y="3830638"/>
              <a:ext cx="296863" cy="295275"/>
            </a:xfrm>
            <a:custGeom>
              <a:avLst/>
              <a:gdLst/>
              <a:ahLst/>
              <a:cxnLst/>
              <a:rect l="l" t="t" r="r" b="b"/>
              <a:pathLst>
                <a:path w="2614" h="2614" extrusionOk="0">
                  <a:moveTo>
                    <a:pt x="1307" y="0"/>
                  </a:moveTo>
                  <a:lnTo>
                    <a:pt x="1392" y="3"/>
                  </a:lnTo>
                  <a:lnTo>
                    <a:pt x="1475" y="10"/>
                  </a:lnTo>
                  <a:lnTo>
                    <a:pt x="1557" y="23"/>
                  </a:lnTo>
                  <a:lnTo>
                    <a:pt x="1638" y="42"/>
                  </a:lnTo>
                  <a:lnTo>
                    <a:pt x="1716" y="66"/>
                  </a:lnTo>
                  <a:lnTo>
                    <a:pt x="1792" y="93"/>
                  </a:lnTo>
                  <a:lnTo>
                    <a:pt x="1865" y="125"/>
                  </a:lnTo>
                  <a:lnTo>
                    <a:pt x="1937" y="162"/>
                  </a:lnTo>
                  <a:lnTo>
                    <a:pt x="2005" y="202"/>
                  </a:lnTo>
                  <a:lnTo>
                    <a:pt x="2072" y="247"/>
                  </a:lnTo>
                  <a:lnTo>
                    <a:pt x="1792" y="528"/>
                  </a:lnTo>
                  <a:lnTo>
                    <a:pt x="1730" y="492"/>
                  </a:lnTo>
                  <a:lnTo>
                    <a:pt x="1665" y="462"/>
                  </a:lnTo>
                  <a:lnTo>
                    <a:pt x="1597" y="436"/>
                  </a:lnTo>
                  <a:lnTo>
                    <a:pt x="1528" y="416"/>
                  </a:lnTo>
                  <a:lnTo>
                    <a:pt x="1456" y="401"/>
                  </a:lnTo>
                  <a:lnTo>
                    <a:pt x="1382" y="392"/>
                  </a:lnTo>
                  <a:lnTo>
                    <a:pt x="1306" y="389"/>
                  </a:lnTo>
                  <a:lnTo>
                    <a:pt x="1231" y="392"/>
                  </a:lnTo>
                  <a:lnTo>
                    <a:pt x="1157" y="401"/>
                  </a:lnTo>
                  <a:lnTo>
                    <a:pt x="1085" y="416"/>
                  </a:lnTo>
                  <a:lnTo>
                    <a:pt x="1015" y="436"/>
                  </a:lnTo>
                  <a:lnTo>
                    <a:pt x="949" y="461"/>
                  </a:lnTo>
                  <a:lnTo>
                    <a:pt x="884" y="492"/>
                  </a:lnTo>
                  <a:lnTo>
                    <a:pt x="822" y="527"/>
                  </a:lnTo>
                  <a:lnTo>
                    <a:pt x="764" y="567"/>
                  </a:lnTo>
                  <a:lnTo>
                    <a:pt x="708" y="610"/>
                  </a:lnTo>
                  <a:lnTo>
                    <a:pt x="657" y="658"/>
                  </a:lnTo>
                  <a:lnTo>
                    <a:pt x="609" y="709"/>
                  </a:lnTo>
                  <a:lnTo>
                    <a:pt x="565" y="765"/>
                  </a:lnTo>
                  <a:lnTo>
                    <a:pt x="526" y="823"/>
                  </a:lnTo>
                  <a:lnTo>
                    <a:pt x="491" y="886"/>
                  </a:lnTo>
                  <a:lnTo>
                    <a:pt x="460" y="950"/>
                  </a:lnTo>
                  <a:lnTo>
                    <a:pt x="434" y="1017"/>
                  </a:lnTo>
                  <a:lnTo>
                    <a:pt x="415" y="1087"/>
                  </a:lnTo>
                  <a:lnTo>
                    <a:pt x="400" y="1158"/>
                  </a:lnTo>
                  <a:lnTo>
                    <a:pt x="391" y="1232"/>
                  </a:lnTo>
                  <a:lnTo>
                    <a:pt x="388" y="1307"/>
                  </a:lnTo>
                  <a:lnTo>
                    <a:pt x="391" y="1383"/>
                  </a:lnTo>
                  <a:lnTo>
                    <a:pt x="399" y="1456"/>
                  </a:lnTo>
                  <a:lnTo>
                    <a:pt x="415" y="1528"/>
                  </a:lnTo>
                  <a:lnTo>
                    <a:pt x="434" y="1597"/>
                  </a:lnTo>
                  <a:lnTo>
                    <a:pt x="460" y="1664"/>
                  </a:lnTo>
                  <a:lnTo>
                    <a:pt x="490" y="1729"/>
                  </a:lnTo>
                  <a:lnTo>
                    <a:pt x="526" y="1790"/>
                  </a:lnTo>
                  <a:lnTo>
                    <a:pt x="565" y="1849"/>
                  </a:lnTo>
                  <a:lnTo>
                    <a:pt x="609" y="1904"/>
                  </a:lnTo>
                  <a:lnTo>
                    <a:pt x="656" y="1957"/>
                  </a:lnTo>
                  <a:lnTo>
                    <a:pt x="708" y="2004"/>
                  </a:lnTo>
                  <a:lnTo>
                    <a:pt x="763" y="2048"/>
                  </a:lnTo>
                  <a:lnTo>
                    <a:pt x="821" y="2088"/>
                  </a:lnTo>
                  <a:lnTo>
                    <a:pt x="883" y="2123"/>
                  </a:lnTo>
                  <a:lnTo>
                    <a:pt x="948" y="2153"/>
                  </a:lnTo>
                  <a:lnTo>
                    <a:pt x="1015" y="2178"/>
                  </a:lnTo>
                  <a:lnTo>
                    <a:pt x="1084" y="2199"/>
                  </a:lnTo>
                  <a:lnTo>
                    <a:pt x="1156" y="2213"/>
                  </a:lnTo>
                  <a:lnTo>
                    <a:pt x="1230" y="2223"/>
                  </a:lnTo>
                  <a:lnTo>
                    <a:pt x="1306" y="2226"/>
                  </a:lnTo>
                  <a:lnTo>
                    <a:pt x="1381" y="2223"/>
                  </a:lnTo>
                  <a:lnTo>
                    <a:pt x="1455" y="2213"/>
                  </a:lnTo>
                  <a:lnTo>
                    <a:pt x="1527" y="2199"/>
                  </a:lnTo>
                  <a:lnTo>
                    <a:pt x="1595" y="2178"/>
                  </a:lnTo>
                  <a:lnTo>
                    <a:pt x="1663" y="2153"/>
                  </a:lnTo>
                  <a:lnTo>
                    <a:pt x="1728" y="2123"/>
                  </a:lnTo>
                  <a:lnTo>
                    <a:pt x="1789" y="2088"/>
                  </a:lnTo>
                  <a:lnTo>
                    <a:pt x="1848" y="2048"/>
                  </a:lnTo>
                  <a:lnTo>
                    <a:pt x="1903" y="2004"/>
                  </a:lnTo>
                  <a:lnTo>
                    <a:pt x="1955" y="1957"/>
                  </a:lnTo>
                  <a:lnTo>
                    <a:pt x="2003" y="1904"/>
                  </a:lnTo>
                  <a:lnTo>
                    <a:pt x="2046" y="1849"/>
                  </a:lnTo>
                  <a:lnTo>
                    <a:pt x="2086" y="1790"/>
                  </a:lnTo>
                  <a:lnTo>
                    <a:pt x="2121" y="1729"/>
                  </a:lnTo>
                  <a:lnTo>
                    <a:pt x="2152" y="1664"/>
                  </a:lnTo>
                  <a:lnTo>
                    <a:pt x="2177" y="1597"/>
                  </a:lnTo>
                  <a:lnTo>
                    <a:pt x="2197" y="1528"/>
                  </a:lnTo>
                  <a:lnTo>
                    <a:pt x="2211" y="1456"/>
                  </a:lnTo>
                  <a:lnTo>
                    <a:pt x="2221" y="1383"/>
                  </a:lnTo>
                  <a:lnTo>
                    <a:pt x="2224" y="1307"/>
                  </a:lnTo>
                  <a:lnTo>
                    <a:pt x="2221" y="1234"/>
                  </a:lnTo>
                  <a:lnTo>
                    <a:pt x="2212" y="1162"/>
                  </a:lnTo>
                  <a:lnTo>
                    <a:pt x="2198" y="1092"/>
                  </a:lnTo>
                  <a:lnTo>
                    <a:pt x="2179" y="1024"/>
                  </a:lnTo>
                  <a:lnTo>
                    <a:pt x="2155" y="959"/>
                  </a:lnTo>
                  <a:lnTo>
                    <a:pt x="2125" y="895"/>
                  </a:lnTo>
                  <a:lnTo>
                    <a:pt x="2092" y="835"/>
                  </a:lnTo>
                  <a:lnTo>
                    <a:pt x="2375" y="553"/>
                  </a:lnTo>
                  <a:lnTo>
                    <a:pt x="2423" y="626"/>
                  </a:lnTo>
                  <a:lnTo>
                    <a:pt x="2466" y="702"/>
                  </a:lnTo>
                  <a:lnTo>
                    <a:pt x="2504" y="781"/>
                  </a:lnTo>
                  <a:lnTo>
                    <a:pt x="2536" y="862"/>
                  </a:lnTo>
                  <a:lnTo>
                    <a:pt x="2564" y="947"/>
                  </a:lnTo>
                  <a:lnTo>
                    <a:pt x="2585" y="1034"/>
                  </a:lnTo>
                  <a:lnTo>
                    <a:pt x="2601" y="1123"/>
                  </a:lnTo>
                  <a:lnTo>
                    <a:pt x="2611" y="1213"/>
                  </a:lnTo>
                  <a:lnTo>
                    <a:pt x="2614" y="1307"/>
                  </a:lnTo>
                  <a:lnTo>
                    <a:pt x="2611" y="1400"/>
                  </a:lnTo>
                  <a:lnTo>
                    <a:pt x="2601" y="1492"/>
                  </a:lnTo>
                  <a:lnTo>
                    <a:pt x="2585" y="1581"/>
                  </a:lnTo>
                  <a:lnTo>
                    <a:pt x="2563" y="1668"/>
                  </a:lnTo>
                  <a:lnTo>
                    <a:pt x="2535" y="1753"/>
                  </a:lnTo>
                  <a:lnTo>
                    <a:pt x="2502" y="1836"/>
                  </a:lnTo>
                  <a:lnTo>
                    <a:pt x="2464" y="1915"/>
                  </a:lnTo>
                  <a:lnTo>
                    <a:pt x="2420" y="1992"/>
                  </a:lnTo>
                  <a:lnTo>
                    <a:pt x="2372" y="2064"/>
                  </a:lnTo>
                  <a:lnTo>
                    <a:pt x="2318" y="2133"/>
                  </a:lnTo>
                  <a:lnTo>
                    <a:pt x="2261" y="2199"/>
                  </a:lnTo>
                  <a:lnTo>
                    <a:pt x="2199" y="2261"/>
                  </a:lnTo>
                  <a:lnTo>
                    <a:pt x="2133" y="2318"/>
                  </a:lnTo>
                  <a:lnTo>
                    <a:pt x="2065" y="2371"/>
                  </a:lnTo>
                  <a:lnTo>
                    <a:pt x="1992" y="2420"/>
                  </a:lnTo>
                  <a:lnTo>
                    <a:pt x="1915" y="2464"/>
                  </a:lnTo>
                  <a:lnTo>
                    <a:pt x="1836" y="2502"/>
                  </a:lnTo>
                  <a:lnTo>
                    <a:pt x="1754" y="2535"/>
                  </a:lnTo>
                  <a:lnTo>
                    <a:pt x="1668" y="2562"/>
                  </a:lnTo>
                  <a:lnTo>
                    <a:pt x="1581" y="2584"/>
                  </a:lnTo>
                  <a:lnTo>
                    <a:pt x="1492" y="2600"/>
                  </a:lnTo>
                  <a:lnTo>
                    <a:pt x="1400" y="2610"/>
                  </a:lnTo>
                  <a:lnTo>
                    <a:pt x="1307" y="2614"/>
                  </a:lnTo>
                  <a:lnTo>
                    <a:pt x="1214" y="2610"/>
                  </a:lnTo>
                  <a:lnTo>
                    <a:pt x="1122" y="2600"/>
                  </a:lnTo>
                  <a:lnTo>
                    <a:pt x="1032" y="2584"/>
                  </a:lnTo>
                  <a:lnTo>
                    <a:pt x="945" y="2562"/>
                  </a:lnTo>
                  <a:lnTo>
                    <a:pt x="860" y="2535"/>
                  </a:lnTo>
                  <a:lnTo>
                    <a:pt x="778" y="2502"/>
                  </a:lnTo>
                  <a:lnTo>
                    <a:pt x="698" y="2464"/>
                  </a:lnTo>
                  <a:lnTo>
                    <a:pt x="622" y="2420"/>
                  </a:lnTo>
                  <a:lnTo>
                    <a:pt x="549" y="2371"/>
                  </a:lnTo>
                  <a:lnTo>
                    <a:pt x="479" y="2318"/>
                  </a:lnTo>
                  <a:lnTo>
                    <a:pt x="414" y="2261"/>
                  </a:lnTo>
                  <a:lnTo>
                    <a:pt x="352" y="2199"/>
                  </a:lnTo>
                  <a:lnTo>
                    <a:pt x="295" y="2133"/>
                  </a:lnTo>
                  <a:lnTo>
                    <a:pt x="242" y="2064"/>
                  </a:lnTo>
                  <a:lnTo>
                    <a:pt x="193" y="1992"/>
                  </a:lnTo>
                  <a:lnTo>
                    <a:pt x="150" y="1915"/>
                  </a:lnTo>
                  <a:lnTo>
                    <a:pt x="112" y="1836"/>
                  </a:lnTo>
                  <a:lnTo>
                    <a:pt x="78" y="1753"/>
                  </a:lnTo>
                  <a:lnTo>
                    <a:pt x="50" y="1668"/>
                  </a:lnTo>
                  <a:lnTo>
                    <a:pt x="29" y="1581"/>
                  </a:lnTo>
                  <a:lnTo>
                    <a:pt x="13" y="1492"/>
                  </a:lnTo>
                  <a:lnTo>
                    <a:pt x="3" y="1400"/>
                  </a:lnTo>
                  <a:lnTo>
                    <a:pt x="0" y="1307"/>
                  </a:lnTo>
                  <a:lnTo>
                    <a:pt x="3" y="1213"/>
                  </a:lnTo>
                  <a:lnTo>
                    <a:pt x="13" y="1122"/>
                  </a:lnTo>
                  <a:lnTo>
                    <a:pt x="29" y="1032"/>
                  </a:lnTo>
                  <a:lnTo>
                    <a:pt x="50" y="944"/>
                  </a:lnTo>
                  <a:lnTo>
                    <a:pt x="78" y="860"/>
                  </a:lnTo>
                  <a:lnTo>
                    <a:pt x="112" y="777"/>
                  </a:lnTo>
                  <a:lnTo>
                    <a:pt x="150" y="698"/>
                  </a:lnTo>
                  <a:lnTo>
                    <a:pt x="193" y="622"/>
                  </a:lnTo>
                  <a:lnTo>
                    <a:pt x="242" y="549"/>
                  </a:lnTo>
                  <a:lnTo>
                    <a:pt x="295" y="479"/>
                  </a:lnTo>
                  <a:lnTo>
                    <a:pt x="352" y="414"/>
                  </a:lnTo>
                  <a:lnTo>
                    <a:pt x="414" y="352"/>
                  </a:lnTo>
                  <a:lnTo>
                    <a:pt x="479" y="295"/>
                  </a:lnTo>
                  <a:lnTo>
                    <a:pt x="549" y="241"/>
                  </a:lnTo>
                  <a:lnTo>
                    <a:pt x="622" y="193"/>
                  </a:lnTo>
                  <a:lnTo>
                    <a:pt x="698" y="150"/>
                  </a:lnTo>
                  <a:lnTo>
                    <a:pt x="778" y="111"/>
                  </a:lnTo>
                  <a:lnTo>
                    <a:pt x="860" y="78"/>
                  </a:lnTo>
                  <a:lnTo>
                    <a:pt x="945" y="50"/>
                  </a:lnTo>
                  <a:lnTo>
                    <a:pt x="1032" y="29"/>
                  </a:lnTo>
                  <a:lnTo>
                    <a:pt x="1122" y="13"/>
                  </a:lnTo>
                  <a:lnTo>
                    <a:pt x="1214" y="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" name="Google Shape;147;p25"/>
            <p:cNvSpPr/>
            <p:nvPr/>
          </p:nvSpPr>
          <p:spPr>
            <a:xfrm>
              <a:off x="2625725" y="3889375"/>
              <a:ext cx="176213" cy="177800"/>
            </a:xfrm>
            <a:custGeom>
              <a:avLst/>
              <a:gdLst/>
              <a:ahLst/>
              <a:cxnLst/>
              <a:rect l="l" t="t" r="r" b="b"/>
              <a:pathLst>
                <a:path w="1558" h="1559" extrusionOk="0">
                  <a:moveTo>
                    <a:pt x="779" y="0"/>
                  </a:moveTo>
                  <a:lnTo>
                    <a:pt x="848" y="3"/>
                  </a:lnTo>
                  <a:lnTo>
                    <a:pt x="914" y="11"/>
                  </a:lnTo>
                  <a:lnTo>
                    <a:pt x="980" y="25"/>
                  </a:lnTo>
                  <a:lnTo>
                    <a:pt x="1044" y="46"/>
                  </a:lnTo>
                  <a:lnTo>
                    <a:pt x="1104" y="70"/>
                  </a:lnTo>
                  <a:lnTo>
                    <a:pt x="1163" y="100"/>
                  </a:lnTo>
                  <a:lnTo>
                    <a:pt x="906" y="357"/>
                  </a:lnTo>
                  <a:lnTo>
                    <a:pt x="865" y="347"/>
                  </a:lnTo>
                  <a:lnTo>
                    <a:pt x="822" y="340"/>
                  </a:lnTo>
                  <a:lnTo>
                    <a:pt x="779" y="338"/>
                  </a:lnTo>
                  <a:lnTo>
                    <a:pt x="727" y="341"/>
                  </a:lnTo>
                  <a:lnTo>
                    <a:pt x="677" y="350"/>
                  </a:lnTo>
                  <a:lnTo>
                    <a:pt x="630" y="364"/>
                  </a:lnTo>
                  <a:lnTo>
                    <a:pt x="585" y="383"/>
                  </a:lnTo>
                  <a:lnTo>
                    <a:pt x="542" y="407"/>
                  </a:lnTo>
                  <a:lnTo>
                    <a:pt x="503" y="435"/>
                  </a:lnTo>
                  <a:lnTo>
                    <a:pt x="467" y="468"/>
                  </a:lnTo>
                  <a:lnTo>
                    <a:pt x="435" y="504"/>
                  </a:lnTo>
                  <a:lnTo>
                    <a:pt x="406" y="543"/>
                  </a:lnTo>
                  <a:lnTo>
                    <a:pt x="383" y="585"/>
                  </a:lnTo>
                  <a:lnTo>
                    <a:pt x="363" y="630"/>
                  </a:lnTo>
                  <a:lnTo>
                    <a:pt x="349" y="678"/>
                  </a:lnTo>
                  <a:lnTo>
                    <a:pt x="341" y="727"/>
                  </a:lnTo>
                  <a:lnTo>
                    <a:pt x="337" y="779"/>
                  </a:lnTo>
                  <a:lnTo>
                    <a:pt x="341" y="830"/>
                  </a:lnTo>
                  <a:lnTo>
                    <a:pt x="349" y="879"/>
                  </a:lnTo>
                  <a:lnTo>
                    <a:pt x="363" y="928"/>
                  </a:lnTo>
                  <a:lnTo>
                    <a:pt x="382" y="973"/>
                  </a:lnTo>
                  <a:lnTo>
                    <a:pt x="406" y="1015"/>
                  </a:lnTo>
                  <a:lnTo>
                    <a:pt x="434" y="1055"/>
                  </a:lnTo>
                  <a:lnTo>
                    <a:pt x="467" y="1091"/>
                  </a:lnTo>
                  <a:lnTo>
                    <a:pt x="503" y="1123"/>
                  </a:lnTo>
                  <a:lnTo>
                    <a:pt x="542" y="1151"/>
                  </a:lnTo>
                  <a:lnTo>
                    <a:pt x="584" y="1175"/>
                  </a:lnTo>
                  <a:lnTo>
                    <a:pt x="629" y="1194"/>
                  </a:lnTo>
                  <a:lnTo>
                    <a:pt x="677" y="1208"/>
                  </a:lnTo>
                  <a:lnTo>
                    <a:pt x="727" y="1217"/>
                  </a:lnTo>
                  <a:lnTo>
                    <a:pt x="779" y="1219"/>
                  </a:lnTo>
                  <a:lnTo>
                    <a:pt x="830" y="1217"/>
                  </a:lnTo>
                  <a:lnTo>
                    <a:pt x="880" y="1208"/>
                  </a:lnTo>
                  <a:lnTo>
                    <a:pt x="928" y="1194"/>
                  </a:lnTo>
                  <a:lnTo>
                    <a:pt x="973" y="1175"/>
                  </a:lnTo>
                  <a:lnTo>
                    <a:pt x="1015" y="1150"/>
                  </a:lnTo>
                  <a:lnTo>
                    <a:pt x="1054" y="1123"/>
                  </a:lnTo>
                  <a:lnTo>
                    <a:pt x="1090" y="1090"/>
                  </a:lnTo>
                  <a:lnTo>
                    <a:pt x="1123" y="1054"/>
                  </a:lnTo>
                  <a:lnTo>
                    <a:pt x="1151" y="1015"/>
                  </a:lnTo>
                  <a:lnTo>
                    <a:pt x="1175" y="973"/>
                  </a:lnTo>
                  <a:lnTo>
                    <a:pt x="1194" y="928"/>
                  </a:lnTo>
                  <a:lnTo>
                    <a:pt x="1208" y="879"/>
                  </a:lnTo>
                  <a:lnTo>
                    <a:pt x="1216" y="830"/>
                  </a:lnTo>
                  <a:lnTo>
                    <a:pt x="1219" y="779"/>
                  </a:lnTo>
                  <a:lnTo>
                    <a:pt x="1218" y="740"/>
                  </a:lnTo>
                  <a:lnTo>
                    <a:pt x="1213" y="703"/>
                  </a:lnTo>
                  <a:lnTo>
                    <a:pt x="1205" y="666"/>
                  </a:lnTo>
                  <a:lnTo>
                    <a:pt x="1465" y="407"/>
                  </a:lnTo>
                  <a:lnTo>
                    <a:pt x="1492" y="464"/>
                  </a:lnTo>
                  <a:lnTo>
                    <a:pt x="1515" y="523"/>
                  </a:lnTo>
                  <a:lnTo>
                    <a:pt x="1534" y="584"/>
                  </a:lnTo>
                  <a:lnTo>
                    <a:pt x="1547" y="647"/>
                  </a:lnTo>
                  <a:lnTo>
                    <a:pt x="1555" y="712"/>
                  </a:lnTo>
                  <a:lnTo>
                    <a:pt x="1558" y="779"/>
                  </a:lnTo>
                  <a:lnTo>
                    <a:pt x="1555" y="851"/>
                  </a:lnTo>
                  <a:lnTo>
                    <a:pt x="1546" y="919"/>
                  </a:lnTo>
                  <a:lnTo>
                    <a:pt x="1530" y="986"/>
                  </a:lnTo>
                  <a:lnTo>
                    <a:pt x="1510" y="1051"/>
                  </a:lnTo>
                  <a:lnTo>
                    <a:pt x="1483" y="1114"/>
                  </a:lnTo>
                  <a:lnTo>
                    <a:pt x="1452" y="1173"/>
                  </a:lnTo>
                  <a:lnTo>
                    <a:pt x="1415" y="1230"/>
                  </a:lnTo>
                  <a:lnTo>
                    <a:pt x="1375" y="1282"/>
                  </a:lnTo>
                  <a:lnTo>
                    <a:pt x="1330" y="1331"/>
                  </a:lnTo>
                  <a:lnTo>
                    <a:pt x="1281" y="1375"/>
                  </a:lnTo>
                  <a:lnTo>
                    <a:pt x="1229" y="1416"/>
                  </a:lnTo>
                  <a:lnTo>
                    <a:pt x="1172" y="1452"/>
                  </a:lnTo>
                  <a:lnTo>
                    <a:pt x="1114" y="1484"/>
                  </a:lnTo>
                  <a:lnTo>
                    <a:pt x="1051" y="1511"/>
                  </a:lnTo>
                  <a:lnTo>
                    <a:pt x="986" y="1531"/>
                  </a:lnTo>
                  <a:lnTo>
                    <a:pt x="920" y="1547"/>
                  </a:lnTo>
                  <a:lnTo>
                    <a:pt x="850" y="1556"/>
                  </a:lnTo>
                  <a:lnTo>
                    <a:pt x="779" y="1559"/>
                  </a:lnTo>
                  <a:lnTo>
                    <a:pt x="708" y="1556"/>
                  </a:lnTo>
                  <a:lnTo>
                    <a:pt x="639" y="1547"/>
                  </a:lnTo>
                  <a:lnTo>
                    <a:pt x="572" y="1531"/>
                  </a:lnTo>
                  <a:lnTo>
                    <a:pt x="507" y="1511"/>
                  </a:lnTo>
                  <a:lnTo>
                    <a:pt x="445" y="1484"/>
                  </a:lnTo>
                  <a:lnTo>
                    <a:pt x="386" y="1452"/>
                  </a:lnTo>
                  <a:lnTo>
                    <a:pt x="329" y="1416"/>
                  </a:lnTo>
                  <a:lnTo>
                    <a:pt x="277" y="1375"/>
                  </a:lnTo>
                  <a:lnTo>
                    <a:pt x="228" y="1331"/>
                  </a:lnTo>
                  <a:lnTo>
                    <a:pt x="182" y="1282"/>
                  </a:lnTo>
                  <a:lnTo>
                    <a:pt x="141" y="1230"/>
                  </a:lnTo>
                  <a:lnTo>
                    <a:pt x="105" y="1173"/>
                  </a:lnTo>
                  <a:lnTo>
                    <a:pt x="75" y="1114"/>
                  </a:lnTo>
                  <a:lnTo>
                    <a:pt x="48" y="1051"/>
                  </a:lnTo>
                  <a:lnTo>
                    <a:pt x="27" y="986"/>
                  </a:lnTo>
                  <a:lnTo>
                    <a:pt x="12" y="919"/>
                  </a:lnTo>
                  <a:lnTo>
                    <a:pt x="3" y="851"/>
                  </a:lnTo>
                  <a:lnTo>
                    <a:pt x="0" y="779"/>
                  </a:lnTo>
                  <a:lnTo>
                    <a:pt x="3" y="708"/>
                  </a:lnTo>
                  <a:lnTo>
                    <a:pt x="12" y="639"/>
                  </a:lnTo>
                  <a:lnTo>
                    <a:pt x="27" y="571"/>
                  </a:lnTo>
                  <a:lnTo>
                    <a:pt x="48" y="507"/>
                  </a:lnTo>
                  <a:lnTo>
                    <a:pt x="75" y="445"/>
                  </a:lnTo>
                  <a:lnTo>
                    <a:pt x="105" y="386"/>
                  </a:lnTo>
                  <a:lnTo>
                    <a:pt x="141" y="329"/>
                  </a:lnTo>
                  <a:lnTo>
                    <a:pt x="182" y="277"/>
                  </a:lnTo>
                  <a:lnTo>
                    <a:pt x="228" y="227"/>
                  </a:lnTo>
                  <a:lnTo>
                    <a:pt x="277" y="182"/>
                  </a:lnTo>
                  <a:lnTo>
                    <a:pt x="329" y="142"/>
                  </a:lnTo>
                  <a:lnTo>
                    <a:pt x="386" y="105"/>
                  </a:lnTo>
                  <a:lnTo>
                    <a:pt x="444" y="75"/>
                  </a:lnTo>
                  <a:lnTo>
                    <a:pt x="507" y="48"/>
                  </a:lnTo>
                  <a:lnTo>
                    <a:pt x="572" y="27"/>
                  </a:lnTo>
                  <a:lnTo>
                    <a:pt x="638" y="12"/>
                  </a:lnTo>
                  <a:lnTo>
                    <a:pt x="707" y="3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" name="Google Shape;150;p25"/>
          <p:cNvGrpSpPr/>
          <p:nvPr/>
        </p:nvGrpSpPr>
        <p:grpSpPr>
          <a:xfrm>
            <a:off x="442697" y="3996221"/>
            <a:ext cx="300478" cy="279862"/>
            <a:chOff x="3376" y="1259"/>
            <a:chExt cx="1545" cy="1439"/>
          </a:xfrm>
        </p:grpSpPr>
        <p:sp>
          <p:nvSpPr>
            <p:cNvPr id="13" name="Google Shape;151;p25"/>
            <p:cNvSpPr/>
            <p:nvPr/>
          </p:nvSpPr>
          <p:spPr>
            <a:xfrm>
              <a:off x="3376" y="2059"/>
              <a:ext cx="1545" cy="639"/>
            </a:xfrm>
            <a:custGeom>
              <a:avLst/>
              <a:gdLst/>
              <a:ahLst/>
              <a:cxnLst/>
              <a:rect l="l" t="t" r="r" b="b"/>
              <a:pathLst>
                <a:path w="4634" h="1917" extrusionOk="0">
                  <a:moveTo>
                    <a:pt x="4278" y="0"/>
                  </a:moveTo>
                  <a:lnTo>
                    <a:pt x="4326" y="2"/>
                  </a:lnTo>
                  <a:lnTo>
                    <a:pt x="4372" y="12"/>
                  </a:lnTo>
                  <a:lnTo>
                    <a:pt x="4416" y="26"/>
                  </a:lnTo>
                  <a:lnTo>
                    <a:pt x="4458" y="47"/>
                  </a:lnTo>
                  <a:lnTo>
                    <a:pt x="4496" y="74"/>
                  </a:lnTo>
                  <a:lnTo>
                    <a:pt x="4531" y="105"/>
                  </a:lnTo>
                  <a:lnTo>
                    <a:pt x="4562" y="140"/>
                  </a:lnTo>
                  <a:lnTo>
                    <a:pt x="4587" y="180"/>
                  </a:lnTo>
                  <a:lnTo>
                    <a:pt x="4608" y="223"/>
                  </a:lnTo>
                  <a:lnTo>
                    <a:pt x="4622" y="268"/>
                  </a:lnTo>
                  <a:lnTo>
                    <a:pt x="4631" y="313"/>
                  </a:lnTo>
                  <a:lnTo>
                    <a:pt x="4634" y="360"/>
                  </a:lnTo>
                  <a:lnTo>
                    <a:pt x="4629" y="405"/>
                  </a:lnTo>
                  <a:lnTo>
                    <a:pt x="4620" y="450"/>
                  </a:lnTo>
                  <a:lnTo>
                    <a:pt x="4606" y="492"/>
                  </a:lnTo>
                  <a:lnTo>
                    <a:pt x="4584" y="533"/>
                  </a:lnTo>
                  <a:lnTo>
                    <a:pt x="4559" y="571"/>
                  </a:lnTo>
                  <a:lnTo>
                    <a:pt x="4528" y="606"/>
                  </a:lnTo>
                  <a:lnTo>
                    <a:pt x="4493" y="637"/>
                  </a:lnTo>
                  <a:lnTo>
                    <a:pt x="4452" y="664"/>
                  </a:lnTo>
                  <a:lnTo>
                    <a:pt x="2833" y="1577"/>
                  </a:lnTo>
                  <a:lnTo>
                    <a:pt x="2785" y="1600"/>
                  </a:lnTo>
                  <a:lnTo>
                    <a:pt x="2735" y="1615"/>
                  </a:lnTo>
                  <a:lnTo>
                    <a:pt x="2683" y="1622"/>
                  </a:lnTo>
                  <a:lnTo>
                    <a:pt x="2631" y="1622"/>
                  </a:lnTo>
                  <a:lnTo>
                    <a:pt x="2577" y="1614"/>
                  </a:lnTo>
                  <a:lnTo>
                    <a:pt x="1420" y="1339"/>
                  </a:lnTo>
                  <a:lnTo>
                    <a:pt x="1400" y="1338"/>
                  </a:lnTo>
                  <a:lnTo>
                    <a:pt x="1381" y="1342"/>
                  </a:lnTo>
                  <a:lnTo>
                    <a:pt x="1364" y="1352"/>
                  </a:lnTo>
                  <a:lnTo>
                    <a:pt x="646" y="1905"/>
                  </a:lnTo>
                  <a:lnTo>
                    <a:pt x="631" y="1914"/>
                  </a:lnTo>
                  <a:lnTo>
                    <a:pt x="612" y="1917"/>
                  </a:lnTo>
                  <a:lnTo>
                    <a:pt x="605" y="1917"/>
                  </a:lnTo>
                  <a:lnTo>
                    <a:pt x="591" y="1912"/>
                  </a:lnTo>
                  <a:lnTo>
                    <a:pt x="579" y="1905"/>
                  </a:lnTo>
                  <a:lnTo>
                    <a:pt x="567" y="1894"/>
                  </a:lnTo>
                  <a:lnTo>
                    <a:pt x="11" y="1158"/>
                  </a:lnTo>
                  <a:lnTo>
                    <a:pt x="3" y="1142"/>
                  </a:lnTo>
                  <a:lnTo>
                    <a:pt x="0" y="1126"/>
                  </a:lnTo>
                  <a:lnTo>
                    <a:pt x="1" y="1109"/>
                  </a:lnTo>
                  <a:lnTo>
                    <a:pt x="8" y="1093"/>
                  </a:lnTo>
                  <a:lnTo>
                    <a:pt x="21" y="1081"/>
                  </a:lnTo>
                  <a:lnTo>
                    <a:pt x="1048" y="247"/>
                  </a:lnTo>
                  <a:lnTo>
                    <a:pt x="1122" y="194"/>
                  </a:lnTo>
                  <a:lnTo>
                    <a:pt x="1197" y="147"/>
                  </a:lnTo>
                  <a:lnTo>
                    <a:pt x="1271" y="109"/>
                  </a:lnTo>
                  <a:lnTo>
                    <a:pt x="1344" y="80"/>
                  </a:lnTo>
                  <a:lnTo>
                    <a:pt x="1416" y="56"/>
                  </a:lnTo>
                  <a:lnTo>
                    <a:pt x="1485" y="38"/>
                  </a:lnTo>
                  <a:lnTo>
                    <a:pt x="1551" y="25"/>
                  </a:lnTo>
                  <a:lnTo>
                    <a:pt x="1614" y="17"/>
                  </a:lnTo>
                  <a:lnTo>
                    <a:pt x="1673" y="12"/>
                  </a:lnTo>
                  <a:lnTo>
                    <a:pt x="1728" y="11"/>
                  </a:lnTo>
                  <a:lnTo>
                    <a:pt x="1785" y="12"/>
                  </a:lnTo>
                  <a:lnTo>
                    <a:pt x="1837" y="17"/>
                  </a:lnTo>
                  <a:lnTo>
                    <a:pt x="1882" y="22"/>
                  </a:lnTo>
                  <a:lnTo>
                    <a:pt x="1919" y="29"/>
                  </a:lnTo>
                  <a:lnTo>
                    <a:pt x="1947" y="35"/>
                  </a:lnTo>
                  <a:lnTo>
                    <a:pt x="1968" y="40"/>
                  </a:lnTo>
                  <a:lnTo>
                    <a:pt x="2016" y="55"/>
                  </a:lnTo>
                  <a:lnTo>
                    <a:pt x="2066" y="69"/>
                  </a:lnTo>
                  <a:lnTo>
                    <a:pt x="2118" y="84"/>
                  </a:lnTo>
                  <a:lnTo>
                    <a:pt x="2170" y="101"/>
                  </a:lnTo>
                  <a:lnTo>
                    <a:pt x="2225" y="116"/>
                  </a:lnTo>
                  <a:lnTo>
                    <a:pt x="2278" y="133"/>
                  </a:lnTo>
                  <a:lnTo>
                    <a:pt x="2330" y="150"/>
                  </a:lnTo>
                  <a:lnTo>
                    <a:pt x="2382" y="166"/>
                  </a:lnTo>
                  <a:lnTo>
                    <a:pt x="2431" y="183"/>
                  </a:lnTo>
                  <a:lnTo>
                    <a:pt x="2479" y="197"/>
                  </a:lnTo>
                  <a:lnTo>
                    <a:pt x="2523" y="211"/>
                  </a:lnTo>
                  <a:lnTo>
                    <a:pt x="2563" y="223"/>
                  </a:lnTo>
                  <a:lnTo>
                    <a:pt x="2598" y="235"/>
                  </a:lnTo>
                  <a:lnTo>
                    <a:pt x="2629" y="246"/>
                  </a:lnTo>
                  <a:lnTo>
                    <a:pt x="2655" y="253"/>
                  </a:lnTo>
                  <a:lnTo>
                    <a:pt x="2673" y="260"/>
                  </a:lnTo>
                  <a:lnTo>
                    <a:pt x="2685" y="263"/>
                  </a:lnTo>
                  <a:lnTo>
                    <a:pt x="2690" y="266"/>
                  </a:lnTo>
                  <a:lnTo>
                    <a:pt x="2693" y="266"/>
                  </a:lnTo>
                  <a:lnTo>
                    <a:pt x="2737" y="283"/>
                  </a:lnTo>
                  <a:lnTo>
                    <a:pt x="2780" y="306"/>
                  </a:lnTo>
                  <a:lnTo>
                    <a:pt x="2818" y="335"/>
                  </a:lnTo>
                  <a:lnTo>
                    <a:pt x="2850" y="370"/>
                  </a:lnTo>
                  <a:lnTo>
                    <a:pt x="2877" y="408"/>
                  </a:lnTo>
                  <a:lnTo>
                    <a:pt x="2898" y="450"/>
                  </a:lnTo>
                  <a:lnTo>
                    <a:pt x="2912" y="495"/>
                  </a:lnTo>
                  <a:lnTo>
                    <a:pt x="2919" y="543"/>
                  </a:lnTo>
                  <a:lnTo>
                    <a:pt x="2919" y="591"/>
                  </a:lnTo>
                  <a:lnTo>
                    <a:pt x="2919" y="591"/>
                  </a:lnTo>
                  <a:lnTo>
                    <a:pt x="2919" y="592"/>
                  </a:lnTo>
                  <a:lnTo>
                    <a:pt x="2919" y="592"/>
                  </a:lnTo>
                  <a:lnTo>
                    <a:pt x="2919" y="594"/>
                  </a:lnTo>
                  <a:lnTo>
                    <a:pt x="2917" y="603"/>
                  </a:lnTo>
                  <a:lnTo>
                    <a:pt x="2914" y="619"/>
                  </a:lnTo>
                  <a:lnTo>
                    <a:pt x="2910" y="640"/>
                  </a:lnTo>
                  <a:lnTo>
                    <a:pt x="2902" y="665"/>
                  </a:lnTo>
                  <a:lnTo>
                    <a:pt x="2891" y="692"/>
                  </a:lnTo>
                  <a:lnTo>
                    <a:pt x="2877" y="720"/>
                  </a:lnTo>
                  <a:lnTo>
                    <a:pt x="2858" y="748"/>
                  </a:lnTo>
                  <a:lnTo>
                    <a:pt x="2834" y="775"/>
                  </a:lnTo>
                  <a:lnTo>
                    <a:pt x="2805" y="800"/>
                  </a:lnTo>
                  <a:lnTo>
                    <a:pt x="2771" y="820"/>
                  </a:lnTo>
                  <a:lnTo>
                    <a:pt x="2732" y="836"/>
                  </a:lnTo>
                  <a:lnTo>
                    <a:pt x="2690" y="845"/>
                  </a:lnTo>
                  <a:lnTo>
                    <a:pt x="2643" y="850"/>
                  </a:lnTo>
                  <a:lnTo>
                    <a:pt x="2593" y="848"/>
                  </a:lnTo>
                  <a:lnTo>
                    <a:pt x="2539" y="841"/>
                  </a:lnTo>
                  <a:lnTo>
                    <a:pt x="2480" y="829"/>
                  </a:lnTo>
                  <a:lnTo>
                    <a:pt x="2478" y="829"/>
                  </a:lnTo>
                  <a:lnTo>
                    <a:pt x="1885" y="643"/>
                  </a:lnTo>
                  <a:lnTo>
                    <a:pt x="1875" y="641"/>
                  </a:lnTo>
                  <a:lnTo>
                    <a:pt x="1865" y="640"/>
                  </a:lnTo>
                  <a:lnTo>
                    <a:pt x="1843" y="644"/>
                  </a:lnTo>
                  <a:lnTo>
                    <a:pt x="1825" y="654"/>
                  </a:lnTo>
                  <a:lnTo>
                    <a:pt x="1809" y="670"/>
                  </a:lnTo>
                  <a:lnTo>
                    <a:pt x="1799" y="689"/>
                  </a:lnTo>
                  <a:lnTo>
                    <a:pt x="1796" y="710"/>
                  </a:lnTo>
                  <a:lnTo>
                    <a:pt x="1801" y="731"/>
                  </a:lnTo>
                  <a:lnTo>
                    <a:pt x="1810" y="750"/>
                  </a:lnTo>
                  <a:lnTo>
                    <a:pt x="1825" y="765"/>
                  </a:lnTo>
                  <a:lnTo>
                    <a:pt x="1844" y="775"/>
                  </a:lnTo>
                  <a:lnTo>
                    <a:pt x="2441" y="959"/>
                  </a:lnTo>
                  <a:lnTo>
                    <a:pt x="2444" y="961"/>
                  </a:lnTo>
                  <a:lnTo>
                    <a:pt x="2510" y="975"/>
                  </a:lnTo>
                  <a:lnTo>
                    <a:pt x="2575" y="983"/>
                  </a:lnTo>
                  <a:lnTo>
                    <a:pt x="2634" y="986"/>
                  </a:lnTo>
                  <a:lnTo>
                    <a:pt x="2691" y="983"/>
                  </a:lnTo>
                  <a:lnTo>
                    <a:pt x="2744" y="975"/>
                  </a:lnTo>
                  <a:lnTo>
                    <a:pt x="2795" y="959"/>
                  </a:lnTo>
                  <a:lnTo>
                    <a:pt x="2841" y="938"/>
                  </a:lnTo>
                  <a:lnTo>
                    <a:pt x="2885" y="912"/>
                  </a:lnTo>
                  <a:lnTo>
                    <a:pt x="2924" y="879"/>
                  </a:lnTo>
                  <a:lnTo>
                    <a:pt x="2957" y="844"/>
                  </a:lnTo>
                  <a:lnTo>
                    <a:pt x="2985" y="807"/>
                  </a:lnTo>
                  <a:lnTo>
                    <a:pt x="3006" y="769"/>
                  </a:lnTo>
                  <a:lnTo>
                    <a:pt x="3023" y="733"/>
                  </a:lnTo>
                  <a:lnTo>
                    <a:pt x="3035" y="696"/>
                  </a:lnTo>
                  <a:lnTo>
                    <a:pt x="3045" y="664"/>
                  </a:lnTo>
                  <a:lnTo>
                    <a:pt x="3051" y="650"/>
                  </a:lnTo>
                  <a:lnTo>
                    <a:pt x="3061" y="637"/>
                  </a:lnTo>
                  <a:lnTo>
                    <a:pt x="3072" y="627"/>
                  </a:lnTo>
                  <a:lnTo>
                    <a:pt x="4105" y="45"/>
                  </a:lnTo>
                  <a:lnTo>
                    <a:pt x="4146" y="25"/>
                  </a:lnTo>
                  <a:lnTo>
                    <a:pt x="4190" y="11"/>
                  </a:lnTo>
                  <a:lnTo>
                    <a:pt x="4233" y="2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152;p25"/>
            <p:cNvSpPr/>
            <p:nvPr/>
          </p:nvSpPr>
          <p:spPr>
            <a:xfrm>
              <a:off x="3944" y="1259"/>
              <a:ext cx="788" cy="716"/>
            </a:xfrm>
            <a:custGeom>
              <a:avLst/>
              <a:gdLst/>
              <a:ahLst/>
              <a:cxnLst/>
              <a:rect l="l" t="t" r="r" b="b"/>
              <a:pathLst>
                <a:path w="2364" h="2147" extrusionOk="0">
                  <a:moveTo>
                    <a:pt x="920" y="914"/>
                  </a:moveTo>
                  <a:lnTo>
                    <a:pt x="893" y="918"/>
                  </a:lnTo>
                  <a:lnTo>
                    <a:pt x="870" y="928"/>
                  </a:lnTo>
                  <a:lnTo>
                    <a:pt x="850" y="943"/>
                  </a:lnTo>
                  <a:lnTo>
                    <a:pt x="834" y="964"/>
                  </a:lnTo>
                  <a:lnTo>
                    <a:pt x="823" y="987"/>
                  </a:lnTo>
                  <a:lnTo>
                    <a:pt x="820" y="1014"/>
                  </a:lnTo>
                  <a:lnTo>
                    <a:pt x="823" y="1040"/>
                  </a:lnTo>
                  <a:lnTo>
                    <a:pt x="834" y="1064"/>
                  </a:lnTo>
                  <a:lnTo>
                    <a:pt x="850" y="1084"/>
                  </a:lnTo>
                  <a:lnTo>
                    <a:pt x="870" y="1100"/>
                  </a:lnTo>
                  <a:lnTo>
                    <a:pt x="893" y="1111"/>
                  </a:lnTo>
                  <a:lnTo>
                    <a:pt x="920" y="1114"/>
                  </a:lnTo>
                  <a:lnTo>
                    <a:pt x="1443" y="1114"/>
                  </a:lnTo>
                  <a:lnTo>
                    <a:pt x="1469" y="1111"/>
                  </a:lnTo>
                  <a:lnTo>
                    <a:pt x="1493" y="1100"/>
                  </a:lnTo>
                  <a:lnTo>
                    <a:pt x="1514" y="1084"/>
                  </a:lnTo>
                  <a:lnTo>
                    <a:pt x="1530" y="1064"/>
                  </a:lnTo>
                  <a:lnTo>
                    <a:pt x="1540" y="1040"/>
                  </a:lnTo>
                  <a:lnTo>
                    <a:pt x="1542" y="1014"/>
                  </a:lnTo>
                  <a:lnTo>
                    <a:pt x="1540" y="987"/>
                  </a:lnTo>
                  <a:lnTo>
                    <a:pt x="1530" y="964"/>
                  </a:lnTo>
                  <a:lnTo>
                    <a:pt x="1514" y="943"/>
                  </a:lnTo>
                  <a:lnTo>
                    <a:pt x="1493" y="928"/>
                  </a:lnTo>
                  <a:lnTo>
                    <a:pt x="1469" y="918"/>
                  </a:lnTo>
                  <a:lnTo>
                    <a:pt x="1443" y="914"/>
                  </a:lnTo>
                  <a:lnTo>
                    <a:pt x="920" y="914"/>
                  </a:lnTo>
                  <a:close/>
                  <a:moveTo>
                    <a:pt x="249" y="251"/>
                  </a:moveTo>
                  <a:lnTo>
                    <a:pt x="249" y="569"/>
                  </a:lnTo>
                  <a:lnTo>
                    <a:pt x="2115" y="569"/>
                  </a:lnTo>
                  <a:lnTo>
                    <a:pt x="2115" y="251"/>
                  </a:lnTo>
                  <a:lnTo>
                    <a:pt x="249" y="251"/>
                  </a:lnTo>
                  <a:close/>
                  <a:moveTo>
                    <a:pt x="124" y="0"/>
                  </a:moveTo>
                  <a:lnTo>
                    <a:pt x="2239" y="0"/>
                  </a:lnTo>
                  <a:lnTo>
                    <a:pt x="2267" y="5"/>
                  </a:lnTo>
                  <a:lnTo>
                    <a:pt x="2294" y="13"/>
                  </a:lnTo>
                  <a:lnTo>
                    <a:pt x="2318" y="29"/>
                  </a:lnTo>
                  <a:lnTo>
                    <a:pt x="2336" y="48"/>
                  </a:lnTo>
                  <a:lnTo>
                    <a:pt x="2351" y="71"/>
                  </a:lnTo>
                  <a:lnTo>
                    <a:pt x="2360" y="98"/>
                  </a:lnTo>
                  <a:lnTo>
                    <a:pt x="2364" y="126"/>
                  </a:lnTo>
                  <a:lnTo>
                    <a:pt x="2364" y="693"/>
                  </a:lnTo>
                  <a:lnTo>
                    <a:pt x="2360" y="721"/>
                  </a:lnTo>
                  <a:lnTo>
                    <a:pt x="2351" y="748"/>
                  </a:lnTo>
                  <a:lnTo>
                    <a:pt x="2336" y="772"/>
                  </a:lnTo>
                  <a:lnTo>
                    <a:pt x="2318" y="790"/>
                  </a:lnTo>
                  <a:lnTo>
                    <a:pt x="2294" y="805"/>
                  </a:lnTo>
                  <a:lnTo>
                    <a:pt x="2267" y="814"/>
                  </a:lnTo>
                  <a:lnTo>
                    <a:pt x="2239" y="818"/>
                  </a:lnTo>
                  <a:lnTo>
                    <a:pt x="2193" y="818"/>
                  </a:lnTo>
                  <a:lnTo>
                    <a:pt x="2193" y="2023"/>
                  </a:lnTo>
                  <a:lnTo>
                    <a:pt x="2190" y="2051"/>
                  </a:lnTo>
                  <a:lnTo>
                    <a:pt x="2180" y="2078"/>
                  </a:lnTo>
                  <a:lnTo>
                    <a:pt x="2166" y="2100"/>
                  </a:lnTo>
                  <a:lnTo>
                    <a:pt x="2146" y="2120"/>
                  </a:lnTo>
                  <a:lnTo>
                    <a:pt x="2122" y="2134"/>
                  </a:lnTo>
                  <a:lnTo>
                    <a:pt x="2097" y="2144"/>
                  </a:lnTo>
                  <a:lnTo>
                    <a:pt x="2068" y="2147"/>
                  </a:lnTo>
                  <a:lnTo>
                    <a:pt x="295" y="2147"/>
                  </a:lnTo>
                  <a:lnTo>
                    <a:pt x="266" y="2144"/>
                  </a:lnTo>
                  <a:lnTo>
                    <a:pt x="240" y="2134"/>
                  </a:lnTo>
                  <a:lnTo>
                    <a:pt x="216" y="2120"/>
                  </a:lnTo>
                  <a:lnTo>
                    <a:pt x="198" y="2100"/>
                  </a:lnTo>
                  <a:lnTo>
                    <a:pt x="183" y="2078"/>
                  </a:lnTo>
                  <a:lnTo>
                    <a:pt x="174" y="2051"/>
                  </a:lnTo>
                  <a:lnTo>
                    <a:pt x="170" y="2023"/>
                  </a:lnTo>
                  <a:lnTo>
                    <a:pt x="170" y="818"/>
                  </a:lnTo>
                  <a:lnTo>
                    <a:pt x="124" y="818"/>
                  </a:lnTo>
                  <a:lnTo>
                    <a:pt x="96" y="814"/>
                  </a:lnTo>
                  <a:lnTo>
                    <a:pt x="69" y="805"/>
                  </a:lnTo>
                  <a:lnTo>
                    <a:pt x="46" y="790"/>
                  </a:lnTo>
                  <a:lnTo>
                    <a:pt x="27" y="772"/>
                  </a:lnTo>
                  <a:lnTo>
                    <a:pt x="13" y="748"/>
                  </a:lnTo>
                  <a:lnTo>
                    <a:pt x="3" y="721"/>
                  </a:lnTo>
                  <a:lnTo>
                    <a:pt x="0" y="693"/>
                  </a:lnTo>
                  <a:lnTo>
                    <a:pt x="0" y="126"/>
                  </a:lnTo>
                  <a:lnTo>
                    <a:pt x="3" y="98"/>
                  </a:lnTo>
                  <a:lnTo>
                    <a:pt x="13" y="71"/>
                  </a:lnTo>
                  <a:lnTo>
                    <a:pt x="27" y="48"/>
                  </a:lnTo>
                  <a:lnTo>
                    <a:pt x="46" y="29"/>
                  </a:lnTo>
                  <a:lnTo>
                    <a:pt x="69" y="13"/>
                  </a:lnTo>
                  <a:lnTo>
                    <a:pt x="96" y="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" name="Rectangle 29"/>
          <p:cNvSpPr/>
          <p:nvPr/>
        </p:nvSpPr>
        <p:spPr>
          <a:xfrm>
            <a:off x="993688" y="2346174"/>
            <a:ext cx="1511189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</a:t>
            </a:r>
            <a:endParaRPr lang="zh-CN" altLang="en-US" sz="11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Rectangle 30"/>
          <p:cNvSpPr/>
          <p:nvPr/>
        </p:nvSpPr>
        <p:spPr>
          <a:xfrm>
            <a:off x="993688" y="2024931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993688" y="4258772"/>
            <a:ext cx="1511189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请在此处添加具体内容，文字尽量言简意赅，简单说明即可</a:t>
            </a:r>
            <a:endParaRPr lang="zh-CN" altLang="en-US" sz="11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Rectangle 30"/>
          <p:cNvSpPr/>
          <p:nvPr/>
        </p:nvSpPr>
        <p:spPr>
          <a:xfrm>
            <a:off x="993688" y="3937529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添加标题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grpSp>
        <p:nvGrpSpPr>
          <p:cNvPr id="25" name="Group 63"/>
          <p:cNvGrpSpPr/>
          <p:nvPr/>
        </p:nvGrpSpPr>
        <p:grpSpPr>
          <a:xfrm rot="0">
            <a:off x="721995" y="425450"/>
            <a:ext cx="1330960" cy="260985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35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37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8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36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" name="Google Shape;86;p19"/>
          <p:cNvSpPr txBox="1"/>
          <p:nvPr/>
        </p:nvSpPr>
        <p:spPr>
          <a:xfrm>
            <a:off x="2085975" y="347345"/>
            <a:ext cx="26892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数据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处理框架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展示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Lato"/>
              <a:sym typeface="Lato"/>
            </a:endParaRPr>
          </a:p>
        </p:txBody>
      </p:sp>
      <p:pic>
        <p:nvPicPr>
          <p:cNvPr id="5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885825"/>
            <a:ext cx="12003405" cy="597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7"/>
          <p:cNvSpPr/>
          <p:nvPr/>
        </p:nvSpPr>
        <p:spPr>
          <a:xfrm rot="10800000" flipH="1">
            <a:off x="0" y="571500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ight Triangle 8"/>
          <p:cNvSpPr/>
          <p:nvPr/>
        </p:nvSpPr>
        <p:spPr>
          <a:xfrm rot="10800000">
            <a:off x="10440922" y="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7"/>
          <p:cNvSpPr txBox="1"/>
          <p:nvPr/>
        </p:nvSpPr>
        <p:spPr>
          <a:xfrm>
            <a:off x="4785075" y="2053643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数据基础处理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Google Shape;86;p19"/>
          <p:cNvSpPr txBox="1"/>
          <p:nvPr/>
        </p:nvSpPr>
        <p:spPr>
          <a:xfrm>
            <a:off x="4077335" y="1262380"/>
            <a:ext cx="3183890" cy="40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Part One:</a:t>
            </a:r>
            <a:endParaRPr lang="en-US" sz="32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5243830" y="3268980"/>
            <a:ext cx="1704975" cy="92075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285750" indent="-285750" defTabSz="121793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数据预处理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285750" indent="-285750" defTabSz="121793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数据平衡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6" name="组合 11"/>
          <p:cNvGrpSpPr/>
          <p:nvPr/>
        </p:nvGrpSpPr>
        <p:grpSpPr>
          <a:xfrm>
            <a:off x="9028430" y="5715272"/>
            <a:ext cx="2106930" cy="399143"/>
            <a:chOff x="4864261" y="1574157"/>
            <a:chExt cx="2463478" cy="706056"/>
          </a:xfrm>
        </p:grpSpPr>
        <p:sp>
          <p:nvSpPr>
            <p:cNvPr id="7" name="矩形: 圆角 9"/>
            <p:cNvSpPr/>
            <p:nvPr/>
          </p:nvSpPr>
          <p:spPr>
            <a:xfrm>
              <a:off x="4864261" y="1574157"/>
              <a:ext cx="2463478" cy="70605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40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8" name="矩形 10"/>
            <p:cNvSpPr/>
            <p:nvPr/>
          </p:nvSpPr>
          <p:spPr>
            <a:xfrm>
              <a:off x="5367276" y="1601757"/>
              <a:ext cx="1457450" cy="65149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Enter</a:t>
              </a:r>
              <a:endParaRPr lang="en-US" altLang="zh-CN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/>
          <p:cNvSpPr/>
          <p:nvPr/>
        </p:nvSpPr>
        <p:spPr>
          <a:xfrm>
            <a:off x="9121140" y="1471327"/>
            <a:ext cx="2473960" cy="3538220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12700">
            <a:noFill/>
          </a:ln>
          <a:effectLst>
            <a:outerShdw blurRad="8001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Rounded Rectangle 14"/>
          <p:cNvSpPr/>
          <p:nvPr/>
        </p:nvSpPr>
        <p:spPr>
          <a:xfrm>
            <a:off x="655955" y="1471327"/>
            <a:ext cx="2473960" cy="3538220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12700">
            <a:noFill/>
          </a:ln>
          <a:effectLst>
            <a:outerShdw blurRad="8001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Rounded Rectangle 142"/>
          <p:cNvSpPr/>
          <p:nvPr/>
        </p:nvSpPr>
        <p:spPr>
          <a:xfrm>
            <a:off x="1562326" y="1779041"/>
            <a:ext cx="662321" cy="662321"/>
          </a:xfrm>
          <a:prstGeom prst="roundRect">
            <a:avLst>
              <a:gd name="adj" fmla="val 5238"/>
            </a:avLst>
          </a:prstGeom>
          <a:solidFill>
            <a:schemeClr val="accent1"/>
          </a:solidFill>
          <a:ln w="12700">
            <a:noFill/>
          </a:ln>
          <a:effectLst>
            <a:outerShdw blurRad="1778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Freeform 177"/>
          <p:cNvSpPr>
            <a:spLocks noEditPoints="1"/>
          </p:cNvSpPr>
          <p:nvPr/>
        </p:nvSpPr>
        <p:spPr bwMode="auto">
          <a:xfrm>
            <a:off x="1709365" y="2488017"/>
            <a:ext cx="368243" cy="362953"/>
          </a:xfrm>
          <a:custGeom>
            <a:avLst/>
            <a:gdLst>
              <a:gd name="T0" fmla="*/ 127 w 147"/>
              <a:gd name="T1" fmla="*/ 38 h 145"/>
              <a:gd name="T2" fmla="*/ 106 w 147"/>
              <a:gd name="T3" fmla="*/ 14 h 145"/>
              <a:gd name="T4" fmla="*/ 59 w 147"/>
              <a:gd name="T5" fmla="*/ 3 h 145"/>
              <a:gd name="T6" fmla="*/ 23 w 147"/>
              <a:gd name="T7" fmla="*/ 38 h 145"/>
              <a:gd name="T8" fmla="*/ 0 w 147"/>
              <a:gd name="T9" fmla="*/ 45 h 145"/>
              <a:gd name="T10" fmla="*/ 6 w 147"/>
              <a:gd name="T11" fmla="*/ 65 h 145"/>
              <a:gd name="T12" fmla="*/ 13 w 147"/>
              <a:gd name="T13" fmla="*/ 138 h 145"/>
              <a:gd name="T14" fmla="*/ 127 w 147"/>
              <a:gd name="T15" fmla="*/ 145 h 145"/>
              <a:gd name="T16" fmla="*/ 133 w 147"/>
              <a:gd name="T17" fmla="*/ 65 h 145"/>
              <a:gd name="T18" fmla="*/ 147 w 147"/>
              <a:gd name="T19" fmla="*/ 58 h 145"/>
              <a:gd name="T20" fmla="*/ 140 w 147"/>
              <a:gd name="T21" fmla="*/ 38 h 145"/>
              <a:gd name="T22" fmla="*/ 116 w 147"/>
              <a:gd name="T23" fmla="*/ 25 h 145"/>
              <a:gd name="T24" fmla="*/ 119 w 147"/>
              <a:gd name="T25" fmla="*/ 38 h 145"/>
              <a:gd name="T26" fmla="*/ 112 w 147"/>
              <a:gd name="T27" fmla="*/ 33 h 145"/>
              <a:gd name="T28" fmla="*/ 103 w 147"/>
              <a:gd name="T29" fmla="*/ 28 h 145"/>
              <a:gd name="T30" fmla="*/ 96 w 147"/>
              <a:gd name="T31" fmla="*/ 25 h 145"/>
              <a:gd name="T32" fmla="*/ 108 w 147"/>
              <a:gd name="T33" fmla="*/ 20 h 145"/>
              <a:gd name="T34" fmla="*/ 62 w 147"/>
              <a:gd name="T35" fmla="*/ 38 h 145"/>
              <a:gd name="T36" fmla="*/ 106 w 147"/>
              <a:gd name="T37" fmla="*/ 38 h 145"/>
              <a:gd name="T38" fmla="*/ 55 w 147"/>
              <a:gd name="T39" fmla="*/ 9 h 145"/>
              <a:gd name="T40" fmla="*/ 54 w 147"/>
              <a:gd name="T41" fmla="*/ 38 h 145"/>
              <a:gd name="T42" fmla="*/ 39 w 147"/>
              <a:gd name="T43" fmla="*/ 38 h 145"/>
              <a:gd name="T44" fmla="*/ 31 w 147"/>
              <a:gd name="T45" fmla="*/ 38 h 145"/>
              <a:gd name="T46" fmla="*/ 127 w 147"/>
              <a:gd name="T47" fmla="*/ 138 h 145"/>
              <a:gd name="T48" fmla="*/ 20 w 147"/>
              <a:gd name="T49" fmla="*/ 65 h 145"/>
              <a:gd name="T50" fmla="*/ 127 w 147"/>
              <a:gd name="T51" fmla="*/ 138 h 145"/>
              <a:gd name="T52" fmla="*/ 6 w 147"/>
              <a:gd name="T53" fmla="*/ 58 h 145"/>
              <a:gd name="T54" fmla="*/ 140 w 147"/>
              <a:gd name="T55" fmla="*/ 45 h 145"/>
              <a:gd name="T56" fmla="*/ 58 w 147"/>
              <a:gd name="T57" fmla="*/ 18 h 145"/>
              <a:gd name="T58" fmla="*/ 49 w 147"/>
              <a:gd name="T59" fmla="*/ 21 h 145"/>
              <a:gd name="T60" fmla="*/ 58 w 147"/>
              <a:gd name="T61" fmla="*/ 18 h 145"/>
              <a:gd name="T62" fmla="*/ 45 w 147"/>
              <a:gd name="T63" fmla="*/ 26 h 145"/>
              <a:gd name="T64" fmla="*/ 48 w 147"/>
              <a:gd name="T65" fmla="*/ 35 h 145"/>
              <a:gd name="T66" fmla="*/ 53 w 147"/>
              <a:gd name="T67" fmla="*/ 98 h 145"/>
              <a:gd name="T68" fmla="*/ 100 w 147"/>
              <a:gd name="T69" fmla="*/ 92 h 145"/>
              <a:gd name="T70" fmla="*/ 93 w 147"/>
              <a:gd name="T71" fmla="*/ 78 h 145"/>
              <a:gd name="T72" fmla="*/ 47 w 147"/>
              <a:gd name="T73" fmla="*/ 85 h 145"/>
              <a:gd name="T74" fmla="*/ 53 w 147"/>
              <a:gd name="T75" fmla="*/ 98 h 145"/>
              <a:gd name="T76" fmla="*/ 93 w 147"/>
              <a:gd name="T77" fmla="*/ 85 h 145"/>
              <a:gd name="T78" fmla="*/ 53 w 147"/>
              <a:gd name="T79" fmla="*/ 9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7" h="145">
                <a:moveTo>
                  <a:pt x="140" y="38"/>
                </a:moveTo>
                <a:cubicBezTo>
                  <a:pt x="127" y="38"/>
                  <a:pt x="127" y="38"/>
                  <a:pt x="127" y="38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21" y="16"/>
                  <a:pt x="114" y="12"/>
                  <a:pt x="106" y="14"/>
                </a:cubicBezTo>
                <a:cubicBezTo>
                  <a:pt x="86" y="19"/>
                  <a:pt x="86" y="19"/>
                  <a:pt x="86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52" y="0"/>
                  <a:pt x="44" y="2"/>
                  <a:pt x="40" y="8"/>
                </a:cubicBezTo>
                <a:cubicBezTo>
                  <a:pt x="23" y="38"/>
                  <a:pt x="23" y="38"/>
                  <a:pt x="23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2"/>
                  <a:pt x="3" y="65"/>
                  <a:pt x="6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138"/>
                  <a:pt x="13" y="138"/>
                  <a:pt x="13" y="138"/>
                </a:cubicBezTo>
                <a:cubicBezTo>
                  <a:pt x="13" y="142"/>
                  <a:pt x="16" y="145"/>
                  <a:pt x="20" y="145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30" y="145"/>
                  <a:pt x="133" y="142"/>
                  <a:pt x="133" y="138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44" y="65"/>
                  <a:pt x="147" y="62"/>
                  <a:pt x="147" y="58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7" y="41"/>
                  <a:pt x="144" y="38"/>
                  <a:pt x="140" y="38"/>
                </a:cubicBezTo>
                <a:close/>
                <a:moveTo>
                  <a:pt x="108" y="20"/>
                </a:moveTo>
                <a:cubicBezTo>
                  <a:pt x="112" y="19"/>
                  <a:pt x="115" y="21"/>
                  <a:pt x="116" y="25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6" y="25"/>
                  <a:pt x="96" y="25"/>
                  <a:pt x="96" y="25"/>
                </a:cubicBezTo>
                <a:cubicBezTo>
                  <a:pt x="95" y="23"/>
                  <a:pt x="95" y="23"/>
                  <a:pt x="95" y="23"/>
                </a:cubicBezTo>
                <a:lnTo>
                  <a:pt x="108" y="20"/>
                </a:lnTo>
                <a:close/>
                <a:moveTo>
                  <a:pt x="106" y="38"/>
                </a:moveTo>
                <a:cubicBezTo>
                  <a:pt x="62" y="38"/>
                  <a:pt x="62" y="38"/>
                  <a:pt x="62" y="38"/>
                </a:cubicBezTo>
                <a:cubicBezTo>
                  <a:pt x="73" y="19"/>
                  <a:pt x="73" y="19"/>
                  <a:pt x="73" y="19"/>
                </a:cubicBezTo>
                <a:lnTo>
                  <a:pt x="106" y="38"/>
                </a:lnTo>
                <a:close/>
                <a:moveTo>
                  <a:pt x="46" y="11"/>
                </a:moveTo>
                <a:cubicBezTo>
                  <a:pt x="48" y="8"/>
                  <a:pt x="52" y="7"/>
                  <a:pt x="55" y="9"/>
                </a:cubicBezTo>
                <a:cubicBezTo>
                  <a:pt x="67" y="16"/>
                  <a:pt x="67" y="16"/>
                  <a:pt x="67" y="16"/>
                </a:cubicBezTo>
                <a:cubicBezTo>
                  <a:pt x="54" y="38"/>
                  <a:pt x="54" y="38"/>
                  <a:pt x="54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1" y="38"/>
                  <a:pt x="31" y="38"/>
                  <a:pt x="31" y="38"/>
                </a:cubicBezTo>
                <a:lnTo>
                  <a:pt x="46" y="11"/>
                </a:lnTo>
                <a:close/>
                <a:moveTo>
                  <a:pt x="127" y="138"/>
                </a:moveTo>
                <a:cubicBezTo>
                  <a:pt x="20" y="138"/>
                  <a:pt x="20" y="138"/>
                  <a:pt x="20" y="138"/>
                </a:cubicBezTo>
                <a:cubicBezTo>
                  <a:pt x="20" y="65"/>
                  <a:pt x="20" y="65"/>
                  <a:pt x="20" y="65"/>
                </a:cubicBezTo>
                <a:cubicBezTo>
                  <a:pt x="127" y="65"/>
                  <a:pt x="127" y="65"/>
                  <a:pt x="127" y="65"/>
                </a:cubicBezTo>
                <a:lnTo>
                  <a:pt x="127" y="138"/>
                </a:lnTo>
                <a:close/>
                <a:moveTo>
                  <a:pt x="140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45"/>
                  <a:pt x="6" y="45"/>
                  <a:pt x="6" y="45"/>
                </a:cubicBezTo>
                <a:cubicBezTo>
                  <a:pt x="140" y="45"/>
                  <a:pt x="140" y="45"/>
                  <a:pt x="140" y="45"/>
                </a:cubicBezTo>
                <a:lnTo>
                  <a:pt x="140" y="58"/>
                </a:lnTo>
                <a:close/>
                <a:moveTo>
                  <a:pt x="58" y="18"/>
                </a:moveTo>
                <a:cubicBezTo>
                  <a:pt x="52" y="15"/>
                  <a:pt x="52" y="15"/>
                  <a:pt x="52" y="15"/>
                </a:cubicBezTo>
                <a:cubicBezTo>
                  <a:pt x="49" y="21"/>
                  <a:pt x="49" y="21"/>
                  <a:pt x="49" y="21"/>
                </a:cubicBezTo>
                <a:cubicBezTo>
                  <a:pt x="54" y="24"/>
                  <a:pt x="54" y="24"/>
                  <a:pt x="54" y="24"/>
                </a:cubicBezTo>
                <a:lnTo>
                  <a:pt x="58" y="18"/>
                </a:lnTo>
                <a:close/>
                <a:moveTo>
                  <a:pt x="51" y="30"/>
                </a:moveTo>
                <a:cubicBezTo>
                  <a:pt x="45" y="26"/>
                  <a:pt x="45" y="26"/>
                  <a:pt x="45" y="26"/>
                </a:cubicBezTo>
                <a:cubicBezTo>
                  <a:pt x="42" y="32"/>
                  <a:pt x="42" y="32"/>
                  <a:pt x="42" y="32"/>
                </a:cubicBezTo>
                <a:cubicBezTo>
                  <a:pt x="48" y="35"/>
                  <a:pt x="48" y="35"/>
                  <a:pt x="48" y="35"/>
                </a:cubicBezTo>
                <a:lnTo>
                  <a:pt x="51" y="30"/>
                </a:lnTo>
                <a:close/>
                <a:moveTo>
                  <a:pt x="53" y="98"/>
                </a:moveTo>
                <a:cubicBezTo>
                  <a:pt x="93" y="98"/>
                  <a:pt x="93" y="98"/>
                  <a:pt x="93" y="98"/>
                </a:cubicBezTo>
                <a:cubicBezTo>
                  <a:pt x="97" y="98"/>
                  <a:pt x="100" y="95"/>
                  <a:pt x="100" y="92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100" y="81"/>
                  <a:pt x="97" y="78"/>
                  <a:pt x="9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0" y="78"/>
                  <a:pt x="47" y="81"/>
                  <a:pt x="47" y="85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95"/>
                  <a:pt x="50" y="98"/>
                  <a:pt x="53" y="98"/>
                </a:cubicBezTo>
                <a:close/>
                <a:moveTo>
                  <a:pt x="53" y="85"/>
                </a:moveTo>
                <a:cubicBezTo>
                  <a:pt x="93" y="85"/>
                  <a:pt x="93" y="85"/>
                  <a:pt x="93" y="85"/>
                </a:cubicBezTo>
                <a:cubicBezTo>
                  <a:pt x="93" y="92"/>
                  <a:pt x="93" y="92"/>
                  <a:pt x="93" y="92"/>
                </a:cubicBezTo>
                <a:cubicBezTo>
                  <a:pt x="53" y="92"/>
                  <a:pt x="53" y="92"/>
                  <a:pt x="53" y="92"/>
                </a:cubicBezTo>
                <a:lnTo>
                  <a:pt x="53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0951" tIns="30475" rIns="60951" bIns="30475" numCol="1" anchor="t" anchorCtr="0" compatLnSpc="1"/>
          <a:lstStyle/>
          <a:p>
            <a:endParaRPr lang="en-US" sz="1200" dirty="0"/>
          </a:p>
        </p:txBody>
      </p:sp>
      <p:sp>
        <p:nvSpPr>
          <p:cNvPr id="6" name="Rounded Rectangle 14"/>
          <p:cNvSpPr/>
          <p:nvPr/>
        </p:nvSpPr>
        <p:spPr>
          <a:xfrm>
            <a:off x="3599810" y="2647405"/>
            <a:ext cx="2245548" cy="3211125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12700">
            <a:noFill/>
          </a:ln>
          <a:effectLst>
            <a:outerShdw blurRad="8001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ounded Rectangle 142"/>
          <p:cNvSpPr/>
          <p:nvPr/>
        </p:nvSpPr>
        <p:spPr>
          <a:xfrm>
            <a:off x="4391424" y="3034928"/>
            <a:ext cx="662321" cy="662321"/>
          </a:xfrm>
          <a:prstGeom prst="roundRect">
            <a:avLst>
              <a:gd name="adj" fmla="val 5238"/>
            </a:avLst>
          </a:prstGeom>
          <a:solidFill>
            <a:schemeClr val="accent2"/>
          </a:solidFill>
          <a:ln w="12700">
            <a:noFill/>
          </a:ln>
          <a:effectLst>
            <a:outerShdw blurRad="1778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Freeform 177"/>
          <p:cNvSpPr>
            <a:spLocks noEditPoints="1"/>
          </p:cNvSpPr>
          <p:nvPr/>
        </p:nvSpPr>
        <p:spPr bwMode="auto">
          <a:xfrm>
            <a:off x="4538463" y="3184611"/>
            <a:ext cx="368243" cy="362953"/>
          </a:xfrm>
          <a:custGeom>
            <a:avLst/>
            <a:gdLst>
              <a:gd name="T0" fmla="*/ 127 w 147"/>
              <a:gd name="T1" fmla="*/ 38 h 145"/>
              <a:gd name="T2" fmla="*/ 106 w 147"/>
              <a:gd name="T3" fmla="*/ 14 h 145"/>
              <a:gd name="T4" fmla="*/ 59 w 147"/>
              <a:gd name="T5" fmla="*/ 3 h 145"/>
              <a:gd name="T6" fmla="*/ 23 w 147"/>
              <a:gd name="T7" fmla="*/ 38 h 145"/>
              <a:gd name="T8" fmla="*/ 0 w 147"/>
              <a:gd name="T9" fmla="*/ 45 h 145"/>
              <a:gd name="T10" fmla="*/ 6 w 147"/>
              <a:gd name="T11" fmla="*/ 65 h 145"/>
              <a:gd name="T12" fmla="*/ 13 w 147"/>
              <a:gd name="T13" fmla="*/ 138 h 145"/>
              <a:gd name="T14" fmla="*/ 127 w 147"/>
              <a:gd name="T15" fmla="*/ 145 h 145"/>
              <a:gd name="T16" fmla="*/ 133 w 147"/>
              <a:gd name="T17" fmla="*/ 65 h 145"/>
              <a:gd name="T18" fmla="*/ 147 w 147"/>
              <a:gd name="T19" fmla="*/ 58 h 145"/>
              <a:gd name="T20" fmla="*/ 140 w 147"/>
              <a:gd name="T21" fmla="*/ 38 h 145"/>
              <a:gd name="T22" fmla="*/ 116 w 147"/>
              <a:gd name="T23" fmla="*/ 25 h 145"/>
              <a:gd name="T24" fmla="*/ 119 w 147"/>
              <a:gd name="T25" fmla="*/ 38 h 145"/>
              <a:gd name="T26" fmla="*/ 112 w 147"/>
              <a:gd name="T27" fmla="*/ 33 h 145"/>
              <a:gd name="T28" fmla="*/ 103 w 147"/>
              <a:gd name="T29" fmla="*/ 28 h 145"/>
              <a:gd name="T30" fmla="*/ 96 w 147"/>
              <a:gd name="T31" fmla="*/ 25 h 145"/>
              <a:gd name="T32" fmla="*/ 108 w 147"/>
              <a:gd name="T33" fmla="*/ 20 h 145"/>
              <a:gd name="T34" fmla="*/ 62 w 147"/>
              <a:gd name="T35" fmla="*/ 38 h 145"/>
              <a:gd name="T36" fmla="*/ 106 w 147"/>
              <a:gd name="T37" fmla="*/ 38 h 145"/>
              <a:gd name="T38" fmla="*/ 55 w 147"/>
              <a:gd name="T39" fmla="*/ 9 h 145"/>
              <a:gd name="T40" fmla="*/ 54 w 147"/>
              <a:gd name="T41" fmla="*/ 38 h 145"/>
              <a:gd name="T42" fmla="*/ 39 w 147"/>
              <a:gd name="T43" fmla="*/ 38 h 145"/>
              <a:gd name="T44" fmla="*/ 31 w 147"/>
              <a:gd name="T45" fmla="*/ 38 h 145"/>
              <a:gd name="T46" fmla="*/ 127 w 147"/>
              <a:gd name="T47" fmla="*/ 138 h 145"/>
              <a:gd name="T48" fmla="*/ 20 w 147"/>
              <a:gd name="T49" fmla="*/ 65 h 145"/>
              <a:gd name="T50" fmla="*/ 127 w 147"/>
              <a:gd name="T51" fmla="*/ 138 h 145"/>
              <a:gd name="T52" fmla="*/ 6 w 147"/>
              <a:gd name="T53" fmla="*/ 58 h 145"/>
              <a:gd name="T54" fmla="*/ 140 w 147"/>
              <a:gd name="T55" fmla="*/ 45 h 145"/>
              <a:gd name="T56" fmla="*/ 58 w 147"/>
              <a:gd name="T57" fmla="*/ 18 h 145"/>
              <a:gd name="T58" fmla="*/ 49 w 147"/>
              <a:gd name="T59" fmla="*/ 21 h 145"/>
              <a:gd name="T60" fmla="*/ 58 w 147"/>
              <a:gd name="T61" fmla="*/ 18 h 145"/>
              <a:gd name="T62" fmla="*/ 45 w 147"/>
              <a:gd name="T63" fmla="*/ 26 h 145"/>
              <a:gd name="T64" fmla="*/ 48 w 147"/>
              <a:gd name="T65" fmla="*/ 35 h 145"/>
              <a:gd name="T66" fmla="*/ 53 w 147"/>
              <a:gd name="T67" fmla="*/ 98 h 145"/>
              <a:gd name="T68" fmla="*/ 100 w 147"/>
              <a:gd name="T69" fmla="*/ 92 h 145"/>
              <a:gd name="T70" fmla="*/ 93 w 147"/>
              <a:gd name="T71" fmla="*/ 78 h 145"/>
              <a:gd name="T72" fmla="*/ 47 w 147"/>
              <a:gd name="T73" fmla="*/ 85 h 145"/>
              <a:gd name="T74" fmla="*/ 53 w 147"/>
              <a:gd name="T75" fmla="*/ 98 h 145"/>
              <a:gd name="T76" fmla="*/ 93 w 147"/>
              <a:gd name="T77" fmla="*/ 85 h 145"/>
              <a:gd name="T78" fmla="*/ 53 w 147"/>
              <a:gd name="T79" fmla="*/ 9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7" h="145">
                <a:moveTo>
                  <a:pt x="140" y="38"/>
                </a:moveTo>
                <a:cubicBezTo>
                  <a:pt x="127" y="38"/>
                  <a:pt x="127" y="38"/>
                  <a:pt x="127" y="38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21" y="16"/>
                  <a:pt x="114" y="12"/>
                  <a:pt x="106" y="14"/>
                </a:cubicBezTo>
                <a:cubicBezTo>
                  <a:pt x="86" y="19"/>
                  <a:pt x="86" y="19"/>
                  <a:pt x="86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52" y="0"/>
                  <a:pt x="44" y="2"/>
                  <a:pt x="40" y="8"/>
                </a:cubicBezTo>
                <a:cubicBezTo>
                  <a:pt x="23" y="38"/>
                  <a:pt x="23" y="38"/>
                  <a:pt x="23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2"/>
                  <a:pt x="3" y="65"/>
                  <a:pt x="6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138"/>
                  <a:pt x="13" y="138"/>
                  <a:pt x="13" y="138"/>
                </a:cubicBezTo>
                <a:cubicBezTo>
                  <a:pt x="13" y="142"/>
                  <a:pt x="16" y="145"/>
                  <a:pt x="20" y="145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30" y="145"/>
                  <a:pt x="133" y="142"/>
                  <a:pt x="133" y="138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44" y="65"/>
                  <a:pt x="147" y="62"/>
                  <a:pt x="147" y="58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7" y="41"/>
                  <a:pt x="144" y="38"/>
                  <a:pt x="140" y="38"/>
                </a:cubicBezTo>
                <a:close/>
                <a:moveTo>
                  <a:pt x="108" y="20"/>
                </a:moveTo>
                <a:cubicBezTo>
                  <a:pt x="112" y="19"/>
                  <a:pt x="115" y="21"/>
                  <a:pt x="116" y="25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6" y="25"/>
                  <a:pt x="96" y="25"/>
                  <a:pt x="96" y="25"/>
                </a:cubicBezTo>
                <a:cubicBezTo>
                  <a:pt x="95" y="23"/>
                  <a:pt x="95" y="23"/>
                  <a:pt x="95" y="23"/>
                </a:cubicBezTo>
                <a:lnTo>
                  <a:pt x="108" y="20"/>
                </a:lnTo>
                <a:close/>
                <a:moveTo>
                  <a:pt x="106" y="38"/>
                </a:moveTo>
                <a:cubicBezTo>
                  <a:pt x="62" y="38"/>
                  <a:pt x="62" y="38"/>
                  <a:pt x="62" y="38"/>
                </a:cubicBezTo>
                <a:cubicBezTo>
                  <a:pt x="73" y="19"/>
                  <a:pt x="73" y="19"/>
                  <a:pt x="73" y="19"/>
                </a:cubicBezTo>
                <a:lnTo>
                  <a:pt x="106" y="38"/>
                </a:lnTo>
                <a:close/>
                <a:moveTo>
                  <a:pt x="46" y="11"/>
                </a:moveTo>
                <a:cubicBezTo>
                  <a:pt x="48" y="8"/>
                  <a:pt x="52" y="7"/>
                  <a:pt x="55" y="9"/>
                </a:cubicBezTo>
                <a:cubicBezTo>
                  <a:pt x="67" y="16"/>
                  <a:pt x="67" y="16"/>
                  <a:pt x="67" y="16"/>
                </a:cubicBezTo>
                <a:cubicBezTo>
                  <a:pt x="54" y="38"/>
                  <a:pt x="54" y="38"/>
                  <a:pt x="54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1" y="38"/>
                  <a:pt x="31" y="38"/>
                  <a:pt x="31" y="38"/>
                </a:cubicBezTo>
                <a:lnTo>
                  <a:pt x="46" y="11"/>
                </a:lnTo>
                <a:close/>
                <a:moveTo>
                  <a:pt x="127" y="138"/>
                </a:moveTo>
                <a:cubicBezTo>
                  <a:pt x="20" y="138"/>
                  <a:pt x="20" y="138"/>
                  <a:pt x="20" y="138"/>
                </a:cubicBezTo>
                <a:cubicBezTo>
                  <a:pt x="20" y="65"/>
                  <a:pt x="20" y="65"/>
                  <a:pt x="20" y="65"/>
                </a:cubicBezTo>
                <a:cubicBezTo>
                  <a:pt x="127" y="65"/>
                  <a:pt x="127" y="65"/>
                  <a:pt x="127" y="65"/>
                </a:cubicBezTo>
                <a:lnTo>
                  <a:pt x="127" y="138"/>
                </a:lnTo>
                <a:close/>
                <a:moveTo>
                  <a:pt x="140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45"/>
                  <a:pt x="6" y="45"/>
                  <a:pt x="6" y="45"/>
                </a:cubicBezTo>
                <a:cubicBezTo>
                  <a:pt x="140" y="45"/>
                  <a:pt x="140" y="45"/>
                  <a:pt x="140" y="45"/>
                </a:cubicBezTo>
                <a:lnTo>
                  <a:pt x="140" y="58"/>
                </a:lnTo>
                <a:close/>
                <a:moveTo>
                  <a:pt x="58" y="18"/>
                </a:moveTo>
                <a:cubicBezTo>
                  <a:pt x="52" y="15"/>
                  <a:pt x="52" y="15"/>
                  <a:pt x="52" y="15"/>
                </a:cubicBezTo>
                <a:cubicBezTo>
                  <a:pt x="49" y="21"/>
                  <a:pt x="49" y="21"/>
                  <a:pt x="49" y="21"/>
                </a:cubicBezTo>
                <a:cubicBezTo>
                  <a:pt x="54" y="24"/>
                  <a:pt x="54" y="24"/>
                  <a:pt x="54" y="24"/>
                </a:cubicBezTo>
                <a:lnTo>
                  <a:pt x="58" y="18"/>
                </a:lnTo>
                <a:close/>
                <a:moveTo>
                  <a:pt x="51" y="30"/>
                </a:moveTo>
                <a:cubicBezTo>
                  <a:pt x="45" y="26"/>
                  <a:pt x="45" y="26"/>
                  <a:pt x="45" y="26"/>
                </a:cubicBezTo>
                <a:cubicBezTo>
                  <a:pt x="42" y="32"/>
                  <a:pt x="42" y="32"/>
                  <a:pt x="42" y="32"/>
                </a:cubicBezTo>
                <a:cubicBezTo>
                  <a:pt x="48" y="35"/>
                  <a:pt x="48" y="35"/>
                  <a:pt x="48" y="35"/>
                </a:cubicBezTo>
                <a:lnTo>
                  <a:pt x="51" y="30"/>
                </a:lnTo>
                <a:close/>
                <a:moveTo>
                  <a:pt x="53" y="98"/>
                </a:moveTo>
                <a:cubicBezTo>
                  <a:pt x="93" y="98"/>
                  <a:pt x="93" y="98"/>
                  <a:pt x="93" y="98"/>
                </a:cubicBezTo>
                <a:cubicBezTo>
                  <a:pt x="97" y="98"/>
                  <a:pt x="100" y="95"/>
                  <a:pt x="100" y="92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100" y="81"/>
                  <a:pt x="97" y="78"/>
                  <a:pt x="9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0" y="78"/>
                  <a:pt x="47" y="81"/>
                  <a:pt x="47" y="85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95"/>
                  <a:pt x="50" y="98"/>
                  <a:pt x="53" y="98"/>
                </a:cubicBezTo>
                <a:close/>
                <a:moveTo>
                  <a:pt x="53" y="85"/>
                </a:moveTo>
                <a:cubicBezTo>
                  <a:pt x="93" y="85"/>
                  <a:pt x="93" y="85"/>
                  <a:pt x="93" y="85"/>
                </a:cubicBezTo>
                <a:cubicBezTo>
                  <a:pt x="93" y="92"/>
                  <a:pt x="93" y="92"/>
                  <a:pt x="93" y="92"/>
                </a:cubicBezTo>
                <a:cubicBezTo>
                  <a:pt x="53" y="92"/>
                  <a:pt x="53" y="92"/>
                  <a:pt x="53" y="92"/>
                </a:cubicBezTo>
                <a:lnTo>
                  <a:pt x="53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0951" tIns="30475" rIns="60951" bIns="30475" numCol="1" anchor="t" anchorCtr="0" compatLnSpc="1"/>
          <a:lstStyle/>
          <a:p>
            <a:endParaRPr lang="en-US" sz="1200" dirty="0"/>
          </a:p>
        </p:txBody>
      </p:sp>
      <p:sp>
        <p:nvSpPr>
          <p:cNvPr id="10" name="Rounded Rectangle 14"/>
          <p:cNvSpPr/>
          <p:nvPr/>
        </p:nvSpPr>
        <p:spPr>
          <a:xfrm>
            <a:off x="6404143" y="2647405"/>
            <a:ext cx="2245548" cy="3211125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12700">
            <a:noFill/>
          </a:ln>
          <a:effectLst>
            <a:outerShdw blurRad="8001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ounded Rectangle 142"/>
          <p:cNvSpPr/>
          <p:nvPr/>
        </p:nvSpPr>
        <p:spPr>
          <a:xfrm>
            <a:off x="7195757" y="3034928"/>
            <a:ext cx="662321" cy="662321"/>
          </a:xfrm>
          <a:prstGeom prst="roundRect">
            <a:avLst>
              <a:gd name="adj" fmla="val 5238"/>
            </a:avLst>
          </a:prstGeom>
          <a:solidFill>
            <a:schemeClr val="accent1"/>
          </a:solidFill>
          <a:ln w="12700">
            <a:noFill/>
          </a:ln>
          <a:effectLst>
            <a:outerShdw blurRad="1778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Freeform 177"/>
          <p:cNvSpPr>
            <a:spLocks noEditPoints="1"/>
          </p:cNvSpPr>
          <p:nvPr/>
        </p:nvSpPr>
        <p:spPr bwMode="auto">
          <a:xfrm>
            <a:off x="7342796" y="3184611"/>
            <a:ext cx="368243" cy="362953"/>
          </a:xfrm>
          <a:custGeom>
            <a:avLst/>
            <a:gdLst>
              <a:gd name="T0" fmla="*/ 127 w 147"/>
              <a:gd name="T1" fmla="*/ 38 h 145"/>
              <a:gd name="T2" fmla="*/ 106 w 147"/>
              <a:gd name="T3" fmla="*/ 14 h 145"/>
              <a:gd name="T4" fmla="*/ 59 w 147"/>
              <a:gd name="T5" fmla="*/ 3 h 145"/>
              <a:gd name="T6" fmla="*/ 23 w 147"/>
              <a:gd name="T7" fmla="*/ 38 h 145"/>
              <a:gd name="T8" fmla="*/ 0 w 147"/>
              <a:gd name="T9" fmla="*/ 45 h 145"/>
              <a:gd name="T10" fmla="*/ 6 w 147"/>
              <a:gd name="T11" fmla="*/ 65 h 145"/>
              <a:gd name="T12" fmla="*/ 13 w 147"/>
              <a:gd name="T13" fmla="*/ 138 h 145"/>
              <a:gd name="T14" fmla="*/ 127 w 147"/>
              <a:gd name="T15" fmla="*/ 145 h 145"/>
              <a:gd name="T16" fmla="*/ 133 w 147"/>
              <a:gd name="T17" fmla="*/ 65 h 145"/>
              <a:gd name="T18" fmla="*/ 147 w 147"/>
              <a:gd name="T19" fmla="*/ 58 h 145"/>
              <a:gd name="T20" fmla="*/ 140 w 147"/>
              <a:gd name="T21" fmla="*/ 38 h 145"/>
              <a:gd name="T22" fmla="*/ 116 w 147"/>
              <a:gd name="T23" fmla="*/ 25 h 145"/>
              <a:gd name="T24" fmla="*/ 119 w 147"/>
              <a:gd name="T25" fmla="*/ 38 h 145"/>
              <a:gd name="T26" fmla="*/ 112 w 147"/>
              <a:gd name="T27" fmla="*/ 33 h 145"/>
              <a:gd name="T28" fmla="*/ 103 w 147"/>
              <a:gd name="T29" fmla="*/ 28 h 145"/>
              <a:gd name="T30" fmla="*/ 96 w 147"/>
              <a:gd name="T31" fmla="*/ 25 h 145"/>
              <a:gd name="T32" fmla="*/ 108 w 147"/>
              <a:gd name="T33" fmla="*/ 20 h 145"/>
              <a:gd name="T34" fmla="*/ 62 w 147"/>
              <a:gd name="T35" fmla="*/ 38 h 145"/>
              <a:gd name="T36" fmla="*/ 106 w 147"/>
              <a:gd name="T37" fmla="*/ 38 h 145"/>
              <a:gd name="T38" fmla="*/ 55 w 147"/>
              <a:gd name="T39" fmla="*/ 9 h 145"/>
              <a:gd name="T40" fmla="*/ 54 w 147"/>
              <a:gd name="T41" fmla="*/ 38 h 145"/>
              <a:gd name="T42" fmla="*/ 39 w 147"/>
              <a:gd name="T43" fmla="*/ 38 h 145"/>
              <a:gd name="T44" fmla="*/ 31 w 147"/>
              <a:gd name="T45" fmla="*/ 38 h 145"/>
              <a:gd name="T46" fmla="*/ 127 w 147"/>
              <a:gd name="T47" fmla="*/ 138 h 145"/>
              <a:gd name="T48" fmla="*/ 20 w 147"/>
              <a:gd name="T49" fmla="*/ 65 h 145"/>
              <a:gd name="T50" fmla="*/ 127 w 147"/>
              <a:gd name="T51" fmla="*/ 138 h 145"/>
              <a:gd name="T52" fmla="*/ 6 w 147"/>
              <a:gd name="T53" fmla="*/ 58 h 145"/>
              <a:gd name="T54" fmla="*/ 140 w 147"/>
              <a:gd name="T55" fmla="*/ 45 h 145"/>
              <a:gd name="T56" fmla="*/ 58 w 147"/>
              <a:gd name="T57" fmla="*/ 18 h 145"/>
              <a:gd name="T58" fmla="*/ 49 w 147"/>
              <a:gd name="T59" fmla="*/ 21 h 145"/>
              <a:gd name="T60" fmla="*/ 58 w 147"/>
              <a:gd name="T61" fmla="*/ 18 h 145"/>
              <a:gd name="T62" fmla="*/ 45 w 147"/>
              <a:gd name="T63" fmla="*/ 26 h 145"/>
              <a:gd name="T64" fmla="*/ 48 w 147"/>
              <a:gd name="T65" fmla="*/ 35 h 145"/>
              <a:gd name="T66" fmla="*/ 53 w 147"/>
              <a:gd name="T67" fmla="*/ 98 h 145"/>
              <a:gd name="T68" fmla="*/ 100 w 147"/>
              <a:gd name="T69" fmla="*/ 92 h 145"/>
              <a:gd name="T70" fmla="*/ 93 w 147"/>
              <a:gd name="T71" fmla="*/ 78 h 145"/>
              <a:gd name="T72" fmla="*/ 47 w 147"/>
              <a:gd name="T73" fmla="*/ 85 h 145"/>
              <a:gd name="T74" fmla="*/ 53 w 147"/>
              <a:gd name="T75" fmla="*/ 98 h 145"/>
              <a:gd name="T76" fmla="*/ 93 w 147"/>
              <a:gd name="T77" fmla="*/ 85 h 145"/>
              <a:gd name="T78" fmla="*/ 53 w 147"/>
              <a:gd name="T79" fmla="*/ 9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7" h="145">
                <a:moveTo>
                  <a:pt x="140" y="38"/>
                </a:moveTo>
                <a:cubicBezTo>
                  <a:pt x="127" y="38"/>
                  <a:pt x="127" y="38"/>
                  <a:pt x="127" y="38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21" y="16"/>
                  <a:pt x="114" y="12"/>
                  <a:pt x="106" y="14"/>
                </a:cubicBezTo>
                <a:cubicBezTo>
                  <a:pt x="86" y="19"/>
                  <a:pt x="86" y="19"/>
                  <a:pt x="86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52" y="0"/>
                  <a:pt x="44" y="2"/>
                  <a:pt x="40" y="8"/>
                </a:cubicBezTo>
                <a:cubicBezTo>
                  <a:pt x="23" y="38"/>
                  <a:pt x="23" y="38"/>
                  <a:pt x="23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2"/>
                  <a:pt x="3" y="65"/>
                  <a:pt x="6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138"/>
                  <a:pt x="13" y="138"/>
                  <a:pt x="13" y="138"/>
                </a:cubicBezTo>
                <a:cubicBezTo>
                  <a:pt x="13" y="142"/>
                  <a:pt x="16" y="145"/>
                  <a:pt x="20" y="145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30" y="145"/>
                  <a:pt x="133" y="142"/>
                  <a:pt x="133" y="138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44" y="65"/>
                  <a:pt x="147" y="62"/>
                  <a:pt x="147" y="58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7" y="41"/>
                  <a:pt x="144" y="38"/>
                  <a:pt x="140" y="38"/>
                </a:cubicBezTo>
                <a:close/>
                <a:moveTo>
                  <a:pt x="108" y="20"/>
                </a:moveTo>
                <a:cubicBezTo>
                  <a:pt x="112" y="19"/>
                  <a:pt x="115" y="21"/>
                  <a:pt x="116" y="25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6" y="25"/>
                  <a:pt x="96" y="25"/>
                  <a:pt x="96" y="25"/>
                </a:cubicBezTo>
                <a:cubicBezTo>
                  <a:pt x="95" y="23"/>
                  <a:pt x="95" y="23"/>
                  <a:pt x="95" y="23"/>
                </a:cubicBezTo>
                <a:lnTo>
                  <a:pt x="108" y="20"/>
                </a:lnTo>
                <a:close/>
                <a:moveTo>
                  <a:pt x="106" y="38"/>
                </a:moveTo>
                <a:cubicBezTo>
                  <a:pt x="62" y="38"/>
                  <a:pt x="62" y="38"/>
                  <a:pt x="62" y="38"/>
                </a:cubicBezTo>
                <a:cubicBezTo>
                  <a:pt x="73" y="19"/>
                  <a:pt x="73" y="19"/>
                  <a:pt x="73" y="19"/>
                </a:cubicBezTo>
                <a:lnTo>
                  <a:pt x="106" y="38"/>
                </a:lnTo>
                <a:close/>
                <a:moveTo>
                  <a:pt x="46" y="11"/>
                </a:moveTo>
                <a:cubicBezTo>
                  <a:pt x="48" y="8"/>
                  <a:pt x="52" y="7"/>
                  <a:pt x="55" y="9"/>
                </a:cubicBezTo>
                <a:cubicBezTo>
                  <a:pt x="67" y="16"/>
                  <a:pt x="67" y="16"/>
                  <a:pt x="67" y="16"/>
                </a:cubicBezTo>
                <a:cubicBezTo>
                  <a:pt x="54" y="38"/>
                  <a:pt x="54" y="38"/>
                  <a:pt x="54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1" y="38"/>
                  <a:pt x="31" y="38"/>
                  <a:pt x="31" y="38"/>
                </a:cubicBezTo>
                <a:lnTo>
                  <a:pt x="46" y="11"/>
                </a:lnTo>
                <a:close/>
                <a:moveTo>
                  <a:pt x="127" y="138"/>
                </a:moveTo>
                <a:cubicBezTo>
                  <a:pt x="20" y="138"/>
                  <a:pt x="20" y="138"/>
                  <a:pt x="20" y="138"/>
                </a:cubicBezTo>
                <a:cubicBezTo>
                  <a:pt x="20" y="65"/>
                  <a:pt x="20" y="65"/>
                  <a:pt x="20" y="65"/>
                </a:cubicBezTo>
                <a:cubicBezTo>
                  <a:pt x="127" y="65"/>
                  <a:pt x="127" y="65"/>
                  <a:pt x="127" y="65"/>
                </a:cubicBezTo>
                <a:lnTo>
                  <a:pt x="127" y="138"/>
                </a:lnTo>
                <a:close/>
                <a:moveTo>
                  <a:pt x="140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45"/>
                  <a:pt x="6" y="45"/>
                  <a:pt x="6" y="45"/>
                </a:cubicBezTo>
                <a:cubicBezTo>
                  <a:pt x="140" y="45"/>
                  <a:pt x="140" y="45"/>
                  <a:pt x="140" y="45"/>
                </a:cubicBezTo>
                <a:lnTo>
                  <a:pt x="140" y="58"/>
                </a:lnTo>
                <a:close/>
                <a:moveTo>
                  <a:pt x="58" y="18"/>
                </a:moveTo>
                <a:cubicBezTo>
                  <a:pt x="52" y="15"/>
                  <a:pt x="52" y="15"/>
                  <a:pt x="52" y="15"/>
                </a:cubicBezTo>
                <a:cubicBezTo>
                  <a:pt x="49" y="21"/>
                  <a:pt x="49" y="21"/>
                  <a:pt x="49" y="21"/>
                </a:cubicBezTo>
                <a:cubicBezTo>
                  <a:pt x="54" y="24"/>
                  <a:pt x="54" y="24"/>
                  <a:pt x="54" y="24"/>
                </a:cubicBezTo>
                <a:lnTo>
                  <a:pt x="58" y="18"/>
                </a:lnTo>
                <a:close/>
                <a:moveTo>
                  <a:pt x="51" y="30"/>
                </a:moveTo>
                <a:cubicBezTo>
                  <a:pt x="45" y="26"/>
                  <a:pt x="45" y="26"/>
                  <a:pt x="45" y="26"/>
                </a:cubicBezTo>
                <a:cubicBezTo>
                  <a:pt x="42" y="32"/>
                  <a:pt x="42" y="32"/>
                  <a:pt x="42" y="32"/>
                </a:cubicBezTo>
                <a:cubicBezTo>
                  <a:pt x="48" y="35"/>
                  <a:pt x="48" y="35"/>
                  <a:pt x="48" y="35"/>
                </a:cubicBezTo>
                <a:lnTo>
                  <a:pt x="51" y="30"/>
                </a:lnTo>
                <a:close/>
                <a:moveTo>
                  <a:pt x="53" y="98"/>
                </a:moveTo>
                <a:cubicBezTo>
                  <a:pt x="93" y="98"/>
                  <a:pt x="93" y="98"/>
                  <a:pt x="93" y="98"/>
                </a:cubicBezTo>
                <a:cubicBezTo>
                  <a:pt x="97" y="98"/>
                  <a:pt x="100" y="95"/>
                  <a:pt x="100" y="92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100" y="81"/>
                  <a:pt x="97" y="78"/>
                  <a:pt x="9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0" y="78"/>
                  <a:pt x="47" y="81"/>
                  <a:pt x="47" y="85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95"/>
                  <a:pt x="50" y="98"/>
                  <a:pt x="53" y="98"/>
                </a:cubicBezTo>
                <a:close/>
                <a:moveTo>
                  <a:pt x="53" y="85"/>
                </a:moveTo>
                <a:cubicBezTo>
                  <a:pt x="93" y="85"/>
                  <a:pt x="93" y="85"/>
                  <a:pt x="93" y="85"/>
                </a:cubicBezTo>
                <a:cubicBezTo>
                  <a:pt x="93" y="92"/>
                  <a:pt x="93" y="92"/>
                  <a:pt x="93" y="92"/>
                </a:cubicBezTo>
                <a:cubicBezTo>
                  <a:pt x="53" y="92"/>
                  <a:pt x="53" y="92"/>
                  <a:pt x="53" y="92"/>
                </a:cubicBezTo>
                <a:lnTo>
                  <a:pt x="53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0951" tIns="30475" rIns="60951" bIns="30475" numCol="1" anchor="t" anchorCtr="0" compatLnSpc="1"/>
          <a:lstStyle/>
          <a:p>
            <a:endParaRPr lang="en-US" sz="1200" dirty="0"/>
          </a:p>
        </p:txBody>
      </p:sp>
      <p:sp>
        <p:nvSpPr>
          <p:cNvPr id="15" name="Rounded Rectangle 142"/>
          <p:cNvSpPr/>
          <p:nvPr/>
        </p:nvSpPr>
        <p:spPr>
          <a:xfrm>
            <a:off x="10026760" y="1779039"/>
            <a:ext cx="662321" cy="662321"/>
          </a:xfrm>
          <a:prstGeom prst="roundRect">
            <a:avLst>
              <a:gd name="adj" fmla="val 5238"/>
            </a:avLst>
          </a:prstGeom>
          <a:solidFill>
            <a:schemeClr val="accent2"/>
          </a:solidFill>
          <a:ln w="12700">
            <a:noFill/>
          </a:ln>
          <a:effectLst>
            <a:outerShdw blurRad="1778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Freeform 177"/>
          <p:cNvSpPr>
            <a:spLocks noEditPoints="1"/>
          </p:cNvSpPr>
          <p:nvPr/>
        </p:nvSpPr>
        <p:spPr bwMode="auto">
          <a:xfrm>
            <a:off x="10173164" y="2488015"/>
            <a:ext cx="368243" cy="362953"/>
          </a:xfrm>
          <a:custGeom>
            <a:avLst/>
            <a:gdLst>
              <a:gd name="T0" fmla="*/ 127 w 147"/>
              <a:gd name="T1" fmla="*/ 38 h 145"/>
              <a:gd name="T2" fmla="*/ 106 w 147"/>
              <a:gd name="T3" fmla="*/ 14 h 145"/>
              <a:gd name="T4" fmla="*/ 59 w 147"/>
              <a:gd name="T5" fmla="*/ 3 h 145"/>
              <a:gd name="T6" fmla="*/ 23 w 147"/>
              <a:gd name="T7" fmla="*/ 38 h 145"/>
              <a:gd name="T8" fmla="*/ 0 w 147"/>
              <a:gd name="T9" fmla="*/ 45 h 145"/>
              <a:gd name="T10" fmla="*/ 6 w 147"/>
              <a:gd name="T11" fmla="*/ 65 h 145"/>
              <a:gd name="T12" fmla="*/ 13 w 147"/>
              <a:gd name="T13" fmla="*/ 138 h 145"/>
              <a:gd name="T14" fmla="*/ 127 w 147"/>
              <a:gd name="T15" fmla="*/ 145 h 145"/>
              <a:gd name="T16" fmla="*/ 133 w 147"/>
              <a:gd name="T17" fmla="*/ 65 h 145"/>
              <a:gd name="T18" fmla="*/ 147 w 147"/>
              <a:gd name="T19" fmla="*/ 58 h 145"/>
              <a:gd name="T20" fmla="*/ 140 w 147"/>
              <a:gd name="T21" fmla="*/ 38 h 145"/>
              <a:gd name="T22" fmla="*/ 116 w 147"/>
              <a:gd name="T23" fmla="*/ 25 h 145"/>
              <a:gd name="T24" fmla="*/ 119 w 147"/>
              <a:gd name="T25" fmla="*/ 38 h 145"/>
              <a:gd name="T26" fmla="*/ 112 w 147"/>
              <a:gd name="T27" fmla="*/ 33 h 145"/>
              <a:gd name="T28" fmla="*/ 103 w 147"/>
              <a:gd name="T29" fmla="*/ 28 h 145"/>
              <a:gd name="T30" fmla="*/ 96 w 147"/>
              <a:gd name="T31" fmla="*/ 25 h 145"/>
              <a:gd name="T32" fmla="*/ 108 w 147"/>
              <a:gd name="T33" fmla="*/ 20 h 145"/>
              <a:gd name="T34" fmla="*/ 62 w 147"/>
              <a:gd name="T35" fmla="*/ 38 h 145"/>
              <a:gd name="T36" fmla="*/ 106 w 147"/>
              <a:gd name="T37" fmla="*/ 38 h 145"/>
              <a:gd name="T38" fmla="*/ 55 w 147"/>
              <a:gd name="T39" fmla="*/ 9 h 145"/>
              <a:gd name="T40" fmla="*/ 54 w 147"/>
              <a:gd name="T41" fmla="*/ 38 h 145"/>
              <a:gd name="T42" fmla="*/ 39 w 147"/>
              <a:gd name="T43" fmla="*/ 38 h 145"/>
              <a:gd name="T44" fmla="*/ 31 w 147"/>
              <a:gd name="T45" fmla="*/ 38 h 145"/>
              <a:gd name="T46" fmla="*/ 127 w 147"/>
              <a:gd name="T47" fmla="*/ 138 h 145"/>
              <a:gd name="T48" fmla="*/ 20 w 147"/>
              <a:gd name="T49" fmla="*/ 65 h 145"/>
              <a:gd name="T50" fmla="*/ 127 w 147"/>
              <a:gd name="T51" fmla="*/ 138 h 145"/>
              <a:gd name="T52" fmla="*/ 6 w 147"/>
              <a:gd name="T53" fmla="*/ 58 h 145"/>
              <a:gd name="T54" fmla="*/ 140 w 147"/>
              <a:gd name="T55" fmla="*/ 45 h 145"/>
              <a:gd name="T56" fmla="*/ 58 w 147"/>
              <a:gd name="T57" fmla="*/ 18 h 145"/>
              <a:gd name="T58" fmla="*/ 49 w 147"/>
              <a:gd name="T59" fmla="*/ 21 h 145"/>
              <a:gd name="T60" fmla="*/ 58 w 147"/>
              <a:gd name="T61" fmla="*/ 18 h 145"/>
              <a:gd name="T62" fmla="*/ 45 w 147"/>
              <a:gd name="T63" fmla="*/ 26 h 145"/>
              <a:gd name="T64" fmla="*/ 48 w 147"/>
              <a:gd name="T65" fmla="*/ 35 h 145"/>
              <a:gd name="T66" fmla="*/ 53 w 147"/>
              <a:gd name="T67" fmla="*/ 98 h 145"/>
              <a:gd name="T68" fmla="*/ 100 w 147"/>
              <a:gd name="T69" fmla="*/ 92 h 145"/>
              <a:gd name="T70" fmla="*/ 93 w 147"/>
              <a:gd name="T71" fmla="*/ 78 h 145"/>
              <a:gd name="T72" fmla="*/ 47 w 147"/>
              <a:gd name="T73" fmla="*/ 85 h 145"/>
              <a:gd name="T74" fmla="*/ 53 w 147"/>
              <a:gd name="T75" fmla="*/ 98 h 145"/>
              <a:gd name="T76" fmla="*/ 93 w 147"/>
              <a:gd name="T77" fmla="*/ 85 h 145"/>
              <a:gd name="T78" fmla="*/ 53 w 147"/>
              <a:gd name="T79" fmla="*/ 9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7" h="145">
                <a:moveTo>
                  <a:pt x="140" y="38"/>
                </a:moveTo>
                <a:cubicBezTo>
                  <a:pt x="127" y="38"/>
                  <a:pt x="127" y="38"/>
                  <a:pt x="127" y="38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21" y="16"/>
                  <a:pt x="114" y="12"/>
                  <a:pt x="106" y="14"/>
                </a:cubicBezTo>
                <a:cubicBezTo>
                  <a:pt x="86" y="19"/>
                  <a:pt x="86" y="19"/>
                  <a:pt x="86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52" y="0"/>
                  <a:pt x="44" y="2"/>
                  <a:pt x="40" y="8"/>
                </a:cubicBezTo>
                <a:cubicBezTo>
                  <a:pt x="23" y="38"/>
                  <a:pt x="23" y="38"/>
                  <a:pt x="23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2"/>
                  <a:pt x="3" y="65"/>
                  <a:pt x="6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138"/>
                  <a:pt x="13" y="138"/>
                  <a:pt x="13" y="138"/>
                </a:cubicBezTo>
                <a:cubicBezTo>
                  <a:pt x="13" y="142"/>
                  <a:pt x="16" y="145"/>
                  <a:pt x="20" y="145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30" y="145"/>
                  <a:pt x="133" y="142"/>
                  <a:pt x="133" y="138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44" y="65"/>
                  <a:pt x="147" y="62"/>
                  <a:pt x="147" y="58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7" y="41"/>
                  <a:pt x="144" y="38"/>
                  <a:pt x="140" y="38"/>
                </a:cubicBezTo>
                <a:close/>
                <a:moveTo>
                  <a:pt x="108" y="20"/>
                </a:moveTo>
                <a:cubicBezTo>
                  <a:pt x="112" y="19"/>
                  <a:pt x="115" y="21"/>
                  <a:pt x="116" y="25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6" y="25"/>
                  <a:pt x="96" y="25"/>
                  <a:pt x="96" y="25"/>
                </a:cubicBezTo>
                <a:cubicBezTo>
                  <a:pt x="95" y="23"/>
                  <a:pt x="95" y="23"/>
                  <a:pt x="95" y="23"/>
                </a:cubicBezTo>
                <a:lnTo>
                  <a:pt x="108" y="20"/>
                </a:lnTo>
                <a:close/>
                <a:moveTo>
                  <a:pt x="106" y="38"/>
                </a:moveTo>
                <a:cubicBezTo>
                  <a:pt x="62" y="38"/>
                  <a:pt x="62" y="38"/>
                  <a:pt x="62" y="38"/>
                </a:cubicBezTo>
                <a:cubicBezTo>
                  <a:pt x="73" y="19"/>
                  <a:pt x="73" y="19"/>
                  <a:pt x="73" y="19"/>
                </a:cubicBezTo>
                <a:lnTo>
                  <a:pt x="106" y="38"/>
                </a:lnTo>
                <a:close/>
                <a:moveTo>
                  <a:pt x="46" y="11"/>
                </a:moveTo>
                <a:cubicBezTo>
                  <a:pt x="48" y="8"/>
                  <a:pt x="52" y="7"/>
                  <a:pt x="55" y="9"/>
                </a:cubicBezTo>
                <a:cubicBezTo>
                  <a:pt x="67" y="16"/>
                  <a:pt x="67" y="16"/>
                  <a:pt x="67" y="16"/>
                </a:cubicBezTo>
                <a:cubicBezTo>
                  <a:pt x="54" y="38"/>
                  <a:pt x="54" y="38"/>
                  <a:pt x="54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1" y="38"/>
                  <a:pt x="31" y="38"/>
                  <a:pt x="31" y="38"/>
                </a:cubicBezTo>
                <a:lnTo>
                  <a:pt x="46" y="11"/>
                </a:lnTo>
                <a:close/>
                <a:moveTo>
                  <a:pt x="127" y="138"/>
                </a:moveTo>
                <a:cubicBezTo>
                  <a:pt x="20" y="138"/>
                  <a:pt x="20" y="138"/>
                  <a:pt x="20" y="138"/>
                </a:cubicBezTo>
                <a:cubicBezTo>
                  <a:pt x="20" y="65"/>
                  <a:pt x="20" y="65"/>
                  <a:pt x="20" y="65"/>
                </a:cubicBezTo>
                <a:cubicBezTo>
                  <a:pt x="127" y="65"/>
                  <a:pt x="127" y="65"/>
                  <a:pt x="127" y="65"/>
                </a:cubicBezTo>
                <a:lnTo>
                  <a:pt x="127" y="138"/>
                </a:lnTo>
                <a:close/>
                <a:moveTo>
                  <a:pt x="140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45"/>
                  <a:pt x="6" y="45"/>
                  <a:pt x="6" y="45"/>
                </a:cubicBezTo>
                <a:cubicBezTo>
                  <a:pt x="140" y="45"/>
                  <a:pt x="140" y="45"/>
                  <a:pt x="140" y="45"/>
                </a:cubicBezTo>
                <a:lnTo>
                  <a:pt x="140" y="58"/>
                </a:lnTo>
                <a:close/>
                <a:moveTo>
                  <a:pt x="58" y="18"/>
                </a:moveTo>
                <a:cubicBezTo>
                  <a:pt x="52" y="15"/>
                  <a:pt x="52" y="15"/>
                  <a:pt x="52" y="15"/>
                </a:cubicBezTo>
                <a:cubicBezTo>
                  <a:pt x="49" y="21"/>
                  <a:pt x="49" y="21"/>
                  <a:pt x="49" y="21"/>
                </a:cubicBezTo>
                <a:cubicBezTo>
                  <a:pt x="54" y="24"/>
                  <a:pt x="54" y="24"/>
                  <a:pt x="54" y="24"/>
                </a:cubicBezTo>
                <a:lnTo>
                  <a:pt x="58" y="18"/>
                </a:lnTo>
                <a:close/>
                <a:moveTo>
                  <a:pt x="51" y="30"/>
                </a:moveTo>
                <a:cubicBezTo>
                  <a:pt x="45" y="26"/>
                  <a:pt x="45" y="26"/>
                  <a:pt x="45" y="26"/>
                </a:cubicBezTo>
                <a:cubicBezTo>
                  <a:pt x="42" y="32"/>
                  <a:pt x="42" y="32"/>
                  <a:pt x="42" y="32"/>
                </a:cubicBezTo>
                <a:cubicBezTo>
                  <a:pt x="48" y="35"/>
                  <a:pt x="48" y="35"/>
                  <a:pt x="48" y="35"/>
                </a:cubicBezTo>
                <a:lnTo>
                  <a:pt x="51" y="30"/>
                </a:lnTo>
                <a:close/>
                <a:moveTo>
                  <a:pt x="53" y="98"/>
                </a:moveTo>
                <a:cubicBezTo>
                  <a:pt x="93" y="98"/>
                  <a:pt x="93" y="98"/>
                  <a:pt x="93" y="98"/>
                </a:cubicBezTo>
                <a:cubicBezTo>
                  <a:pt x="97" y="98"/>
                  <a:pt x="100" y="95"/>
                  <a:pt x="100" y="92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100" y="81"/>
                  <a:pt x="97" y="78"/>
                  <a:pt x="9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0" y="78"/>
                  <a:pt x="47" y="81"/>
                  <a:pt x="47" y="85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95"/>
                  <a:pt x="50" y="98"/>
                  <a:pt x="53" y="98"/>
                </a:cubicBezTo>
                <a:close/>
                <a:moveTo>
                  <a:pt x="53" y="85"/>
                </a:moveTo>
                <a:cubicBezTo>
                  <a:pt x="93" y="85"/>
                  <a:pt x="93" y="85"/>
                  <a:pt x="93" y="85"/>
                </a:cubicBezTo>
                <a:cubicBezTo>
                  <a:pt x="93" y="92"/>
                  <a:pt x="93" y="92"/>
                  <a:pt x="93" y="92"/>
                </a:cubicBezTo>
                <a:cubicBezTo>
                  <a:pt x="53" y="92"/>
                  <a:pt x="53" y="92"/>
                  <a:pt x="53" y="92"/>
                </a:cubicBezTo>
                <a:lnTo>
                  <a:pt x="53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0951" tIns="30475" rIns="60951" bIns="30475" numCol="1" anchor="t" anchorCtr="0" compatLnSpc="1"/>
          <a:lstStyle/>
          <a:p>
            <a:endParaRPr lang="en-US" sz="1200" dirty="0"/>
          </a:p>
        </p:txBody>
      </p:sp>
      <p:sp>
        <p:nvSpPr>
          <p:cNvPr id="19" name="TextBox 7"/>
          <p:cNvSpPr txBox="1"/>
          <p:nvPr/>
        </p:nvSpPr>
        <p:spPr>
          <a:xfrm>
            <a:off x="4973714" y="1028677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数据预处理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Google Shape;86;p19"/>
          <p:cNvSpPr txBox="1"/>
          <p:nvPr/>
        </p:nvSpPr>
        <p:spPr>
          <a:xfrm>
            <a:off x="2182494" y="347345"/>
            <a:ext cx="3662863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Part One: </a:t>
            </a:r>
            <a:r>
              <a:rPr lang="zh-CN" alt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数据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基础处理</a:t>
            </a:r>
            <a:endParaRPr lang="zh-CN" alt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Lato"/>
              <a:sym typeface="Lato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1285209" y="3141878"/>
            <a:ext cx="1361508" cy="1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列缺失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indent="0" algn="l">
              <a:lnSpc>
                <a:spcPts val="2000"/>
              </a:lnSpc>
              <a:buFont typeface="Wingdings" panose="05000000000000000000" charset="0"/>
              <a:buNone/>
              <a:defRPr/>
            </a:pPr>
            <a:r>
              <a:rPr lang="zh-CN" altLang="en-US" sz="1200" b="1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自定义</a:t>
            </a:r>
            <a:r>
              <a:rPr lang="en-US" altLang="zh-CN" sz="1200" b="1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'</a:t>
            </a:r>
            <a:r>
              <a:rPr lang="zh-CN" altLang="en-US" sz="1200" b="1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CutOff</a:t>
            </a:r>
            <a:r>
              <a:rPr lang="en-US" altLang="zh-CN" sz="1200" b="1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'</a:t>
            </a:r>
            <a:endParaRPr lang="zh-CN" altLang="en-US" sz="1200" b="1" dirty="0">
              <a:solidFill>
                <a:srgbClr val="FFC000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行缺失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indent="0" algn="l">
              <a:lnSpc>
                <a:spcPts val="2000"/>
              </a:lnSpc>
              <a:buFont typeface="Wingdings" panose="05000000000000000000" charset="0"/>
              <a:buNone/>
              <a:defRPr/>
            </a:pPr>
            <a:r>
              <a:rPr lang="zh-CN" altLang="en-US" sz="1200" b="1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程序生成`CSV`，手动格式删除</a:t>
            </a:r>
            <a:endParaRPr lang="zh-CN" altLang="en-US" sz="1200" b="1" dirty="0">
              <a:solidFill>
                <a:srgbClr val="FFC000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2" name="Rectangle 30"/>
          <p:cNvSpPr/>
          <p:nvPr/>
        </p:nvSpPr>
        <p:spPr>
          <a:xfrm>
            <a:off x="1121410" y="2804937"/>
            <a:ext cx="149352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删除缺失数据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4040877" y="4254891"/>
            <a:ext cx="1361508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`SimpleImputer`{或者插值法或者</a:t>
            </a:r>
            <a:r>
              <a:rPr lang="zh-CN" altLang="en-US" sz="1200" b="1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均值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/中位数/众数插补}+填充0值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4" name="Rectangle 30"/>
          <p:cNvSpPr/>
          <p:nvPr/>
        </p:nvSpPr>
        <p:spPr>
          <a:xfrm>
            <a:off x="4108450" y="3917950"/>
            <a:ext cx="122745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Open Sans" pitchFamily="34" charset="0"/>
                <a:sym typeface="+mn-ea"/>
              </a:rPr>
              <a:t>缺失值填充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Open Sans" pitchFamily="34" charset="0"/>
              <a:sym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722745" y="4255135"/>
            <a:ext cx="1609090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删除含有异常值的记录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视为缺失值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平均值修正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不处理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lvl="0" indent="0" algn="l">
              <a:lnSpc>
                <a:spcPts val="2000"/>
              </a:lnSpc>
              <a:buFont typeface="Wingdings" panose="05000000000000000000" charset="0"/>
              <a:buNone/>
              <a:defRPr/>
            </a:pPr>
            <a:r>
              <a:rPr lang="zh-CN" altLang="en-US" sz="1200" b="1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one hot encode编码</a:t>
            </a:r>
            <a:endParaRPr lang="zh-CN" altLang="en-US" sz="1200" b="1" dirty="0">
              <a:solidFill>
                <a:srgbClr val="FFC000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6" name="Rectangle 30"/>
          <p:cNvSpPr/>
          <p:nvPr/>
        </p:nvSpPr>
        <p:spPr>
          <a:xfrm>
            <a:off x="6913245" y="3917950"/>
            <a:ext cx="122618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Open Sans" pitchFamily="34" charset="0"/>
                <a:sym typeface="+mn-ea"/>
              </a:rPr>
              <a:t>异常值处理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Open Sans" pitchFamily="34" charset="0"/>
              <a:sym typeface="+mn-ea"/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9427845" y="2858037"/>
            <a:ext cx="1860550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b="1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主成分分析 `PCA`</a:t>
            </a:r>
            <a:endParaRPr lang="zh-CN" altLang="en-US" sz="1200" b="1" dirty="0">
              <a:solidFill>
                <a:srgbClr val="FFC000"/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主成分的热图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相关性+相关性热力图+分层相关性热力图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>
              <a:lnSpc>
                <a:spcPts val="2000"/>
              </a:lnSpc>
              <a:buFont typeface="Wingdings" panose="05000000000000000000" charset="0"/>
              <a:buChar char="l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最佳PCA选择维数的曲线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28" name="Rectangle 30"/>
          <p:cNvSpPr/>
          <p:nvPr/>
        </p:nvSpPr>
        <p:spPr>
          <a:xfrm>
            <a:off x="9506167" y="2538761"/>
            <a:ext cx="17022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降维、特征提取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grpSp>
        <p:nvGrpSpPr>
          <p:cNvPr id="30" name="Group 63"/>
          <p:cNvGrpSpPr/>
          <p:nvPr/>
        </p:nvGrpSpPr>
        <p:grpSpPr>
          <a:xfrm rot="0">
            <a:off x="731520" y="426085"/>
            <a:ext cx="1330960" cy="260985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40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42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43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41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/>
          <p:cNvSpPr/>
          <p:nvPr/>
        </p:nvSpPr>
        <p:spPr>
          <a:xfrm>
            <a:off x="4599860" y="1599905"/>
            <a:ext cx="349250" cy="349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53585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/>
          </a:p>
        </p:txBody>
      </p:sp>
      <p:sp>
        <p:nvSpPr>
          <p:cNvPr id="10" name="Shape"/>
          <p:cNvSpPr/>
          <p:nvPr/>
        </p:nvSpPr>
        <p:spPr>
          <a:xfrm>
            <a:off x="8844465" y="1596095"/>
            <a:ext cx="349250" cy="349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6A6E77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/>
          </a:p>
        </p:txBody>
      </p:sp>
      <p:sp>
        <p:nvSpPr>
          <p:cNvPr id="18" name="Rectangle 30"/>
          <p:cNvSpPr/>
          <p:nvPr/>
        </p:nvSpPr>
        <p:spPr>
          <a:xfrm>
            <a:off x="526837" y="1581150"/>
            <a:ext cx="22117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one hot encode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0" name="Rectangle 30"/>
          <p:cNvSpPr/>
          <p:nvPr/>
        </p:nvSpPr>
        <p:spPr>
          <a:xfrm>
            <a:off x="5040930" y="1624398"/>
            <a:ext cx="140148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相关热力图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sp>
        <p:nvSpPr>
          <p:cNvPr id="22" name="Rectangle 30"/>
          <p:cNvSpPr/>
          <p:nvPr/>
        </p:nvSpPr>
        <p:spPr>
          <a:xfrm>
            <a:off x="9406255" y="1612265"/>
            <a:ext cx="182753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分层相关性</a:t>
            </a: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热力图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  <p:grpSp>
        <p:nvGrpSpPr>
          <p:cNvPr id="24" name="Group 63"/>
          <p:cNvGrpSpPr/>
          <p:nvPr/>
        </p:nvGrpSpPr>
        <p:grpSpPr>
          <a:xfrm rot="0">
            <a:off x="764540" y="425450"/>
            <a:ext cx="1330960" cy="260985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34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36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7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35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Google Shape;86;p19"/>
          <p:cNvSpPr txBox="1"/>
          <p:nvPr/>
        </p:nvSpPr>
        <p:spPr>
          <a:xfrm>
            <a:off x="2182494" y="347345"/>
            <a:ext cx="3662863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Part One: </a:t>
            </a:r>
            <a:r>
              <a:rPr lang="zh-CN" alt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数据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基础处理</a:t>
            </a:r>
            <a:endParaRPr lang="zh-CN" alt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Lato"/>
              <a:sym typeface="Lato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4167799" y="1028677"/>
            <a:ext cx="38576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数据预处理结果展示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1945640"/>
            <a:ext cx="3683000" cy="4808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99310"/>
            <a:ext cx="3106420" cy="2223135"/>
          </a:xfrm>
          <a:prstGeom prst="rect">
            <a:avLst/>
          </a:prstGeom>
        </p:spPr>
      </p:pic>
      <p:sp>
        <p:nvSpPr>
          <p:cNvPr id="8" name="Shape"/>
          <p:cNvSpPr/>
          <p:nvPr/>
        </p:nvSpPr>
        <p:spPr>
          <a:xfrm>
            <a:off x="186055" y="1581150"/>
            <a:ext cx="349250" cy="318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6A6E77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p>
            <a:pPr defTabSz="2286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80" y="2099310"/>
            <a:ext cx="4498340" cy="41649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254" y="4442358"/>
            <a:ext cx="3119425" cy="2315514"/>
          </a:xfrm>
          <a:prstGeom prst="rect">
            <a:avLst/>
          </a:prstGeom>
        </p:spPr>
      </p:pic>
      <p:sp>
        <p:nvSpPr>
          <p:cNvPr id="38" name="Rectangle 30"/>
          <p:cNvSpPr/>
          <p:nvPr/>
        </p:nvSpPr>
        <p:spPr>
          <a:xfrm>
            <a:off x="5040930" y="1612333"/>
            <a:ext cx="140148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Open Sans" pitchFamily="34" charset="0"/>
                <a:sym typeface="+mn-ea"/>
              </a:rPr>
              <a:t>相关热力图</a:t>
            </a:r>
            <a:endParaRPr lang="zh-CN" altLang="en-US" sz="16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8" grpId="0" bldLvl="0" animBg="1"/>
      <p:bldP spid="7" grpId="0" animBg="1"/>
      <p:bldP spid="20" grpId="0"/>
      <p:bldP spid="7" grpId="1" animBg="1"/>
      <p:bldP spid="20" grpId="1"/>
      <p:bldP spid="38" grpId="0"/>
      <p:bldP spid="38" grpId="1"/>
      <p:bldP spid="10" grpId="0" animBg="1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1562735" y="2259330"/>
            <a:ext cx="323215" cy="370840"/>
            <a:chOff x="11201401" y="1560513"/>
            <a:chExt cx="754063" cy="865188"/>
          </a:xfrm>
          <a:solidFill>
            <a:schemeClr val="accent1"/>
          </a:solidFill>
        </p:grpSpPr>
        <p:sp>
          <p:nvSpPr>
            <p:cNvPr id="6" name="Freeform 48"/>
            <p:cNvSpPr/>
            <p:nvPr/>
          </p:nvSpPr>
          <p:spPr bwMode="auto">
            <a:xfrm>
              <a:off x="11830051" y="1789113"/>
              <a:ext cx="125413" cy="357188"/>
            </a:xfrm>
            <a:custGeom>
              <a:avLst/>
              <a:gdLst>
                <a:gd name="T0" fmla="*/ 9 w 37"/>
                <a:gd name="T1" fmla="*/ 105 h 105"/>
                <a:gd name="T2" fmla="*/ 6 w 37"/>
                <a:gd name="T3" fmla="*/ 104 h 105"/>
                <a:gd name="T4" fmla="*/ 2 w 37"/>
                <a:gd name="T5" fmla="*/ 94 h 105"/>
                <a:gd name="T6" fmla="*/ 20 w 37"/>
                <a:gd name="T7" fmla="*/ 53 h 105"/>
                <a:gd name="T8" fmla="*/ 2 w 37"/>
                <a:gd name="T9" fmla="*/ 12 h 105"/>
                <a:gd name="T10" fmla="*/ 6 w 37"/>
                <a:gd name="T11" fmla="*/ 2 h 105"/>
                <a:gd name="T12" fmla="*/ 16 w 37"/>
                <a:gd name="T13" fmla="*/ 6 h 105"/>
                <a:gd name="T14" fmla="*/ 36 w 37"/>
                <a:gd name="T15" fmla="*/ 49 h 105"/>
                <a:gd name="T16" fmla="*/ 37 w 37"/>
                <a:gd name="T17" fmla="*/ 54 h 105"/>
                <a:gd name="T18" fmla="*/ 36 w 37"/>
                <a:gd name="T19" fmla="*/ 57 h 105"/>
                <a:gd name="T20" fmla="*/ 16 w 37"/>
                <a:gd name="T21" fmla="*/ 100 h 105"/>
                <a:gd name="T22" fmla="*/ 9 w 37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5">
                  <a:moveTo>
                    <a:pt x="9" y="105"/>
                  </a:moveTo>
                  <a:cubicBezTo>
                    <a:pt x="8" y="105"/>
                    <a:pt x="7" y="105"/>
                    <a:pt x="6" y="104"/>
                  </a:cubicBezTo>
                  <a:cubicBezTo>
                    <a:pt x="1" y="102"/>
                    <a:pt x="0" y="98"/>
                    <a:pt x="2" y="9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8"/>
                    <a:pt x="1" y="4"/>
                    <a:pt x="6" y="2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37" y="55"/>
                    <a:pt x="36" y="56"/>
                    <a:pt x="36" y="57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5" y="103"/>
                    <a:pt x="12" y="105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49"/>
            <p:cNvSpPr>
              <a:spLocks noEditPoints="1"/>
            </p:cNvSpPr>
            <p:nvPr/>
          </p:nvSpPr>
          <p:spPr bwMode="auto">
            <a:xfrm>
              <a:off x="11201401" y="1560513"/>
              <a:ext cx="434975" cy="865188"/>
            </a:xfrm>
            <a:custGeom>
              <a:avLst/>
              <a:gdLst>
                <a:gd name="T0" fmla="*/ 16 w 128"/>
                <a:gd name="T1" fmla="*/ 16 h 254"/>
                <a:gd name="T2" fmla="*/ 112 w 128"/>
                <a:gd name="T3" fmla="*/ 48 h 254"/>
                <a:gd name="T4" fmla="*/ 112 w 128"/>
                <a:gd name="T5" fmla="*/ 238 h 254"/>
                <a:gd name="T6" fmla="*/ 16 w 128"/>
                <a:gd name="T7" fmla="*/ 206 h 254"/>
                <a:gd name="T8" fmla="*/ 16 w 128"/>
                <a:gd name="T9" fmla="*/ 17 h 254"/>
                <a:gd name="T10" fmla="*/ 15 w 128"/>
                <a:gd name="T11" fmla="*/ 0 h 254"/>
                <a:gd name="T12" fmla="*/ 6 w 128"/>
                <a:gd name="T13" fmla="*/ 3 h 254"/>
                <a:gd name="T14" fmla="*/ 0 w 128"/>
                <a:gd name="T15" fmla="*/ 16 h 254"/>
                <a:gd name="T16" fmla="*/ 0 w 128"/>
                <a:gd name="T17" fmla="*/ 206 h 254"/>
                <a:gd name="T18" fmla="*/ 10 w 128"/>
                <a:gd name="T19" fmla="*/ 221 h 254"/>
                <a:gd name="T20" fmla="*/ 106 w 128"/>
                <a:gd name="T21" fmla="*/ 253 h 254"/>
                <a:gd name="T22" fmla="*/ 111 w 128"/>
                <a:gd name="T23" fmla="*/ 254 h 254"/>
                <a:gd name="T24" fmla="*/ 121 w 128"/>
                <a:gd name="T25" fmla="*/ 251 h 254"/>
                <a:gd name="T26" fmla="*/ 128 w 128"/>
                <a:gd name="T27" fmla="*/ 238 h 254"/>
                <a:gd name="T28" fmla="*/ 128 w 128"/>
                <a:gd name="T29" fmla="*/ 48 h 254"/>
                <a:gd name="T30" fmla="*/ 116 w 128"/>
                <a:gd name="T31" fmla="*/ 33 h 254"/>
                <a:gd name="T32" fmla="*/ 20 w 128"/>
                <a:gd name="T33" fmla="*/ 1 h 254"/>
                <a:gd name="T34" fmla="*/ 15 w 128"/>
                <a:gd name="T3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54">
                  <a:moveTo>
                    <a:pt x="16" y="16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38"/>
                    <a:pt x="112" y="238"/>
                    <a:pt x="112" y="238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17"/>
                    <a:pt x="16" y="17"/>
                    <a:pt x="16" y="17"/>
                  </a:cubicBezTo>
                  <a:moveTo>
                    <a:pt x="15" y="0"/>
                  </a:moveTo>
                  <a:cubicBezTo>
                    <a:pt x="11" y="0"/>
                    <a:pt x="9" y="1"/>
                    <a:pt x="6" y="3"/>
                  </a:cubicBezTo>
                  <a:cubicBezTo>
                    <a:pt x="2" y="6"/>
                    <a:pt x="0" y="11"/>
                    <a:pt x="0" y="1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4" y="219"/>
                    <a:pt x="10" y="221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8" y="254"/>
                    <a:pt x="109" y="254"/>
                    <a:pt x="111" y="254"/>
                  </a:cubicBezTo>
                  <a:cubicBezTo>
                    <a:pt x="114" y="254"/>
                    <a:pt x="118" y="253"/>
                    <a:pt x="121" y="251"/>
                  </a:cubicBezTo>
                  <a:cubicBezTo>
                    <a:pt x="125" y="248"/>
                    <a:pt x="128" y="243"/>
                    <a:pt x="128" y="23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1"/>
                    <a:pt x="123" y="35"/>
                    <a:pt x="116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50"/>
            <p:cNvSpPr/>
            <p:nvPr/>
          </p:nvSpPr>
          <p:spPr bwMode="auto">
            <a:xfrm>
              <a:off x="11595101" y="2163763"/>
              <a:ext cx="244475" cy="190500"/>
            </a:xfrm>
            <a:custGeom>
              <a:avLst/>
              <a:gdLst>
                <a:gd name="T0" fmla="*/ 64 w 72"/>
                <a:gd name="T1" fmla="*/ 56 h 56"/>
                <a:gd name="T2" fmla="*/ 8 w 72"/>
                <a:gd name="T3" fmla="*/ 56 h 56"/>
                <a:gd name="T4" fmla="*/ 0 w 72"/>
                <a:gd name="T5" fmla="*/ 48 h 56"/>
                <a:gd name="T6" fmla="*/ 8 w 72"/>
                <a:gd name="T7" fmla="*/ 40 h 56"/>
                <a:gd name="T8" fmla="*/ 56 w 72"/>
                <a:gd name="T9" fmla="*/ 40 h 56"/>
                <a:gd name="T10" fmla="*/ 56 w 72"/>
                <a:gd name="T11" fmla="*/ 8 h 56"/>
                <a:gd name="T12" fmla="*/ 64 w 72"/>
                <a:gd name="T13" fmla="*/ 0 h 56"/>
                <a:gd name="T14" fmla="*/ 72 w 72"/>
                <a:gd name="T15" fmla="*/ 8 h 56"/>
                <a:gd name="T16" fmla="*/ 72 w 72"/>
                <a:gd name="T17" fmla="*/ 48 h 56"/>
                <a:gd name="T18" fmla="*/ 64 w 72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6">
                  <a:moveTo>
                    <a:pt x="64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4" y="56"/>
                    <a:pt x="0" y="52"/>
                    <a:pt x="0" y="48"/>
                  </a:cubicBezTo>
                  <a:cubicBezTo>
                    <a:pt x="0" y="44"/>
                    <a:pt x="4" y="40"/>
                    <a:pt x="8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60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2"/>
                    <a:pt x="68" y="56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11215688" y="1563688"/>
              <a:ext cx="623888" cy="217488"/>
            </a:xfrm>
            <a:custGeom>
              <a:avLst/>
              <a:gdLst>
                <a:gd name="T0" fmla="*/ 176 w 184"/>
                <a:gd name="T1" fmla="*/ 64 h 64"/>
                <a:gd name="T2" fmla="*/ 168 w 184"/>
                <a:gd name="T3" fmla="*/ 56 h 64"/>
                <a:gd name="T4" fmla="*/ 168 w 184"/>
                <a:gd name="T5" fmla="*/ 16 h 64"/>
                <a:gd name="T6" fmla="*/ 19 w 184"/>
                <a:gd name="T7" fmla="*/ 16 h 64"/>
                <a:gd name="T8" fmla="*/ 12 w 184"/>
                <a:gd name="T9" fmla="*/ 13 h 64"/>
                <a:gd name="T10" fmla="*/ 8 w 184"/>
                <a:gd name="T11" fmla="*/ 16 h 64"/>
                <a:gd name="T12" fmla="*/ 0 w 184"/>
                <a:gd name="T13" fmla="*/ 8 h 64"/>
                <a:gd name="T14" fmla="*/ 8 w 184"/>
                <a:gd name="T15" fmla="*/ 0 h 64"/>
                <a:gd name="T16" fmla="*/ 176 w 184"/>
                <a:gd name="T17" fmla="*/ 0 h 64"/>
                <a:gd name="T18" fmla="*/ 184 w 184"/>
                <a:gd name="T19" fmla="*/ 8 h 64"/>
                <a:gd name="T20" fmla="*/ 184 w 184"/>
                <a:gd name="T21" fmla="*/ 56 h 64"/>
                <a:gd name="T22" fmla="*/ 176 w 184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64">
                  <a:moveTo>
                    <a:pt x="176" y="64"/>
                  </a:moveTo>
                  <a:cubicBezTo>
                    <a:pt x="172" y="64"/>
                    <a:pt x="168" y="60"/>
                    <a:pt x="168" y="5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4" y="4"/>
                    <a:pt x="184" y="8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84" y="60"/>
                    <a:pt x="180" y="64"/>
                    <a:pt x="176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52"/>
            <p:cNvSpPr/>
            <p:nvPr/>
          </p:nvSpPr>
          <p:spPr bwMode="auto">
            <a:xfrm>
              <a:off x="11514138" y="2054225"/>
              <a:ext cx="26988" cy="10953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53"/>
            <p:cNvSpPr/>
            <p:nvPr/>
          </p:nvSpPr>
          <p:spPr bwMode="auto">
            <a:xfrm>
              <a:off x="11677651" y="1931988"/>
              <a:ext cx="257175" cy="53975"/>
            </a:xfrm>
            <a:custGeom>
              <a:avLst/>
              <a:gdLst>
                <a:gd name="T0" fmla="*/ 68 w 76"/>
                <a:gd name="T1" fmla="*/ 16 h 16"/>
                <a:gd name="T2" fmla="*/ 8 w 76"/>
                <a:gd name="T3" fmla="*/ 16 h 16"/>
                <a:gd name="T4" fmla="*/ 0 w 76"/>
                <a:gd name="T5" fmla="*/ 8 h 16"/>
                <a:gd name="T6" fmla="*/ 8 w 76"/>
                <a:gd name="T7" fmla="*/ 0 h 16"/>
                <a:gd name="T8" fmla="*/ 68 w 76"/>
                <a:gd name="T9" fmla="*/ 0 h 16"/>
                <a:gd name="T10" fmla="*/ 76 w 76"/>
                <a:gd name="T11" fmla="*/ 8 h 16"/>
                <a:gd name="T12" fmla="*/ 68 w 7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6">
                  <a:moveTo>
                    <a:pt x="6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6" y="4"/>
                    <a:pt x="76" y="8"/>
                  </a:cubicBezTo>
                  <a:cubicBezTo>
                    <a:pt x="76" y="12"/>
                    <a:pt x="72" y="16"/>
                    <a:pt x="6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TextBox 23"/>
          <p:cNvSpPr txBox="1"/>
          <p:nvPr/>
        </p:nvSpPr>
        <p:spPr>
          <a:xfrm>
            <a:off x="2182495" y="2322830"/>
            <a:ext cx="1666240" cy="276860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SMOTE算法</a:t>
            </a:r>
            <a:endParaRPr lang="zh-CN" altLang="en-US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sp>
        <p:nvSpPr>
          <p:cNvPr id="17" name="TextBox 24"/>
          <p:cNvSpPr txBox="1"/>
          <p:nvPr/>
        </p:nvSpPr>
        <p:spPr>
          <a:xfrm>
            <a:off x="1514891" y="3109750"/>
            <a:ext cx="3351382" cy="300349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285750" marR="0" lvl="0" indent="-285750" algn="l" defTabSz="121793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手动划分数据集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切割训练集及测试集、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0" marR="0" lvl="0" indent="0" algn="l" defTabSz="121793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   p=训练集的比例：0~1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285750" marR="0" lvl="0" indent="-285750" algn="l" defTabSz="121793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参数设定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R="0" lvl="0" indent="0" algn="l" defTabSz="121793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   testsize、random_state和   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R="0" lvl="0" indent="0" algn="l" defTabSz="121793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   random自己设置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L="285750" marR="0" lvl="0" indent="-285750" algn="l" defTabSz="121793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数据返回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marR="0" lvl="0" indent="0" algn="l" defTabSz="121793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     返回两个numpy：train，test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4866554" y="1001035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数据平衡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1" name="Group 63"/>
          <p:cNvGrpSpPr/>
          <p:nvPr/>
        </p:nvGrpSpPr>
        <p:grpSpPr>
          <a:xfrm>
            <a:off x="721759" y="435920"/>
            <a:ext cx="1330908" cy="260996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31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33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4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32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" name="Google Shape;86;p19"/>
          <p:cNvSpPr txBox="1"/>
          <p:nvPr/>
        </p:nvSpPr>
        <p:spPr>
          <a:xfrm>
            <a:off x="2182495" y="347345"/>
            <a:ext cx="3605746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Part One: </a:t>
            </a:r>
            <a:r>
              <a:rPr lang="zh-CN" alt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"/>
                <a:sym typeface="Lato"/>
              </a:rPr>
              <a:t>数据基础处理</a:t>
            </a:r>
            <a:endParaRPr lang="zh-CN" alt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Lato"/>
              <a:sym typeface="Lato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8695" y="2259330"/>
            <a:ext cx="3741420" cy="4267200"/>
          </a:xfrm>
          <a:prstGeom prst="rect">
            <a:avLst/>
          </a:prstGeom>
        </p:spPr>
      </p:pic>
      <p:grpSp>
        <p:nvGrpSpPr>
          <p:cNvPr id="4" name="Group 37"/>
          <p:cNvGrpSpPr/>
          <p:nvPr/>
        </p:nvGrpSpPr>
        <p:grpSpPr>
          <a:xfrm>
            <a:off x="8171180" y="1598930"/>
            <a:ext cx="323215" cy="370840"/>
            <a:chOff x="11201401" y="1560513"/>
            <a:chExt cx="754063" cy="865188"/>
          </a:xfrm>
          <a:solidFill>
            <a:schemeClr val="accent1"/>
          </a:solidFill>
        </p:grpSpPr>
        <p:sp>
          <p:nvSpPr>
            <p:cNvPr id="12" name="Freeform 48"/>
            <p:cNvSpPr/>
            <p:nvPr/>
          </p:nvSpPr>
          <p:spPr bwMode="auto">
            <a:xfrm>
              <a:off x="11830051" y="1789113"/>
              <a:ext cx="125413" cy="357188"/>
            </a:xfrm>
            <a:custGeom>
              <a:avLst/>
              <a:gdLst>
                <a:gd name="T0" fmla="*/ 9 w 37"/>
                <a:gd name="T1" fmla="*/ 105 h 105"/>
                <a:gd name="T2" fmla="*/ 6 w 37"/>
                <a:gd name="T3" fmla="*/ 104 h 105"/>
                <a:gd name="T4" fmla="*/ 2 w 37"/>
                <a:gd name="T5" fmla="*/ 94 h 105"/>
                <a:gd name="T6" fmla="*/ 20 w 37"/>
                <a:gd name="T7" fmla="*/ 53 h 105"/>
                <a:gd name="T8" fmla="*/ 2 w 37"/>
                <a:gd name="T9" fmla="*/ 12 h 105"/>
                <a:gd name="T10" fmla="*/ 6 w 37"/>
                <a:gd name="T11" fmla="*/ 2 h 105"/>
                <a:gd name="T12" fmla="*/ 16 w 37"/>
                <a:gd name="T13" fmla="*/ 6 h 105"/>
                <a:gd name="T14" fmla="*/ 36 w 37"/>
                <a:gd name="T15" fmla="*/ 49 h 105"/>
                <a:gd name="T16" fmla="*/ 37 w 37"/>
                <a:gd name="T17" fmla="*/ 54 h 105"/>
                <a:gd name="T18" fmla="*/ 36 w 37"/>
                <a:gd name="T19" fmla="*/ 57 h 105"/>
                <a:gd name="T20" fmla="*/ 16 w 37"/>
                <a:gd name="T21" fmla="*/ 100 h 105"/>
                <a:gd name="T22" fmla="*/ 9 w 37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105">
                  <a:moveTo>
                    <a:pt x="9" y="105"/>
                  </a:moveTo>
                  <a:cubicBezTo>
                    <a:pt x="8" y="105"/>
                    <a:pt x="7" y="105"/>
                    <a:pt x="6" y="104"/>
                  </a:cubicBezTo>
                  <a:cubicBezTo>
                    <a:pt x="1" y="102"/>
                    <a:pt x="0" y="98"/>
                    <a:pt x="2" y="9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8"/>
                    <a:pt x="1" y="4"/>
                    <a:pt x="6" y="2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37" y="55"/>
                    <a:pt x="36" y="56"/>
                    <a:pt x="36" y="57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5" y="103"/>
                    <a:pt x="12" y="105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3" name="Freeform 49"/>
            <p:cNvSpPr>
              <a:spLocks noEditPoints="1"/>
            </p:cNvSpPr>
            <p:nvPr/>
          </p:nvSpPr>
          <p:spPr bwMode="auto">
            <a:xfrm>
              <a:off x="11201401" y="1560513"/>
              <a:ext cx="434975" cy="865188"/>
            </a:xfrm>
            <a:custGeom>
              <a:avLst/>
              <a:gdLst>
                <a:gd name="T0" fmla="*/ 16 w 128"/>
                <a:gd name="T1" fmla="*/ 16 h 254"/>
                <a:gd name="T2" fmla="*/ 112 w 128"/>
                <a:gd name="T3" fmla="*/ 48 h 254"/>
                <a:gd name="T4" fmla="*/ 112 w 128"/>
                <a:gd name="T5" fmla="*/ 238 h 254"/>
                <a:gd name="T6" fmla="*/ 16 w 128"/>
                <a:gd name="T7" fmla="*/ 206 h 254"/>
                <a:gd name="T8" fmla="*/ 16 w 128"/>
                <a:gd name="T9" fmla="*/ 17 h 254"/>
                <a:gd name="T10" fmla="*/ 15 w 128"/>
                <a:gd name="T11" fmla="*/ 0 h 254"/>
                <a:gd name="T12" fmla="*/ 6 w 128"/>
                <a:gd name="T13" fmla="*/ 3 h 254"/>
                <a:gd name="T14" fmla="*/ 0 w 128"/>
                <a:gd name="T15" fmla="*/ 16 h 254"/>
                <a:gd name="T16" fmla="*/ 0 w 128"/>
                <a:gd name="T17" fmla="*/ 206 h 254"/>
                <a:gd name="T18" fmla="*/ 10 w 128"/>
                <a:gd name="T19" fmla="*/ 221 h 254"/>
                <a:gd name="T20" fmla="*/ 106 w 128"/>
                <a:gd name="T21" fmla="*/ 253 h 254"/>
                <a:gd name="T22" fmla="*/ 111 w 128"/>
                <a:gd name="T23" fmla="*/ 254 h 254"/>
                <a:gd name="T24" fmla="*/ 121 w 128"/>
                <a:gd name="T25" fmla="*/ 251 h 254"/>
                <a:gd name="T26" fmla="*/ 128 w 128"/>
                <a:gd name="T27" fmla="*/ 238 h 254"/>
                <a:gd name="T28" fmla="*/ 128 w 128"/>
                <a:gd name="T29" fmla="*/ 48 h 254"/>
                <a:gd name="T30" fmla="*/ 116 w 128"/>
                <a:gd name="T31" fmla="*/ 33 h 254"/>
                <a:gd name="T32" fmla="*/ 20 w 128"/>
                <a:gd name="T33" fmla="*/ 1 h 254"/>
                <a:gd name="T34" fmla="*/ 15 w 128"/>
                <a:gd name="T3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54">
                  <a:moveTo>
                    <a:pt x="16" y="16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38"/>
                    <a:pt x="112" y="238"/>
                    <a:pt x="112" y="238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17"/>
                    <a:pt x="16" y="17"/>
                    <a:pt x="16" y="17"/>
                  </a:cubicBezTo>
                  <a:moveTo>
                    <a:pt x="15" y="0"/>
                  </a:moveTo>
                  <a:cubicBezTo>
                    <a:pt x="11" y="0"/>
                    <a:pt x="9" y="1"/>
                    <a:pt x="6" y="3"/>
                  </a:cubicBezTo>
                  <a:cubicBezTo>
                    <a:pt x="2" y="6"/>
                    <a:pt x="0" y="11"/>
                    <a:pt x="0" y="1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4" y="219"/>
                    <a:pt x="10" y="221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8" y="254"/>
                    <a:pt x="109" y="254"/>
                    <a:pt x="111" y="254"/>
                  </a:cubicBezTo>
                  <a:cubicBezTo>
                    <a:pt x="114" y="254"/>
                    <a:pt x="118" y="253"/>
                    <a:pt x="121" y="251"/>
                  </a:cubicBezTo>
                  <a:cubicBezTo>
                    <a:pt x="125" y="248"/>
                    <a:pt x="128" y="243"/>
                    <a:pt x="128" y="23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1"/>
                    <a:pt x="123" y="35"/>
                    <a:pt x="116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4" name="Freeform 50"/>
            <p:cNvSpPr/>
            <p:nvPr/>
          </p:nvSpPr>
          <p:spPr bwMode="auto">
            <a:xfrm>
              <a:off x="11595101" y="2163763"/>
              <a:ext cx="244475" cy="190500"/>
            </a:xfrm>
            <a:custGeom>
              <a:avLst/>
              <a:gdLst>
                <a:gd name="T0" fmla="*/ 64 w 72"/>
                <a:gd name="T1" fmla="*/ 56 h 56"/>
                <a:gd name="T2" fmla="*/ 8 w 72"/>
                <a:gd name="T3" fmla="*/ 56 h 56"/>
                <a:gd name="T4" fmla="*/ 0 w 72"/>
                <a:gd name="T5" fmla="*/ 48 h 56"/>
                <a:gd name="T6" fmla="*/ 8 w 72"/>
                <a:gd name="T7" fmla="*/ 40 h 56"/>
                <a:gd name="T8" fmla="*/ 56 w 72"/>
                <a:gd name="T9" fmla="*/ 40 h 56"/>
                <a:gd name="T10" fmla="*/ 56 w 72"/>
                <a:gd name="T11" fmla="*/ 8 h 56"/>
                <a:gd name="T12" fmla="*/ 64 w 72"/>
                <a:gd name="T13" fmla="*/ 0 h 56"/>
                <a:gd name="T14" fmla="*/ 72 w 72"/>
                <a:gd name="T15" fmla="*/ 8 h 56"/>
                <a:gd name="T16" fmla="*/ 72 w 72"/>
                <a:gd name="T17" fmla="*/ 48 h 56"/>
                <a:gd name="T18" fmla="*/ 64 w 72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6">
                  <a:moveTo>
                    <a:pt x="64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4" y="56"/>
                    <a:pt x="0" y="52"/>
                    <a:pt x="0" y="48"/>
                  </a:cubicBezTo>
                  <a:cubicBezTo>
                    <a:pt x="0" y="44"/>
                    <a:pt x="4" y="40"/>
                    <a:pt x="8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60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2"/>
                    <a:pt x="68" y="56"/>
                    <a:pt x="64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5" name="Freeform 51"/>
            <p:cNvSpPr/>
            <p:nvPr/>
          </p:nvSpPr>
          <p:spPr bwMode="auto">
            <a:xfrm>
              <a:off x="11215688" y="1563688"/>
              <a:ext cx="623888" cy="217488"/>
            </a:xfrm>
            <a:custGeom>
              <a:avLst/>
              <a:gdLst>
                <a:gd name="T0" fmla="*/ 176 w 184"/>
                <a:gd name="T1" fmla="*/ 64 h 64"/>
                <a:gd name="T2" fmla="*/ 168 w 184"/>
                <a:gd name="T3" fmla="*/ 56 h 64"/>
                <a:gd name="T4" fmla="*/ 168 w 184"/>
                <a:gd name="T5" fmla="*/ 16 h 64"/>
                <a:gd name="T6" fmla="*/ 19 w 184"/>
                <a:gd name="T7" fmla="*/ 16 h 64"/>
                <a:gd name="T8" fmla="*/ 12 w 184"/>
                <a:gd name="T9" fmla="*/ 13 h 64"/>
                <a:gd name="T10" fmla="*/ 8 w 184"/>
                <a:gd name="T11" fmla="*/ 16 h 64"/>
                <a:gd name="T12" fmla="*/ 0 w 184"/>
                <a:gd name="T13" fmla="*/ 8 h 64"/>
                <a:gd name="T14" fmla="*/ 8 w 184"/>
                <a:gd name="T15" fmla="*/ 0 h 64"/>
                <a:gd name="T16" fmla="*/ 176 w 184"/>
                <a:gd name="T17" fmla="*/ 0 h 64"/>
                <a:gd name="T18" fmla="*/ 184 w 184"/>
                <a:gd name="T19" fmla="*/ 8 h 64"/>
                <a:gd name="T20" fmla="*/ 184 w 184"/>
                <a:gd name="T21" fmla="*/ 56 h 64"/>
                <a:gd name="T22" fmla="*/ 176 w 184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64">
                  <a:moveTo>
                    <a:pt x="176" y="64"/>
                  </a:moveTo>
                  <a:cubicBezTo>
                    <a:pt x="172" y="64"/>
                    <a:pt x="168" y="60"/>
                    <a:pt x="168" y="5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4" y="4"/>
                    <a:pt x="184" y="8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84" y="60"/>
                    <a:pt x="180" y="64"/>
                    <a:pt x="176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9" name="Freeform 52"/>
            <p:cNvSpPr/>
            <p:nvPr/>
          </p:nvSpPr>
          <p:spPr bwMode="auto">
            <a:xfrm>
              <a:off x="11514138" y="2054225"/>
              <a:ext cx="26988" cy="10953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0" name="Freeform 53"/>
            <p:cNvSpPr/>
            <p:nvPr/>
          </p:nvSpPr>
          <p:spPr bwMode="auto">
            <a:xfrm>
              <a:off x="11677651" y="1931988"/>
              <a:ext cx="257175" cy="53975"/>
            </a:xfrm>
            <a:custGeom>
              <a:avLst/>
              <a:gdLst>
                <a:gd name="T0" fmla="*/ 68 w 76"/>
                <a:gd name="T1" fmla="*/ 16 h 16"/>
                <a:gd name="T2" fmla="*/ 8 w 76"/>
                <a:gd name="T3" fmla="*/ 16 h 16"/>
                <a:gd name="T4" fmla="*/ 0 w 76"/>
                <a:gd name="T5" fmla="*/ 8 h 16"/>
                <a:gd name="T6" fmla="*/ 8 w 76"/>
                <a:gd name="T7" fmla="*/ 0 h 16"/>
                <a:gd name="T8" fmla="*/ 68 w 76"/>
                <a:gd name="T9" fmla="*/ 0 h 16"/>
                <a:gd name="T10" fmla="*/ 76 w 76"/>
                <a:gd name="T11" fmla="*/ 8 h 16"/>
                <a:gd name="T12" fmla="*/ 68 w 7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6">
                  <a:moveTo>
                    <a:pt x="6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6" y="4"/>
                    <a:pt x="76" y="8"/>
                  </a:cubicBezTo>
                  <a:cubicBezTo>
                    <a:pt x="76" y="12"/>
                    <a:pt x="72" y="16"/>
                    <a:pt x="6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22" name="TextBox 23"/>
          <p:cNvSpPr txBox="1"/>
          <p:nvPr/>
        </p:nvSpPr>
        <p:spPr>
          <a:xfrm>
            <a:off x="8762365" y="1645920"/>
            <a:ext cx="1372235" cy="276860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结果展示</a:t>
            </a:r>
            <a:endParaRPr lang="zh-CN" altLang="en-US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  <p:bldP spid="16" grpId="1"/>
      <p:bldP spid="17" grpId="1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7"/>
          <p:cNvSpPr/>
          <p:nvPr/>
        </p:nvSpPr>
        <p:spPr>
          <a:xfrm rot="10800000" flipH="1">
            <a:off x="0" y="571500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ight Triangle 8"/>
          <p:cNvSpPr/>
          <p:nvPr/>
        </p:nvSpPr>
        <p:spPr>
          <a:xfrm rot="10800000">
            <a:off x="10440922" y="0"/>
            <a:ext cx="1751078" cy="1143000"/>
          </a:xfrm>
          <a:prstGeom prst="rtTriangl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7"/>
          <p:cNvSpPr txBox="1"/>
          <p:nvPr/>
        </p:nvSpPr>
        <p:spPr>
          <a:xfrm>
            <a:off x="5192110" y="227398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模型构建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Google Shape;86;p19"/>
          <p:cNvSpPr txBox="1"/>
          <p:nvPr/>
        </p:nvSpPr>
        <p:spPr>
          <a:xfrm>
            <a:off x="4077335" y="1262380"/>
            <a:ext cx="318389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"/>
                <a:sym typeface="Lato"/>
              </a:rPr>
              <a:t>Part Two:</a:t>
            </a:r>
            <a:endParaRPr lang="en-US" sz="3200" b="0" i="0" u="none" strike="noStrike" cap="none">
              <a:solidFill>
                <a:schemeClr val="bg1">
                  <a:lumMod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ato"/>
              <a:sym typeface="Lato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5477510" y="3573780"/>
            <a:ext cx="1238885" cy="5054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285750" indent="-285750" defTabSz="121793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决策树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6" name="组合 11"/>
          <p:cNvGrpSpPr/>
          <p:nvPr/>
        </p:nvGrpSpPr>
        <p:grpSpPr>
          <a:xfrm>
            <a:off x="9008110" y="5715272"/>
            <a:ext cx="2106930" cy="399143"/>
            <a:chOff x="4864261" y="1574157"/>
            <a:chExt cx="2463478" cy="706056"/>
          </a:xfrm>
        </p:grpSpPr>
        <p:sp>
          <p:nvSpPr>
            <p:cNvPr id="7" name="矩形: 圆角 9"/>
            <p:cNvSpPr/>
            <p:nvPr/>
          </p:nvSpPr>
          <p:spPr>
            <a:xfrm>
              <a:off x="4864261" y="1574157"/>
              <a:ext cx="2463478" cy="70605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8" name="矩形 10"/>
            <p:cNvSpPr/>
            <p:nvPr/>
          </p:nvSpPr>
          <p:spPr>
            <a:xfrm>
              <a:off x="5367276" y="1601757"/>
              <a:ext cx="1457450" cy="651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Enter</a:t>
              </a:r>
              <a:endParaRPr lang="en-US" altLang="zh-CN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1502554" y="1533903"/>
            <a:ext cx="1619885" cy="36830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 Medium" panose="020F0502020204030203" pitchFamily="34" charset="0"/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 Medium" panose="020F0502020204030203" pitchFamily="34" charset="0"/>
              </a:rPr>
              <a:t>缺失值填充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Lato Medium" panose="020F0502020204030203" pitchFamily="34" charset="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1502410" y="2663825"/>
            <a:ext cx="950595" cy="36830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 Medium" panose="020F0502020204030203" pitchFamily="34" charset="0"/>
              </a:rPr>
              <a:t>2.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 Medium" panose="020F0502020204030203" pitchFamily="34" charset="0"/>
              </a:rPr>
              <a:t>调参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Lato Medium" panose="020F0502020204030203" pitchFamily="34" charset="0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1502203" y="3609081"/>
            <a:ext cx="1848536" cy="36830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 Medium" panose="020F0502020204030203" pitchFamily="34" charset="0"/>
              </a:rPr>
              <a:t>3.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 Medium" panose="020F0502020204030203" pitchFamily="34" charset="0"/>
              </a:rPr>
              <a:t>决策树生成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Lato Medium" panose="020F0502020204030203" pitchFamily="34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5347128" y="1534087"/>
            <a:ext cx="1848536" cy="36830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 Medium" panose="020F0502020204030203" pitchFamily="34" charset="0"/>
              </a:rPr>
              <a:t>4.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 Medium" panose="020F0502020204030203" pitchFamily="34" charset="0"/>
              </a:rPr>
              <a:t>结果输出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Lato Medium" panose="020F0502020204030203" pitchFamily="34" charset="0"/>
            </a:endParaRPr>
          </a:p>
        </p:txBody>
      </p:sp>
      <p:sp>
        <p:nvSpPr>
          <p:cNvPr id="29" name="Rectangle 29"/>
          <p:cNvSpPr/>
          <p:nvPr/>
        </p:nvSpPr>
        <p:spPr>
          <a:xfrm>
            <a:off x="1502410" y="1902460"/>
            <a:ext cx="2009775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为防止出现NaN值，已调用填充Nan值方法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02540" y="4067551"/>
            <a:ext cx="2009488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在程序运行的目录下生成tree.dot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31" name="Rectangle 29"/>
          <p:cNvSpPr/>
          <p:nvPr/>
        </p:nvSpPr>
        <p:spPr>
          <a:xfrm>
            <a:off x="1502554" y="3053300"/>
            <a:ext cx="908685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手动调参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sp>
        <p:nvSpPr>
          <p:cNvPr id="32" name="Rectangle 29"/>
          <p:cNvSpPr/>
          <p:nvPr/>
        </p:nvSpPr>
        <p:spPr>
          <a:xfrm>
            <a:off x="5172075" y="2139315"/>
            <a:ext cx="1848485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模型评估报告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模型的预测准确率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决策树可视化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ROC曲线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P-R曲线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最大KS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  <a:p>
            <a:pPr marL="171450" lvl="0" indent="-171450" algn="l" fontAlgn="auto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sym typeface="FZHei-B01S" panose="02010601030101010101" pitchFamily="2" charset="-122"/>
              </a:rPr>
              <a:t>最佳阈值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sym typeface="FZHei-B01S" panose="02010601030101010101" pitchFamily="2" charset="-122"/>
            </a:endParaRPr>
          </a:p>
        </p:txBody>
      </p:sp>
      <p:grpSp>
        <p:nvGrpSpPr>
          <p:cNvPr id="34" name="Group 63"/>
          <p:cNvGrpSpPr/>
          <p:nvPr/>
        </p:nvGrpSpPr>
        <p:grpSpPr>
          <a:xfrm rot="0">
            <a:off x="721995" y="435610"/>
            <a:ext cx="1330960" cy="260985"/>
            <a:chOff x="9689075" y="259789"/>
            <a:chExt cx="1330908" cy="26099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</p:grpSpPr>
        <p:grpSp>
          <p:nvGrpSpPr>
            <p:cNvPr id="44" name="Group 64"/>
            <p:cNvGrpSpPr/>
            <p:nvPr/>
          </p:nvGrpSpPr>
          <p:grpSpPr>
            <a:xfrm>
              <a:off x="9689075" y="259789"/>
              <a:ext cx="1330908" cy="260996"/>
              <a:chOff x="9689075" y="259789"/>
              <a:chExt cx="1330908" cy="260996"/>
            </a:xfrm>
            <a:grpFill/>
          </p:grpSpPr>
          <p:sp>
            <p:nvSpPr>
              <p:cNvPr id="46" name="Rectangle: Rounded Corners 71"/>
              <p:cNvSpPr/>
              <p:nvPr/>
            </p:nvSpPr>
            <p:spPr>
              <a:xfrm>
                <a:off x="10004831" y="259790"/>
                <a:ext cx="1015152" cy="26099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270000" sx="90000" sy="90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47" name="Oval 72"/>
              <p:cNvSpPr/>
              <p:nvPr/>
            </p:nvSpPr>
            <p:spPr>
              <a:xfrm>
                <a:off x="9689075" y="259789"/>
                <a:ext cx="260998" cy="2609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45" name="Freeform 6"/>
            <p:cNvSpPr/>
            <p:nvPr userDrawn="1"/>
          </p:nvSpPr>
          <p:spPr bwMode="auto">
            <a:xfrm>
              <a:off x="10844396" y="372320"/>
              <a:ext cx="32470" cy="32470"/>
            </a:xfrm>
            <a:custGeom>
              <a:avLst/>
              <a:gdLst>
                <a:gd name="T0" fmla="*/ 739 w 739"/>
                <a:gd name="T1" fmla="*/ 258 h 739"/>
                <a:gd name="T2" fmla="*/ 480 w 739"/>
                <a:gd name="T3" fmla="*/ 258 h 739"/>
                <a:gd name="T4" fmla="*/ 480 w 739"/>
                <a:gd name="T5" fmla="*/ 0 h 739"/>
                <a:gd name="T6" fmla="*/ 258 w 739"/>
                <a:gd name="T7" fmla="*/ 0 h 739"/>
                <a:gd name="T8" fmla="*/ 258 w 739"/>
                <a:gd name="T9" fmla="*/ 258 h 739"/>
                <a:gd name="T10" fmla="*/ 0 w 739"/>
                <a:gd name="T11" fmla="*/ 258 h 739"/>
                <a:gd name="T12" fmla="*/ 0 w 739"/>
                <a:gd name="T13" fmla="*/ 480 h 739"/>
                <a:gd name="T14" fmla="*/ 258 w 739"/>
                <a:gd name="T15" fmla="*/ 480 h 739"/>
                <a:gd name="T16" fmla="*/ 258 w 739"/>
                <a:gd name="T17" fmla="*/ 739 h 739"/>
                <a:gd name="T18" fmla="*/ 480 w 739"/>
                <a:gd name="T19" fmla="*/ 739 h 739"/>
                <a:gd name="T20" fmla="*/ 480 w 739"/>
                <a:gd name="T21" fmla="*/ 480 h 739"/>
                <a:gd name="T22" fmla="*/ 739 w 739"/>
                <a:gd name="T23" fmla="*/ 480 h 739"/>
                <a:gd name="T24" fmla="*/ 739 w 739"/>
                <a:gd name="T25" fmla="*/ 25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739">
                  <a:moveTo>
                    <a:pt x="739" y="258"/>
                  </a:moveTo>
                  <a:lnTo>
                    <a:pt x="480" y="258"/>
                  </a:lnTo>
                  <a:lnTo>
                    <a:pt x="480" y="0"/>
                  </a:lnTo>
                  <a:lnTo>
                    <a:pt x="258" y="0"/>
                  </a:lnTo>
                  <a:lnTo>
                    <a:pt x="258" y="258"/>
                  </a:lnTo>
                  <a:lnTo>
                    <a:pt x="0" y="258"/>
                  </a:lnTo>
                  <a:lnTo>
                    <a:pt x="0" y="480"/>
                  </a:lnTo>
                  <a:lnTo>
                    <a:pt x="258" y="480"/>
                  </a:lnTo>
                  <a:lnTo>
                    <a:pt x="258" y="739"/>
                  </a:lnTo>
                  <a:lnTo>
                    <a:pt x="480" y="739"/>
                  </a:lnTo>
                  <a:lnTo>
                    <a:pt x="480" y="480"/>
                  </a:lnTo>
                  <a:lnTo>
                    <a:pt x="739" y="480"/>
                  </a:lnTo>
                  <a:lnTo>
                    <a:pt x="739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4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" name="Google Shape;86;p19"/>
          <p:cNvSpPr txBox="1"/>
          <p:nvPr/>
        </p:nvSpPr>
        <p:spPr>
          <a:xfrm>
            <a:off x="2125345" y="347345"/>
            <a:ext cx="2872783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Part Two: </a:t>
            </a:r>
            <a:r>
              <a:rPr lang="zh-CN" alt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Lato"/>
                <a:sym typeface="Lato"/>
              </a:rPr>
              <a:t>模型构建</a:t>
            </a:r>
            <a:endParaRPr lang="zh-CN" altLang="en-US" sz="2400" b="0" i="0" u="none" strike="noStrike" cap="none" dirty="0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5567813" y="696715"/>
            <a:ext cx="1407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决策树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8984124" y="1533903"/>
            <a:ext cx="1619885" cy="368300"/>
          </a:xfrm>
          <a:prstGeom prst="rect">
            <a:avLst/>
          </a:prstGeom>
        </p:spPr>
        <p:txBody>
          <a:bodyPr wrap="square" anchor="b">
            <a:spAutoFit/>
          </a:bodyPr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 Medium" panose="020F0502020204030203" pitchFamily="34" charset="0"/>
              </a:rPr>
              <a:t>5.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Lato Medium" panose="020F0502020204030203" pitchFamily="34" charset="0"/>
              </a:rPr>
              <a:t>结果展示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Lato Medium" panose="020F0502020204030203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0" y="2045970"/>
            <a:ext cx="3187065" cy="21882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45" y="4492625"/>
            <a:ext cx="3063875" cy="210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5.1.0"/>
</p:tagLst>
</file>

<file path=ppt/tags/tag3.xml><?xml version="1.0" encoding="utf-8"?>
<p:tagLst xmlns:p="http://schemas.openxmlformats.org/presentationml/2006/main">
  <p:tag name="PA" val="v5.1.0"/>
</p:tagLst>
</file>

<file path=ppt/tags/tag4.xml><?xml version="1.0" encoding="utf-8"?>
<p:tagLst xmlns:p="http://schemas.openxmlformats.org/presentationml/2006/main">
  <p:tag name="PA" val="v5.1.0"/>
</p:tagLst>
</file>

<file path=ppt/tags/tag5.xml><?xml version="1.0" encoding="utf-8"?>
<p:tagLst xmlns:p="http://schemas.openxmlformats.org/presentationml/2006/main">
  <p:tag name="PA" val="v5.1.0"/>
</p:tagLst>
</file>

<file path=ppt/tags/tag6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自定义 7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FA66C"/>
      </a:accent1>
      <a:accent2>
        <a:srgbClr val="4D603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7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FA66C"/>
      </a:accent1>
      <a:accent2>
        <a:srgbClr val="4D603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1676</Words>
  <Application>WPS 演示</Application>
  <PresentationFormat>宽屏</PresentationFormat>
  <Paragraphs>259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46" baseType="lpstr">
      <vt:lpstr>Arial</vt:lpstr>
      <vt:lpstr>宋体</vt:lpstr>
      <vt:lpstr>Wingdings</vt:lpstr>
      <vt:lpstr>思源黑体</vt:lpstr>
      <vt:lpstr>黑体</vt:lpstr>
      <vt:lpstr>微软雅黑</vt:lpstr>
      <vt:lpstr>Calibri</vt:lpstr>
      <vt:lpstr>思源黑体 CN Medium</vt:lpstr>
      <vt:lpstr>Roboto Medium</vt:lpstr>
      <vt:lpstr>Wide Latin</vt:lpstr>
      <vt:lpstr>Wingdings</vt:lpstr>
      <vt:lpstr>思源黑体 CN Normal</vt:lpstr>
      <vt:lpstr>Source Han Sans CN</vt:lpstr>
      <vt:lpstr>Lato</vt:lpstr>
      <vt:lpstr>FZHei-B01S</vt:lpstr>
      <vt:lpstr>Segoe Print</vt:lpstr>
      <vt:lpstr>Source Han Sans SC</vt:lpstr>
      <vt:lpstr>Open Sans</vt:lpstr>
      <vt:lpstr>Gill Sans</vt:lpstr>
      <vt:lpstr>Yu Gothic UI</vt:lpstr>
      <vt:lpstr>Lato Medium</vt:lpstr>
      <vt:lpstr>等线</vt:lpstr>
      <vt:lpstr>Montserrat</vt:lpstr>
      <vt:lpstr>Arial Unicode MS</vt:lpstr>
      <vt:lpstr>等线 Light</vt:lpstr>
      <vt:lpstr>Gill Sans MT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左文雯</cp:lastModifiedBy>
  <cp:revision>19</cp:revision>
  <dcterms:created xsi:type="dcterms:W3CDTF">2019-12-04T06:56:00Z</dcterms:created>
  <dcterms:modified xsi:type="dcterms:W3CDTF">2020-06-01T05:07:04Z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