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73" r:id="rId7"/>
    <p:sldId id="262" r:id="rId8"/>
    <p:sldId id="263" r:id="rId9"/>
    <p:sldId id="265" r:id="rId10"/>
    <p:sldId id="272" r:id="rId11"/>
    <p:sldId id="266" r:id="rId12"/>
    <p:sldId id="268" r:id="rId13"/>
    <p:sldId id="269" r:id="rId14"/>
    <p:sldId id="274" r:id="rId15"/>
    <p:sldId id="267" r:id="rId16"/>
    <p:sldId id="270" r:id="rId17"/>
    <p:sldId id="271" r:id="rId18"/>
  </p:sldIdLst>
  <p:sldSz cx="9144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759" autoAdjust="0"/>
  </p:normalViewPr>
  <p:slideViewPr>
    <p:cSldViewPr snapToGrid="0">
      <p:cViewPr varScale="1">
        <p:scale>
          <a:sx n="108" d="100"/>
          <a:sy n="108" d="100"/>
        </p:scale>
        <p:origin x="-1656" y="-96"/>
      </p:cViewPr>
      <p:guideLst>
        <p:guide orient="horz" pos="24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EA217-53F4-4418-8C71-081686735868}" type="datetimeFigureOut">
              <a:rPr lang="zh-CN" altLang="en-US" smtClean="0"/>
              <a:t>1/10/18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12900" y="1143000"/>
            <a:ext cx="363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45180-A3A6-4E28-BDB7-8F91D6D79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11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2013"/>
            <a:ext cx="7772400" cy="270594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82310"/>
            <a:ext cx="6858000" cy="18765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3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08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3809"/>
            <a:ext cx="1971675" cy="6586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413809"/>
            <a:ext cx="5800725" cy="65867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77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62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937706"/>
            <a:ext cx="7886700" cy="323310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201394"/>
            <a:ext cx="7886700" cy="170021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62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69043"/>
            <a:ext cx="3886200" cy="49315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69043"/>
            <a:ext cx="3886200" cy="49315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1/10/18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26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13810"/>
            <a:ext cx="7886700" cy="1502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905319"/>
            <a:ext cx="3868340" cy="9337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839087"/>
            <a:ext cx="3868340" cy="41758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905319"/>
            <a:ext cx="3887391" cy="9337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839087"/>
            <a:ext cx="3887391" cy="41758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1/10/18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18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1/10/18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8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1/10/18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1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18160"/>
            <a:ext cx="2949178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19084"/>
            <a:ext cx="4629150" cy="55234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31720"/>
            <a:ext cx="2949178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1/10/18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1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18160"/>
            <a:ext cx="2949178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119084"/>
            <a:ext cx="4629150" cy="552344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31720"/>
            <a:ext cx="2949178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1/10/18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5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13810"/>
            <a:ext cx="78867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69043"/>
            <a:ext cx="788670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7203865"/>
            <a:ext cx="2057400" cy="413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AA64D-F09C-4F95-9D62-04EA713E8F2F}" type="datetimeFigureOut">
              <a:rPr lang="zh-CN" altLang="en-US" smtClean="0"/>
              <a:t>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7203865"/>
            <a:ext cx="3086100" cy="413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7203865"/>
            <a:ext cx="2057400" cy="413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47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dmri.slicer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322" y="261485"/>
            <a:ext cx="1828040" cy="88974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34778" y="1285938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33305" y="2475496"/>
            <a:ext cx="9484749" cy="14897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DICOM Tractography Converter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440706" y="6117166"/>
            <a:ext cx="12099552" cy="148971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 Wu</a:t>
            </a:r>
            <a:r>
              <a:rPr lang="en-US" sz="2400" b="1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Fan Zhang</a:t>
            </a:r>
            <a:r>
              <a:rPr lang="en-US" altLang="zh-CN" sz="2400" b="1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Isaiah Norton</a:t>
            </a:r>
            <a:r>
              <a:rPr lang="en-US" altLang="zh-CN" sz="2400" b="1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Lauren J. O'Donnell</a:t>
            </a:r>
            <a:r>
              <a:rPr lang="en-US" altLang="zh-CN" sz="2400" b="1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Brigham and Women’s Hospital, Harvard Medical School, USA</a:t>
            </a:r>
          </a:p>
          <a:p>
            <a:pPr>
              <a:lnSpc>
                <a:spcPct val="150000"/>
              </a:lnSpc>
            </a:pPr>
            <a:r>
              <a:rPr lang="en-US" altLang="zh-CN" sz="1800" b="1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Zhejiang University of Technology, China</a:t>
            </a:r>
          </a:p>
        </p:txBody>
      </p:sp>
    </p:spTree>
    <p:extLst>
      <p:ext uri="{BB962C8B-B14F-4D97-AF65-F5344CB8AC3E}">
        <p14:creationId xmlns:p14="http://schemas.microsoft.com/office/powerpoint/2010/main" val="135269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5715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538196"/>
            <a:ext cx="9489440" cy="15806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Tractography DICOM Save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9" y="162996"/>
            <a:ext cx="1513427" cy="73661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1130286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90091" y="1237295"/>
            <a:ext cx="146185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4034747" y="4134881"/>
            <a:ext cx="989046" cy="85725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73457" y="2863839"/>
            <a:ext cx="464717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Output the DICOM </a:t>
            </a:r>
            <a:r>
              <a:rPr lang="en-US" altLang="zh-CN" dirty="0" smtClean="0"/>
              <a:t>tractography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en-US" altLang="zh-CN" dirty="0"/>
              <a:t>.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4550687" y="3336579"/>
            <a:ext cx="164594" cy="75539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52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5715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538196"/>
            <a:ext cx="9489440" cy="15806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Tractography DICOM Load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9" y="162996"/>
            <a:ext cx="1513427" cy="73661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1130286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006584" y="6638521"/>
            <a:ext cx="3995831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Click on the </a:t>
            </a:r>
            <a:r>
              <a:rPr lang="en-US" altLang="zh-CN" b="1" dirty="0"/>
              <a:t>Modules</a:t>
            </a:r>
            <a:r>
              <a:rPr lang="en-US" altLang="zh-CN" dirty="0"/>
              <a:t> menu, then select </a:t>
            </a:r>
            <a:r>
              <a:rPr lang="en-US" altLang="zh-CN" b="1" dirty="0"/>
              <a:t>Diffusion</a:t>
            </a:r>
            <a:r>
              <a:rPr lang="en-US" altLang="zh-CN" dirty="0"/>
              <a:t> -&gt; </a:t>
            </a:r>
            <a:r>
              <a:rPr lang="en-US" altLang="zh-CN" b="1" dirty="0"/>
              <a:t>Import and Export </a:t>
            </a:r>
            <a:r>
              <a:rPr lang="en-US" altLang="zh-CN" dirty="0"/>
              <a:t>-&gt; </a:t>
            </a:r>
            <a:r>
              <a:rPr lang="en-US" altLang="zh-CN" b="1" dirty="0"/>
              <a:t>Tractography DICOM Load</a:t>
            </a:r>
            <a:endParaRPr lang="zh-CN" altLang="en-US" b="1" dirty="0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4503653" y="5679380"/>
            <a:ext cx="905432" cy="92892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90090" y="1237295"/>
            <a:ext cx="326183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module</a:t>
            </a:r>
            <a:endParaRPr lang="zh-CN" altLang="en-US" sz="3200" dirty="0"/>
          </a:p>
        </p:txBody>
      </p:sp>
      <p:sp>
        <p:nvSpPr>
          <p:cNvPr id="13" name="文本框 7"/>
          <p:cNvSpPr txBox="1"/>
          <p:nvPr/>
        </p:nvSpPr>
        <p:spPr>
          <a:xfrm>
            <a:off x="3430428" y="2651912"/>
            <a:ext cx="39958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Select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Close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Scene</a:t>
            </a:r>
            <a:endParaRPr lang="zh-CN" altLang="en-US" b="1" dirty="0"/>
          </a:p>
        </p:txBody>
      </p:sp>
      <p:cxnSp>
        <p:nvCxnSpPr>
          <p:cNvPr id="14" name="直接箭头连接符 8"/>
          <p:cNvCxnSpPr/>
          <p:nvPr/>
        </p:nvCxnSpPr>
        <p:spPr>
          <a:xfrm flipH="1" flipV="1">
            <a:off x="928487" y="2163113"/>
            <a:ext cx="2446312" cy="58838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33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5715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538196"/>
            <a:ext cx="9489440" cy="15806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Tractography DICOM Load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9" y="162996"/>
            <a:ext cx="1513427" cy="73661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1130286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3386462"/>
            <a:ext cx="3163139" cy="12056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3180035" y="4592093"/>
            <a:ext cx="533777" cy="58724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86191" y="5081540"/>
            <a:ext cx="5557811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Set the Tractography DICOM Load parameters: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Parameter set: Tractography DICOM Load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DICOM Track File: Path/to/</a:t>
            </a:r>
            <a:r>
              <a:rPr lang="en-US" altLang="zh-CN" dirty="0" err="1"/>
              <a:t>example_data</a:t>
            </a:r>
            <a:r>
              <a:rPr lang="en-US" altLang="zh-CN" dirty="0"/>
              <a:t>/</a:t>
            </a:r>
            <a:r>
              <a:rPr lang="en-US" altLang="zh-CN" dirty="0" err="1"/>
              <a:t>track.dcm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Output Fiber Bundle: Create new </a:t>
            </a:r>
            <a:r>
              <a:rPr lang="en-US" altLang="zh-CN" dirty="0" err="1"/>
              <a:t>FiberBundle</a:t>
            </a:r>
            <a:r>
              <a:rPr lang="en-US" altLang="zh-CN" dirty="0"/>
              <a:t> as </a:t>
            </a:r>
            <a:r>
              <a:rPr lang="en-US" altLang="zh-CN" dirty="0" err="1"/>
              <a:t>dicom_track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3771904" y="7307627"/>
            <a:ext cx="39958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Click the button </a:t>
            </a:r>
            <a:r>
              <a:rPr lang="en-US" altLang="zh-CN" b="1" dirty="0"/>
              <a:t>Apply</a:t>
            </a:r>
            <a:endParaRPr lang="zh-CN" altLang="en-US" b="1" dirty="0"/>
          </a:p>
        </p:txBody>
      </p:sp>
      <p:cxnSp>
        <p:nvCxnSpPr>
          <p:cNvPr id="14" name="直接箭头连接符 13"/>
          <p:cNvCxnSpPr>
            <a:stCxn id="13" idx="1"/>
          </p:cNvCxnSpPr>
          <p:nvPr/>
        </p:nvCxnSpPr>
        <p:spPr>
          <a:xfrm flipH="1" flipV="1">
            <a:off x="3138979" y="6775366"/>
            <a:ext cx="632925" cy="71692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0089" y="1237295"/>
            <a:ext cx="283964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parameters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111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5715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538196"/>
            <a:ext cx="9489440" cy="15806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Tractography DICOM Load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9" y="162996"/>
            <a:ext cx="1513427" cy="73661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1130286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0091" y="1237295"/>
            <a:ext cx="487825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tractography as VTK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3409808" y="2636866"/>
            <a:ext cx="301054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Click the button </a:t>
            </a:r>
            <a:r>
              <a:rPr lang="en-US" altLang="zh-CN" b="1" dirty="0"/>
              <a:t>Save</a:t>
            </a:r>
            <a:endParaRPr lang="zh-CN" altLang="en-US" b="1" dirty="0"/>
          </a:p>
        </p:txBody>
      </p:sp>
      <p:cxnSp>
        <p:nvCxnSpPr>
          <p:cNvPr id="12" name="直接箭头连接符 11"/>
          <p:cNvCxnSpPr>
            <a:stCxn id="9" idx="1"/>
          </p:cNvCxnSpPr>
          <p:nvPr/>
        </p:nvCxnSpPr>
        <p:spPr>
          <a:xfrm flipH="1" flipV="1">
            <a:off x="740811" y="2457536"/>
            <a:ext cx="2668997" cy="36399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90092" y="6546610"/>
            <a:ext cx="45252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the file and file format you want to save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974437" y="4821005"/>
            <a:ext cx="694829" cy="175554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018510" y="7103802"/>
            <a:ext cx="330727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Click the button </a:t>
            </a:r>
            <a:r>
              <a:rPr lang="en-US" altLang="zh-CN" b="1" dirty="0"/>
              <a:t>Save</a:t>
            </a:r>
            <a:endParaRPr lang="zh-CN" altLang="en-US" b="1" dirty="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5750093" y="5691137"/>
            <a:ext cx="809327" cy="146331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29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5715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538196"/>
            <a:ext cx="9489440" cy="15806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Tractography DICOM Save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9" y="162996"/>
            <a:ext cx="1513427" cy="73661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1130286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90091" y="1237295"/>
            <a:ext cx="146185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3282178" y="4922704"/>
            <a:ext cx="989046" cy="85725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73457" y="2863839"/>
            <a:ext cx="464717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Output the </a:t>
            </a:r>
            <a:r>
              <a:rPr lang="en-US" altLang="zh-CN" dirty="0" err="1" smtClean="0"/>
              <a:t>vtk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tractography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en-US" altLang="zh-CN" dirty="0"/>
              <a:t>.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4139126" y="3336579"/>
            <a:ext cx="576155" cy="151970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620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211" y="2974911"/>
            <a:ext cx="8360565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SlicerDMRI_CLI_FOLDER</a:t>
            </a:r>
            <a:r>
              <a:rPr lang="en-US" sz="1400" dirty="0"/>
              <a:t>=/Applications/</a:t>
            </a:r>
            <a:r>
              <a:rPr lang="en-US" sz="1400" dirty="0" err="1" smtClean="0"/>
              <a:t>Slicer.app</a:t>
            </a:r>
            <a:r>
              <a:rPr lang="en-US" sz="1400" dirty="0"/>
              <a:t>/Contents/Extensions-26813/</a:t>
            </a:r>
            <a:r>
              <a:rPr lang="en-US" sz="1400" dirty="0" err="1"/>
              <a:t>SlicerDMRI</a:t>
            </a:r>
            <a:r>
              <a:rPr lang="en-US" sz="1400" dirty="0"/>
              <a:t>/lib/Slicer-4.8/cli-modules/</a:t>
            </a:r>
          </a:p>
          <a:p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dirty="0"/>
              <a:t>EXAMPLE_DATA_FOLDER=/Users/fan/Desktop/</a:t>
            </a:r>
            <a:r>
              <a:rPr lang="en-US" sz="1400" dirty="0" err="1"/>
              <a:t>example_data</a:t>
            </a:r>
            <a:r>
              <a:rPr lang="en-US" sz="1400" dirty="0"/>
              <a:t>/</a:t>
            </a:r>
          </a:p>
          <a:p>
            <a:endParaRPr lang="en-US" sz="1400" dirty="0"/>
          </a:p>
          <a:p>
            <a:r>
              <a:rPr lang="en-US" sz="1400" dirty="0"/>
              <a:t># help information</a:t>
            </a:r>
          </a:p>
          <a:p>
            <a:r>
              <a:rPr lang="en-US" sz="1400" dirty="0"/>
              <a:t>${</a:t>
            </a:r>
            <a:r>
              <a:rPr lang="en-US" sz="1400" dirty="0" err="1"/>
              <a:t>SlicerDMRI_CLI_FOLDER</a:t>
            </a:r>
            <a:r>
              <a:rPr lang="en-US" sz="1400" dirty="0"/>
              <a:t>}/</a:t>
            </a:r>
            <a:r>
              <a:rPr lang="en-US" sz="1400" dirty="0" err="1"/>
              <a:t>VTK_to_DICOMTract</a:t>
            </a:r>
            <a:r>
              <a:rPr lang="en-US" sz="1400" dirty="0"/>
              <a:t> -h</a:t>
            </a:r>
          </a:p>
          <a:p>
            <a:endParaRPr lang="en-US" sz="1400" dirty="0"/>
          </a:p>
          <a:p>
            <a:r>
              <a:rPr lang="en-US" sz="1400" dirty="0"/>
              <a:t># Tractography DICOM Save</a:t>
            </a:r>
          </a:p>
          <a:p>
            <a:r>
              <a:rPr lang="en-US" sz="1400" dirty="0"/>
              <a:t>${</a:t>
            </a:r>
            <a:r>
              <a:rPr lang="en-US" sz="1400" dirty="0" err="1"/>
              <a:t>SlicerDMRI_CLI_FOLDER</a:t>
            </a:r>
            <a:r>
              <a:rPr lang="en-US" sz="1400" dirty="0"/>
              <a:t>}/</a:t>
            </a:r>
            <a:r>
              <a:rPr lang="en-US" sz="1400" dirty="0" err="1"/>
              <a:t>VTK_to_DICOMTract</a:t>
            </a:r>
            <a:r>
              <a:rPr lang="en-US" sz="1400" dirty="0"/>
              <a:t> --</a:t>
            </a:r>
            <a:r>
              <a:rPr lang="en-US" sz="1400" dirty="0" err="1"/>
              <a:t>vtk_fiberbundle</a:t>
            </a:r>
            <a:r>
              <a:rPr lang="en-US" sz="1400" dirty="0"/>
              <a:t> ${EXAMPLE_DATA_FOLDER}/</a:t>
            </a:r>
            <a:r>
              <a:rPr lang="en-US" sz="1400" dirty="0" err="1"/>
              <a:t>dicom_tract.vtk</a:t>
            </a:r>
            <a:r>
              <a:rPr lang="en-US" sz="1400" dirty="0"/>
              <a:t> --</a:t>
            </a:r>
            <a:r>
              <a:rPr lang="en-US" sz="1400" dirty="0" err="1"/>
              <a:t>reference_dicom</a:t>
            </a:r>
            <a:r>
              <a:rPr lang="en-US" sz="1400" dirty="0"/>
              <a:t> ${EXAMPLE_DATA_FOLDER}/</a:t>
            </a:r>
            <a:r>
              <a:rPr lang="en-US" sz="1400" dirty="0" err="1"/>
              <a:t>dicom</a:t>
            </a:r>
            <a:r>
              <a:rPr lang="en-US" sz="1400" dirty="0"/>
              <a:t>/63406309_006_0001.dcm --</a:t>
            </a:r>
            <a:r>
              <a:rPr lang="en-US" sz="1400" dirty="0" err="1"/>
              <a:t>output_dicom</a:t>
            </a:r>
            <a:r>
              <a:rPr lang="en-US" sz="1400" dirty="0"/>
              <a:t> ${EXAMPLE_DATA_FOLDER}/ --</a:t>
            </a:r>
            <a:r>
              <a:rPr lang="en-US" sz="1400" dirty="0" err="1"/>
              <a:t>output_filename</a:t>
            </a:r>
            <a:r>
              <a:rPr lang="en-US" sz="1400" dirty="0"/>
              <a:t> ${EXAMPLE_DATA_FOLDER}/</a:t>
            </a:r>
            <a:r>
              <a:rPr lang="en-US" sz="1400" dirty="0" err="1"/>
              <a:t>track.com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# help information</a:t>
            </a:r>
          </a:p>
          <a:p>
            <a:r>
              <a:rPr lang="en-US" sz="1400" dirty="0"/>
              <a:t>${</a:t>
            </a:r>
            <a:r>
              <a:rPr lang="en-US" sz="1400" dirty="0" err="1"/>
              <a:t>SlicerDMRI_CLI_FOLDER</a:t>
            </a:r>
            <a:r>
              <a:rPr lang="en-US" sz="1400" dirty="0"/>
              <a:t>}/</a:t>
            </a:r>
            <a:r>
              <a:rPr lang="en-US" sz="1400" dirty="0" err="1"/>
              <a:t>DICOMTract_to_VTK</a:t>
            </a:r>
            <a:r>
              <a:rPr lang="en-US" sz="1400" dirty="0"/>
              <a:t> -h</a:t>
            </a:r>
          </a:p>
          <a:p>
            <a:endParaRPr lang="en-US" sz="1400" dirty="0"/>
          </a:p>
          <a:p>
            <a:r>
              <a:rPr lang="en-US" sz="1400" dirty="0"/>
              <a:t># Tractography DICOM Load</a:t>
            </a:r>
          </a:p>
          <a:p>
            <a:r>
              <a:rPr lang="en-US" sz="1400" dirty="0"/>
              <a:t>${</a:t>
            </a:r>
            <a:r>
              <a:rPr lang="en-US" sz="1400" dirty="0" err="1"/>
              <a:t>SlicerDMRI_CLI_FOLDER</a:t>
            </a:r>
            <a:r>
              <a:rPr lang="en-US" sz="1400" dirty="0"/>
              <a:t>}/</a:t>
            </a:r>
            <a:r>
              <a:rPr lang="en-US" sz="1400" dirty="0" err="1"/>
              <a:t>DICOMTract_to_VTK</a:t>
            </a:r>
            <a:r>
              <a:rPr lang="en-US" sz="1400" dirty="0"/>
              <a:t> --</a:t>
            </a:r>
            <a:r>
              <a:rPr lang="en-US" sz="1400" dirty="0" err="1"/>
              <a:t>input_track_dicom</a:t>
            </a:r>
            <a:r>
              <a:rPr lang="en-US" sz="1400" dirty="0"/>
              <a:t> ${EXAMPLE_DATA_FOLDER}/</a:t>
            </a:r>
            <a:r>
              <a:rPr lang="en-US" sz="1400" dirty="0" err="1"/>
              <a:t>track.dcm</a:t>
            </a:r>
            <a:r>
              <a:rPr lang="en-US" sz="1400" dirty="0"/>
              <a:t> --</a:t>
            </a:r>
            <a:r>
              <a:rPr lang="en-US" sz="1400" dirty="0" err="1"/>
              <a:t>output_vtk</a:t>
            </a:r>
            <a:r>
              <a:rPr lang="en-US" sz="1400" dirty="0"/>
              <a:t> ${EXAMPLE_DATA_FOLDER}/</a:t>
            </a:r>
            <a:r>
              <a:rPr lang="en-US" sz="1400" dirty="0" err="1"/>
              <a:t>dicom_tract.vtk</a:t>
            </a:r>
            <a:endParaRPr lang="en-US" sz="1400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538196"/>
            <a:ext cx="9489440" cy="15806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Interface (CLI)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9" y="162996"/>
            <a:ext cx="1513427" cy="73661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1130286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62445" y="5857368"/>
            <a:ext cx="3995831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Command for Tractography DICOM Load: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527170" y="4065006"/>
            <a:ext cx="3995831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Command for Tractography DICOM Save: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3831" y="1405581"/>
            <a:ext cx="85860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between DICOM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TrackSet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Slicer-style VTK tractography in CLI mode.</a:t>
            </a:r>
          </a:p>
        </p:txBody>
      </p:sp>
    </p:spTree>
    <p:extLst>
      <p:ext uri="{BB962C8B-B14F-4D97-AF65-F5344CB8AC3E}">
        <p14:creationId xmlns:p14="http://schemas.microsoft.com/office/powerpoint/2010/main" val="1387746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538196"/>
            <a:ext cx="9489440" cy="15806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9" y="162996"/>
            <a:ext cx="1513427" cy="73661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1130286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814851" y="1505188"/>
            <a:ext cx="54394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tutorial guided you to convert between DICOM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TrackSet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Slicer-style VTK tractography.</a:t>
            </a:r>
            <a:endParaRPr lang="zh-CN" altLang="en-US" sz="3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1" t="10492" r="5800" b="49278"/>
          <a:stretch/>
        </p:blipFill>
        <p:spPr>
          <a:xfrm>
            <a:off x="253828" y="1277571"/>
            <a:ext cx="2517894" cy="29628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51" t="10294" r="5610" b="49079"/>
          <a:stretch/>
        </p:blipFill>
        <p:spPr>
          <a:xfrm>
            <a:off x="1045031" y="3820901"/>
            <a:ext cx="2681261" cy="295980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07990" y="7018870"/>
            <a:ext cx="3731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Support</a:t>
            </a:r>
            <a:r>
              <a:rPr lang="en-US" altLang="zh-CN" dirty="0">
                <a:latin typeface="Helvetica" panose="020B0604020202020204" pitchFamily="34" charset="0"/>
              </a:rPr>
              <a:t>:</a:t>
            </a:r>
            <a:r>
              <a:rPr lang="en-US" altLang="zh-CN" dirty="0">
                <a:solidFill>
                  <a:srgbClr val="1756A9"/>
                </a:solidFill>
                <a:latin typeface="Helvetica" panose="020B0604020202020204" pitchFamily="34" charset="0"/>
              </a:rPr>
              <a:t> https://discourse.slicer.org</a:t>
            </a:r>
            <a:endParaRPr lang="en-US" altLang="zh-CN" b="0" i="0" dirty="0">
              <a:solidFill>
                <a:srgbClr val="828282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099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538196"/>
            <a:ext cx="9489440" cy="15806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9" y="162996"/>
            <a:ext cx="1513427" cy="73661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1130286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7709" y="1218091"/>
            <a:ext cx="95531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Diffusion MRI Technology For Brain Cancer Research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NIH U01CA199459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Center for Image Guided Therapy (NCIGT)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NIH P41EB015898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Neuroimage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Center (NAC)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NIH P41EB015902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Zhejiang University of Technology, China, CSC/NSFC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China Scholarship Council, NO. 201608330254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Nature Science Foundation of China, NO. 61379020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11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53828" y="745525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26351" y="-642575"/>
            <a:ext cx="9248566" cy="13881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41" y="166622"/>
            <a:ext cx="986172" cy="47998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0092" y="1392357"/>
            <a:ext cx="8876061" cy="4355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is to convert between DICOM </a:t>
            </a:r>
            <a:r>
              <a:rPr lang="en-US" altLang="zh-CN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TrackSet</a:t>
            </a:r>
            <a:r>
              <a:rPr lang="en-US" altLang="zh-C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Slicer-style VTK tractography. </a:t>
            </a:r>
          </a:p>
          <a:p>
            <a:endParaRPr lang="en-US" altLang="zh-CN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this tutorial, you’ll be able to:</a:t>
            </a:r>
          </a:p>
          <a:p>
            <a:pPr marL="557213" indent="-557213">
              <a:buAutoNum type="arabicParenR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DICOM format tractography files in 3D Slicer</a:t>
            </a:r>
          </a:p>
          <a:p>
            <a:pPr marL="557213" indent="-557213">
              <a:buAutoNum type="arabicParenR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DICOM format tractography files into 3D Slicer</a:t>
            </a:r>
          </a:p>
          <a:p>
            <a:pPr marL="557213" indent="-557213">
              <a:buFontTx/>
              <a:buAutoNum type="arabicParenR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between VTK format tractography files and DICOM format using command line</a:t>
            </a:r>
          </a:p>
          <a:p>
            <a:endParaRPr lang="zh-CN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092" y="6855319"/>
            <a:ext cx="8876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information about Tractography Supplement DICOM standard, please visit this website: http://www.dclunie.com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798320" y="-694050"/>
            <a:ext cx="9489440" cy="15806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Slicer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9" y="162996"/>
            <a:ext cx="1513427" cy="73661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7940" y="2029893"/>
            <a:ext cx="770839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tutorial uses the 3D Slicer (Version 4.8.1, revision 26813, Stable Release) software available at:</a:t>
            </a:r>
          </a:p>
          <a:p>
            <a:endParaRPr lang="en-US" altLang="zh-CN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http://download.slicer.org</a:t>
            </a:r>
            <a:endParaRPr lang="zh-CN" altLang="en-US" sz="33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3DSli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28" y="2"/>
            <a:ext cx="1544492" cy="115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53828" y="1130286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90092" y="6118165"/>
            <a:ext cx="8876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Disclaimer:</a:t>
            </a: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responsibility of the user of 3DSlicer to comply with both the terms of the license and with the applicable laws, regulations and rules. Slicer is a tool for research, and is not FDA approved.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1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538196"/>
            <a:ext cx="9489440" cy="15806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dMRI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9" y="162996"/>
            <a:ext cx="1513427" cy="73661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extLst>
              <p:ext uri="{D42A27DB-BD31-4B8C-83A1-F6EECF244321}">
                <p14:modId xmlns:p14="http://schemas.microsoft.com/office/powerpoint/2010/main" val="2728107890"/>
              </p:ext>
            </p:extLst>
          </p:nvPr>
        </p:nvSpPr>
        <p:spPr>
          <a:xfrm>
            <a:off x="267942" y="1419616"/>
            <a:ext cx="8876061" cy="5216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open-source project to improve and extend diffusion magnetic resonance imaging software in 3D Slicer:</a:t>
            </a:r>
          </a:p>
          <a:p>
            <a:endParaRPr lang="en-US" altLang="zh-CN" sz="33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http://dmri.slicer.org</a:t>
            </a:r>
            <a:endParaRPr lang="en-US" altLang="zh-CN" sz="33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3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visit the following website to install Slicer </a:t>
            </a:r>
            <a:r>
              <a:rPr lang="en-US" altLang="zh-CN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dMRI</a:t>
            </a:r>
            <a:r>
              <a:rPr lang="en-US" altLang="zh-C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33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http://dmri.slicer.org/download/</a:t>
            </a: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53828" y="1130286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83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538196"/>
            <a:ext cx="9489440" cy="15806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Data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9" y="162996"/>
            <a:ext cx="1513427" cy="73661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extLst>
              <p:ext uri="{D42A27DB-BD31-4B8C-83A1-F6EECF244321}">
                <p14:modId xmlns:p14="http://schemas.microsoft.com/office/powerpoint/2010/main" val="2240905978"/>
              </p:ext>
            </p:extLst>
          </p:nvPr>
        </p:nvSpPr>
        <p:spPr>
          <a:xfrm>
            <a:off x="253831" y="1198162"/>
            <a:ext cx="8784621" cy="30931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sample data, at: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https://www.na-mic.org/Wiki/images/f/fc/Example_data.zip </a:t>
            </a:r>
          </a:p>
          <a:p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data are provided: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DICOM image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brain tractography (conducted using UKF tractography from the same data) in VTK format.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53828" y="1130286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69911"/>
            <a:ext cx="9002412" cy="16024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0" y="5602420"/>
            <a:ext cx="9595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information about UKF tractography, please follow this tutorial:</a:t>
            </a: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https://dmri.slicer.org/docs/tutorials/UKFTractography.pdf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0" y="4800160"/>
            <a:ext cx="9200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NOTE: </a:t>
            </a:r>
            <a:r>
              <a:rPr lang="en-US" altLang="zh-CN" i="1" dirty="0">
                <a:solidFill>
                  <a:srgbClr val="000000"/>
                </a:solidFill>
                <a:latin typeface="Arial" panose="020B0604020202020204" pitchFamily="34" charset="0"/>
              </a:rPr>
              <a:t>Both use cases require a reference diffusion-weighted MRI DICOM scan. The reference scan must be the DICOM data from which the tractography was created.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97953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5715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538196"/>
            <a:ext cx="9489440" cy="15806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Tractography DICOM Save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9" y="162996"/>
            <a:ext cx="1513427" cy="73661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1130286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4740358" y="3892080"/>
            <a:ext cx="656969" cy="54586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631273" y="2969276"/>
            <a:ext cx="3995831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dirty="0"/>
              <a:t>Drag and drop the file </a:t>
            </a:r>
            <a:r>
              <a:rPr lang="en-US" b="1" dirty="0" err="1" smtClean="0"/>
              <a:t>wholebrain</a:t>
            </a:r>
            <a:r>
              <a:rPr lang="en-US" altLang="zh-CN" b="1" dirty="0" err="1" smtClean="0"/>
              <a:t>.vtk</a:t>
            </a:r>
            <a:r>
              <a:rPr lang="zh-CN" altLang="en-US" b="1" dirty="0" smtClean="0"/>
              <a:t> </a:t>
            </a:r>
            <a:r>
              <a:rPr lang="en-US" dirty="0" smtClean="0"/>
              <a:t>onto </a:t>
            </a:r>
            <a:r>
              <a:rPr lang="en-US" dirty="0"/>
              <a:t>the viewer of the Slicer application</a:t>
            </a:r>
            <a:endParaRPr 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190089" y="1237295"/>
            <a:ext cx="273083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VTK file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8005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5715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538196"/>
            <a:ext cx="9489440" cy="15806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Tractography DICOM Save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9" y="162996"/>
            <a:ext cx="1513427" cy="73661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1130286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6608491" y="2876288"/>
            <a:ext cx="536654" cy="103930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148169" y="2581243"/>
            <a:ext cx="39958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Load the tractography as </a:t>
            </a:r>
            <a:r>
              <a:rPr lang="en-US" altLang="zh-CN" dirty="0" err="1"/>
              <a:t>FiberBundle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183320" y="6114445"/>
            <a:ext cx="801951" cy="90236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705657" y="6939935"/>
            <a:ext cx="39958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Click "</a:t>
            </a:r>
            <a:r>
              <a:rPr lang="en-US" altLang="zh-CN" b="1" dirty="0"/>
              <a:t>OK</a:t>
            </a:r>
            <a:r>
              <a:rPr lang="en-US" altLang="zh-CN" dirty="0"/>
              <a:t>"</a:t>
            </a:r>
            <a:r>
              <a:rPr lang="en-US" altLang="zh-CN" b="1" dirty="0"/>
              <a:t> </a:t>
            </a:r>
            <a:r>
              <a:rPr lang="en-US" altLang="zh-CN" dirty="0"/>
              <a:t>to load the dataset to Slicer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90089" y="1237295"/>
            <a:ext cx="273083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VTK file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4114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5715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538196"/>
            <a:ext cx="9489440" cy="15806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Tractography DICOM Save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9" y="162996"/>
            <a:ext cx="1513427" cy="73661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1130286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006584" y="6333764"/>
            <a:ext cx="3995831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Click on the </a:t>
            </a:r>
            <a:r>
              <a:rPr lang="en-US" altLang="zh-CN" b="1" dirty="0"/>
              <a:t>Modules</a:t>
            </a:r>
            <a:r>
              <a:rPr lang="en-US" altLang="zh-CN" dirty="0"/>
              <a:t> menu, then select </a:t>
            </a:r>
            <a:r>
              <a:rPr lang="en-US" altLang="zh-CN" b="1" dirty="0"/>
              <a:t>Diffusion</a:t>
            </a:r>
            <a:r>
              <a:rPr lang="en-US" altLang="zh-CN" dirty="0"/>
              <a:t> -&gt; </a:t>
            </a:r>
            <a:r>
              <a:rPr lang="en-US" altLang="zh-CN" b="1" dirty="0"/>
              <a:t>Import and Export </a:t>
            </a:r>
            <a:r>
              <a:rPr lang="en-US" altLang="zh-CN" dirty="0"/>
              <a:t>-&gt; </a:t>
            </a:r>
            <a:r>
              <a:rPr lang="en-US" altLang="zh-CN" b="1" dirty="0"/>
              <a:t>Tractography DICOM Save</a:t>
            </a:r>
            <a:endParaRPr lang="zh-CN" altLang="en-US" b="1" dirty="0"/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4291992" y="5832240"/>
            <a:ext cx="714593" cy="102474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90090" y="1237295"/>
            <a:ext cx="326183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module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4734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5715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538196"/>
            <a:ext cx="9489440" cy="15806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Tractography DICOM Save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9" y="162996"/>
            <a:ext cx="1513427" cy="73661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1130286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3843020"/>
            <a:ext cx="3186657" cy="100150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748748" y="4686660"/>
            <a:ext cx="5395252" cy="203132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Set the Tractography DICOM Save parameters: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Parameter set: Tractography DICOM Save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Fiber Bundle: </a:t>
            </a:r>
            <a:r>
              <a:rPr lang="en-US" altLang="zh-CN" dirty="0" err="1"/>
              <a:t>wholebrain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Reference DICOM File: Path/to/</a:t>
            </a:r>
            <a:r>
              <a:rPr lang="en-US" altLang="zh-CN" dirty="0" err="1"/>
              <a:t>example_data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dicom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any_one_dicom.dcm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Output Directory: Path/to/</a:t>
            </a:r>
            <a:r>
              <a:rPr lang="en-US" altLang="zh-CN" dirty="0" err="1" smtClean="0"/>
              <a:t>eample_data</a:t>
            </a:r>
            <a:r>
              <a:rPr lang="en-US" altLang="zh-CN" dirty="0" smtClean="0"/>
              <a:t>/</a:t>
            </a:r>
            <a:endParaRPr lang="en-US" altLang="zh-CN" dirty="0"/>
          </a:p>
          <a:p>
            <a:r>
              <a:rPr lang="en-US" altLang="zh-CN" dirty="0"/>
              <a:t>-    Output </a:t>
            </a:r>
            <a:r>
              <a:rPr lang="en-US" altLang="zh-CN" dirty="0" smtClean="0"/>
              <a:t>Filename: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tract.dc</a:t>
            </a:r>
            <a:r>
              <a:rPr lang="en-US" altLang="zh-CN" dirty="0" err="1"/>
              <a:t>m</a:t>
            </a:r>
            <a:endParaRPr lang="en-US" altLang="zh-CN" dirty="0"/>
          </a:p>
        </p:txBody>
      </p:sp>
      <p:cxnSp>
        <p:nvCxnSpPr>
          <p:cNvPr id="13" name="直接箭头连接符 12"/>
          <p:cNvCxnSpPr>
            <a:endCxn id="5" idx="3"/>
          </p:cNvCxnSpPr>
          <p:nvPr/>
        </p:nvCxnSpPr>
        <p:spPr>
          <a:xfrm flipH="1" flipV="1">
            <a:off x="3186657" y="4343771"/>
            <a:ext cx="588421" cy="37148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457647" y="7147049"/>
            <a:ext cx="39958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Click the button </a:t>
            </a:r>
            <a:r>
              <a:rPr lang="en-US" altLang="zh-CN" b="1" dirty="0"/>
              <a:t>Apply</a:t>
            </a:r>
            <a:endParaRPr lang="zh-CN" altLang="en-US" b="1" dirty="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3075494" y="6887350"/>
            <a:ext cx="432692" cy="58724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0089" y="1237295"/>
            <a:ext cx="283964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parameters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2128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</TotalTime>
  <Words>807</Words>
  <Application>Microsoft Macintosh PowerPoint</Application>
  <PresentationFormat>Custom</PresentationFormat>
  <Paragraphs>112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主题​​</vt:lpstr>
      <vt:lpstr>DICOM Tractography Converter </vt:lpstr>
      <vt:lpstr>Learning Objectives</vt:lpstr>
      <vt:lpstr>3D Slicer</vt:lpstr>
      <vt:lpstr>Slicer dMRI</vt:lpstr>
      <vt:lpstr>Tutorial Data</vt:lpstr>
      <vt:lpstr>Tractography DICOM Save</vt:lpstr>
      <vt:lpstr>Tractography DICOM Save</vt:lpstr>
      <vt:lpstr>Tractography DICOM Save</vt:lpstr>
      <vt:lpstr>Tractography DICOM Save</vt:lpstr>
      <vt:lpstr>Tractography DICOM Save</vt:lpstr>
      <vt:lpstr>Tractography DICOM Load</vt:lpstr>
      <vt:lpstr>Tractography DICOM Load</vt:lpstr>
      <vt:lpstr>Tractography DICOM Load</vt:lpstr>
      <vt:lpstr>Tractography DICOM Save</vt:lpstr>
      <vt:lpstr>Command Line Interface (CLI)</vt:lpstr>
      <vt:lpstr>Conclusion</vt:lpstr>
      <vt:lpstr>Acknowledgments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DICOM Tractography Converter</dc:title>
  <dc:creator>吴烨</dc:creator>
  <cp:lastModifiedBy>Fan</cp:lastModifiedBy>
  <cp:revision>90</cp:revision>
  <dcterms:created xsi:type="dcterms:W3CDTF">2017-05-21T00:51:44Z</dcterms:created>
  <dcterms:modified xsi:type="dcterms:W3CDTF">2018-01-10T15:11:46Z</dcterms:modified>
</cp:coreProperties>
</file>