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61" r:id="rId4"/>
    <p:sldId id="259" r:id="rId5"/>
    <p:sldId id="264" r:id="rId6"/>
    <p:sldId id="265" r:id="rId7"/>
    <p:sldId id="266" r:id="rId8"/>
    <p:sldId id="268" r:id="rId9"/>
    <p:sldId id="269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8B94D-C769-2B4B-A399-D1FF296C7A5F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5C6C5-F10A-BB4F-A9D6-41D3E5B34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175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F107A-9B37-724A-A1C5-01D855C4229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2B92A-15E2-C347-B3C2-C96B62995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42FB-FDD6-EC4E-ADE6-A7FBA11CFC86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ADBC-1806-6E41-BBD0-19139F5412DE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7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1DFC-9E31-6F4C-8F65-87FA09EB0200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0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4378-AC19-AA4F-8C10-AB08DF7C6850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3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4D23-0E0F-1C46-95BB-29E6D584D200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8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DFE6-F957-414F-8C75-03A5A6508520}" type="datetime1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4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86B-09F6-4547-9E25-901B43DDD6DD}" type="datetime1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4910-57A7-9B49-903D-255EA2ED853C}" type="datetime1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BBBA-1D6F-C948-AA0E-B54B9F5C3179}" type="datetime1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1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22A9-E5E8-6144-9B03-DB3392D1427B}" type="datetime1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8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5B71-C680-684B-AB9C-031AF9F9FA53}" type="datetime1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7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D264A-2270-FC49-89A2-6FF9B83D14E2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7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2.png"/><Relationship Id="rId5" Type="http://schemas.microsoft.com/office/2007/relationships/hdphoto" Target="../media/hdphoto2.wdp"/><Relationship Id="rId6" Type="http://schemas.openxmlformats.org/officeDocument/2006/relationships/image" Target="../media/image13.png"/><Relationship Id="rId7" Type="http://schemas.microsoft.com/office/2007/relationships/hdphoto" Target="../media/hdphoto3.wdp"/><Relationship Id="rId8" Type="http://schemas.openxmlformats.org/officeDocument/2006/relationships/image" Target="../media/image14.png"/><Relationship Id="rId9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rial"/>
                <a:cs typeface="Arial"/>
              </a:rPr>
              <a:t>DWI Converter Tutorial</a:t>
            </a:r>
            <a:endParaRPr lang="en-US" sz="54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Surgical Planning Laboratory</a:t>
            </a:r>
          </a:p>
          <a:p>
            <a:r>
              <a:rPr lang="en-US" dirty="0" smtClean="0"/>
              <a:t>Harvard Medical School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4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Acknowledgements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8266" y="1600200"/>
            <a:ext cx="6978534" cy="45259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sz="1800" dirty="0" smtClean="0">
                <a:latin typeface="Arial"/>
                <a:cs typeface="Arial"/>
              </a:rPr>
              <a:t>U01CA199459, </a:t>
            </a:r>
            <a:r>
              <a:rPr lang="en-US" sz="1800" dirty="0">
                <a:latin typeface="Arial"/>
                <a:cs typeface="Arial"/>
              </a:rPr>
              <a:t>Open Source Diffusion MRI Technology For Brain Cancer </a:t>
            </a:r>
            <a:r>
              <a:rPr lang="en-US" sz="1800" dirty="0" smtClean="0">
                <a:latin typeface="Arial"/>
                <a:cs typeface="Arial"/>
              </a:rPr>
              <a:t>Research</a:t>
            </a: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National Alliance for Medical Image Computing (NA-MIC)</a:t>
            </a:r>
            <a:br>
              <a:rPr lang="en-US" sz="1800" dirty="0" smtClean="0">
                <a:latin typeface="Arial"/>
                <a:cs typeface="Arial"/>
              </a:rPr>
            </a:br>
            <a:r>
              <a:rPr lang="en-US" sz="1800" dirty="0" err="1" smtClean="0">
                <a:latin typeface="Arial"/>
                <a:cs typeface="Arial"/>
              </a:rPr>
              <a:t>namic.org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National Center for Image Guided Therapy (NCIGT)</a:t>
            </a:r>
            <a:br>
              <a:rPr lang="en-US" sz="1800" dirty="0" smtClean="0">
                <a:latin typeface="Arial"/>
                <a:cs typeface="Arial"/>
              </a:rPr>
            </a:br>
            <a:r>
              <a:rPr lang="en-US" sz="1800" dirty="0" err="1" smtClean="0">
                <a:latin typeface="Arial"/>
                <a:cs typeface="Arial"/>
              </a:rPr>
              <a:t>ncigt.org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err="1" smtClean="0">
                <a:latin typeface="Arial"/>
                <a:cs typeface="Arial"/>
              </a:rPr>
              <a:t>Neuroimage</a:t>
            </a:r>
            <a:r>
              <a:rPr lang="en-US" sz="1800" dirty="0" smtClean="0">
                <a:latin typeface="Arial"/>
                <a:cs typeface="Arial"/>
              </a:rPr>
              <a:t> Analysis Center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(NAC)</a:t>
            </a:r>
            <a:r>
              <a:rPr lang="en-US" sz="1800" dirty="0">
                <a:latin typeface="Arial"/>
                <a:cs typeface="Arial"/>
              </a:rPr>
              <a:t/>
            </a:r>
            <a:br>
              <a:rPr lang="en-US" sz="1800" dirty="0">
                <a:latin typeface="Arial"/>
                <a:cs typeface="Arial"/>
              </a:rPr>
            </a:br>
            <a:r>
              <a:rPr lang="en-US" sz="1800" dirty="0" err="1" smtClean="0">
                <a:latin typeface="Arial"/>
                <a:cs typeface="Arial"/>
              </a:rPr>
              <a:t>nac.spl.harvard.edu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sz="1800" dirty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Surgical Planning laboratory (SPL) </a:t>
            </a:r>
            <a:br>
              <a:rPr lang="en-US" sz="1800" dirty="0" smtClean="0">
                <a:latin typeface="Arial"/>
                <a:cs typeface="Arial"/>
              </a:rPr>
            </a:br>
            <a:r>
              <a:rPr lang="en-US" sz="1800" dirty="0" err="1" smtClean="0">
                <a:latin typeface="Arial"/>
                <a:cs typeface="Arial"/>
              </a:rPr>
              <a:t>spl.harvard.edu</a:t>
            </a:r>
            <a:endParaRPr lang="en-US" sz="18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065" y="2759031"/>
            <a:ext cx="677174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2644" y="4448686"/>
            <a:ext cx="579120" cy="6852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6244" y="3578391"/>
            <a:ext cx="771525" cy="691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743" y="5346593"/>
            <a:ext cx="883666" cy="68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1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3D</a:t>
            </a:r>
            <a:r>
              <a:rPr lang="en-US" dirty="0" smtClean="0">
                <a:latin typeface="Arial"/>
                <a:cs typeface="Arial"/>
              </a:rPr>
              <a:t>Slicer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0706" cy="10137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710"/>
          <a:stretch/>
        </p:blipFill>
        <p:spPr>
          <a:xfrm>
            <a:off x="0" y="1797978"/>
            <a:ext cx="9144000" cy="505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7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1511"/>
          <a:stretch/>
        </p:blipFill>
        <p:spPr>
          <a:xfrm>
            <a:off x="0" y="1787702"/>
            <a:ext cx="9144000" cy="50657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DWI Converter Module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643919" y="4243227"/>
            <a:ext cx="1584423" cy="324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323898" y="4567926"/>
            <a:ext cx="5820102" cy="2031325"/>
            <a:chOff x="2739820" y="5444251"/>
            <a:chExt cx="5820102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2739820" y="5444251"/>
              <a:ext cx="5820102" cy="203132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/>
                  <a:cs typeface="Arial"/>
                </a:rPr>
                <a:t>Modules</a:t>
              </a:r>
            </a:p>
            <a:p>
              <a:pPr algn="ctr"/>
              <a:endParaRPr lang="en-US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/>
                  <a:cs typeface="Arial"/>
                </a:rPr>
                <a:t>Diffusion</a:t>
              </a:r>
            </a:p>
            <a:p>
              <a:pPr algn="ctr"/>
              <a:endParaRPr lang="en-US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/>
                  <a:cs typeface="Arial"/>
                </a:rPr>
                <a:t>Import </a:t>
              </a:r>
              <a:r>
                <a:rPr lang="en-US" dirty="0">
                  <a:solidFill>
                    <a:schemeClr val="bg1"/>
                  </a:solidFill>
                  <a:latin typeface="Arial"/>
                  <a:cs typeface="Arial"/>
                </a:rPr>
                <a:t>and </a:t>
              </a:r>
              <a:r>
                <a:rPr lang="en-US" dirty="0" smtClean="0">
                  <a:solidFill>
                    <a:schemeClr val="bg1"/>
                  </a:solidFill>
                  <a:latin typeface="Arial"/>
                  <a:cs typeface="Arial"/>
                </a:rPr>
                <a:t>Export</a:t>
              </a:r>
            </a:p>
            <a:p>
              <a:pPr algn="ctr"/>
              <a:endParaRPr lang="en-US" dirty="0" smtClean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/>
                  <a:cs typeface="Arial"/>
                </a:rPr>
                <a:t>Diffusion </a:t>
              </a:r>
              <a:r>
                <a:rPr lang="en-US" dirty="0">
                  <a:solidFill>
                    <a:schemeClr val="bg1"/>
                  </a:solidFill>
                  <a:latin typeface="Arial"/>
                  <a:cs typeface="Arial"/>
                </a:rPr>
                <a:t>Weighted DICOM Import (</a:t>
              </a:r>
              <a:r>
                <a:rPr lang="en-US" dirty="0" err="1">
                  <a:solidFill>
                    <a:schemeClr val="bg1"/>
                  </a:solidFill>
                  <a:latin typeface="Arial"/>
                  <a:cs typeface="Arial"/>
                </a:rPr>
                <a:t>DWIConvert</a:t>
              </a:r>
              <a:r>
                <a:rPr lang="en-US" dirty="0">
                  <a:solidFill>
                    <a:schemeClr val="bg1"/>
                  </a:solidFill>
                  <a:latin typeface="Arial"/>
                  <a:cs typeface="Arial"/>
                </a:rPr>
                <a:t>)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644263" y="5773301"/>
              <a:ext cx="0" cy="29395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667315" y="6858000"/>
              <a:ext cx="0" cy="29395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656022" y="6360300"/>
              <a:ext cx="0" cy="29395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87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511"/>
          <a:stretch/>
        </p:blipFill>
        <p:spPr>
          <a:xfrm>
            <a:off x="0" y="1787703"/>
            <a:ext cx="9144000" cy="5065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DWI Converter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1741" y="4229045"/>
            <a:ext cx="5373435" cy="17543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This module enables different types of conversion: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Dicom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Nrrd</a:t>
            </a:r>
            <a:endParaRPr lang="en-US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Dicom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to FSL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Nrrd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to FSL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FSL to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Nrrd</a:t>
            </a:r>
            <a:endParaRPr lang="en-US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712481" y="2777087"/>
            <a:ext cx="2308121" cy="21269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779463" y="3066275"/>
            <a:ext cx="482278" cy="11627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3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" t="14889" r="66832" b="62941"/>
          <a:stretch/>
        </p:blipFill>
        <p:spPr>
          <a:xfrm>
            <a:off x="374356" y="2719168"/>
            <a:ext cx="8388843" cy="3154125"/>
          </a:xfrm>
          <a:prstGeom prst="rect">
            <a:avLst/>
          </a:prstGeom>
          <a:ln w="38100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DWI Converter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27086" y="5085189"/>
            <a:ext cx="3980746" cy="60077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0606" y="3675145"/>
            <a:ext cx="1415776" cy="35998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4356" y="4505660"/>
            <a:ext cx="1997416" cy="32823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95634" y="2075505"/>
            <a:ext cx="3417447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Select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DicomToNrrd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conversion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622074" y="2444837"/>
            <a:ext cx="473560" cy="12303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3370" y="6201530"/>
            <a:ext cx="4213300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Create and name your output (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Nrrd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file)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5679" y="4833898"/>
            <a:ext cx="244247" cy="13676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605679" y="5685966"/>
            <a:ext cx="821407" cy="515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1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293" r="67079" b="65131"/>
          <a:stretch/>
        </p:blipFill>
        <p:spPr>
          <a:xfrm>
            <a:off x="287836" y="3028853"/>
            <a:ext cx="8622833" cy="2884092"/>
          </a:xfrm>
          <a:prstGeom prst="rect">
            <a:avLst/>
          </a:prstGeom>
          <a:ln w="38100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DWI Converter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2570" y="2023345"/>
            <a:ext cx="3224537" cy="9233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Input DWI Volume file selection should be </a:t>
            </a:r>
            <a:r>
              <a:rPr lang="en-US" b="1" dirty="0" smtClean="0">
                <a:solidFill>
                  <a:srgbClr val="FFFFFF"/>
                </a:solidFill>
              </a:rPr>
              <a:t>None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as it not used for this  operation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816" y="4533394"/>
            <a:ext cx="1969465" cy="35998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2816" y="5599010"/>
            <a:ext cx="7383131" cy="33631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34017" y="4099396"/>
            <a:ext cx="4480499" cy="9233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your file archive select the directory that only contains the DWI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Dicom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files that you want to convert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675948" y="5022726"/>
            <a:ext cx="697002" cy="6485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262280" y="2910964"/>
            <a:ext cx="2071736" cy="15764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277548" y="4893381"/>
            <a:ext cx="864382" cy="3053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4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" y="5119322"/>
            <a:ext cx="9144000" cy="6677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61059"/>
          <a:stretch/>
        </p:blipFill>
        <p:spPr>
          <a:xfrm>
            <a:off x="12928" y="2442579"/>
            <a:ext cx="9144000" cy="2559564"/>
          </a:xfrm>
          <a:prstGeom prst="rect">
            <a:avLst/>
          </a:prstGeom>
          <a:ln w="38100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DWI Converter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5870" y="1843811"/>
            <a:ext cx="3269083" cy="6463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Check this box only for Siemens data 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281447" y="2166977"/>
            <a:ext cx="1174423" cy="12967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70169" y="6027084"/>
            <a:ext cx="4245248" cy="6463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Leave all the other parameters as default and click “Apply”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2012" y="4460462"/>
            <a:ext cx="4010913" cy="9233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Nrrd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file will be automatically loaded in Slicer and it’s not necessary to select an output directory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794625" y="3883631"/>
            <a:ext cx="16995" cy="5768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615417" y="5644073"/>
            <a:ext cx="2726377" cy="4692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Using DWI Converter in CLI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10" y="2047075"/>
            <a:ext cx="7956500" cy="36378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73863" y="3593841"/>
            <a:ext cx="6083668" cy="9233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- Open </a:t>
            </a:r>
            <a:r>
              <a:rPr lang="en-US" dirty="0">
                <a:solidFill>
                  <a:srgbClr val="FFFFFF"/>
                </a:solidFill>
              </a:rPr>
              <a:t>a terminal (The tutorial is based on Mac system: </a:t>
            </a:r>
            <a:r>
              <a:rPr lang="en-US" dirty="0" err="1">
                <a:solidFill>
                  <a:srgbClr val="FFFFFF"/>
                </a:solidFill>
              </a:rPr>
              <a:t>GotoApplication</a:t>
            </a:r>
            <a:r>
              <a:rPr lang="en-US" dirty="0">
                <a:solidFill>
                  <a:srgbClr val="FFFFFF"/>
                </a:solidFill>
              </a:rPr>
              <a:t>-&gt;Utilities-&gt; </a:t>
            </a:r>
            <a:r>
              <a:rPr lang="en-US" dirty="0" err="1">
                <a:solidFill>
                  <a:srgbClr val="FFFFFF"/>
                </a:solidFill>
              </a:rPr>
              <a:t>Terminal.app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- Locate the CLI module path of </a:t>
            </a:r>
            <a:r>
              <a:rPr lang="en-US" dirty="0" err="1" smtClean="0">
                <a:solidFill>
                  <a:srgbClr val="FFFFFF"/>
                </a:solidFill>
              </a:rPr>
              <a:t>DWIConvert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9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Using DWI Converter in CLI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10736" y="1638373"/>
            <a:ext cx="4299719" cy="14773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Run ‘/</a:t>
            </a:r>
            <a:r>
              <a:rPr lang="en-US" b="1" dirty="0">
                <a:solidFill>
                  <a:srgbClr val="FFFFFF"/>
                </a:solidFill>
              </a:rPr>
              <a:t>Applications/</a:t>
            </a:r>
            <a:r>
              <a:rPr lang="en-US" b="1" dirty="0" err="1">
                <a:solidFill>
                  <a:srgbClr val="FFFFFF"/>
                </a:solidFill>
              </a:rPr>
              <a:t>Slicer.app</a:t>
            </a:r>
            <a:r>
              <a:rPr lang="en-US" b="1" dirty="0">
                <a:solidFill>
                  <a:srgbClr val="FFFFFF"/>
                </a:solidFill>
              </a:rPr>
              <a:t>/Contents/lib/Slicer-4.6/cli-modules/</a:t>
            </a:r>
            <a:r>
              <a:rPr lang="en-US" b="1" dirty="0" err="1">
                <a:solidFill>
                  <a:srgbClr val="FFFFFF"/>
                </a:solidFill>
              </a:rPr>
              <a:t>DWIConvert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--help’ to find detailed documentation of the usage of </a:t>
            </a:r>
            <a:r>
              <a:rPr lang="en-US" b="1" dirty="0" err="1" smtClean="0">
                <a:solidFill>
                  <a:srgbClr val="FFFFFF"/>
                </a:solidFill>
              </a:rPr>
              <a:t>DWIConvert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</a:p>
          <a:p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86" y="1101482"/>
            <a:ext cx="3975421" cy="566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1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210</Words>
  <Application>Microsoft Macintosh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Office Theme</vt:lpstr>
      <vt:lpstr>DWI Converter Tutorial</vt:lpstr>
      <vt:lpstr>3DSlicer</vt:lpstr>
      <vt:lpstr>DWI Converter Module</vt:lpstr>
      <vt:lpstr>DWI Converter</vt:lpstr>
      <vt:lpstr>DWI Converter</vt:lpstr>
      <vt:lpstr>DWI Converter</vt:lpstr>
      <vt:lpstr>DWI Converter</vt:lpstr>
      <vt:lpstr>Using DWI Converter in CLI</vt:lpstr>
      <vt:lpstr>Using DWI Converter in CLI</vt:lpstr>
      <vt:lpstr>Acknowledgements 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DWI Converter Tuorial</dc:title>
  <dc:creator>Pegah</dc:creator>
  <cp:lastModifiedBy>shun gong</cp:lastModifiedBy>
  <cp:revision>63</cp:revision>
  <dcterms:created xsi:type="dcterms:W3CDTF">2016-01-25T23:13:08Z</dcterms:created>
  <dcterms:modified xsi:type="dcterms:W3CDTF">2016-12-08T18:49:38Z</dcterms:modified>
</cp:coreProperties>
</file>