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0" r:id="rId2"/>
    <p:sldId id="427" r:id="rId3"/>
    <p:sldId id="424" r:id="rId4"/>
    <p:sldId id="417" r:id="rId5"/>
    <p:sldId id="428" r:id="rId6"/>
    <p:sldId id="414" r:id="rId7"/>
    <p:sldId id="425" r:id="rId8"/>
    <p:sldId id="426" r:id="rId9"/>
    <p:sldId id="429" r:id="rId10"/>
    <p:sldId id="422" r:id="rId11"/>
    <p:sldId id="432" r:id="rId12"/>
    <p:sldId id="423" r:id="rId13"/>
    <p:sldId id="421" r:id="rId14"/>
    <p:sldId id="431" r:id="rId15"/>
    <p:sldId id="430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009644"/>
    <a:srgbClr val="F77547"/>
    <a:srgbClr val="F78247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88058" autoAdjust="0"/>
  </p:normalViewPr>
  <p:slideViewPr>
    <p:cSldViewPr showGuides="1">
      <p:cViewPr>
        <p:scale>
          <a:sx n="80" d="100"/>
          <a:sy n="80" d="100"/>
        </p:scale>
        <p:origin x="-1584" y="-7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Please interrupt me any time with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Separate node type: 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uch faster filtering based on type than based on attributes (also attributes containing other metadata can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member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and generic UIDs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associations: Conflict if a data node is associated to two hierarchy nodes (e.g.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ModelHierarchy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associated hierarchy node is returned by the utility function - non-deterministic behavior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 -&gt; MH -&gt;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(instead of SH -&gt;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MH)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Plugins are registered to the singleton </a:t>
            </a:r>
            <a:r>
              <a:rPr lang="en-US" dirty="0" err="1" smtClean="0"/>
              <a:t>PluginHandler</a:t>
            </a:r>
            <a:r>
              <a:rPr lang="en-US" dirty="0" smtClean="0"/>
              <a:t> class,</a:t>
            </a:r>
            <a:r>
              <a:rPr lang="en-US" baseline="0" dirty="0" smtClean="0"/>
              <a:t> which is responsible for deciding which plugin will perform which operation (add, </a:t>
            </a:r>
            <a:r>
              <a:rPr lang="en-US" baseline="0" dirty="0" err="1" smtClean="0"/>
              <a:t>reparent</a:t>
            </a:r>
            <a:r>
              <a:rPr lang="en-US" baseline="0" dirty="0" smtClean="0"/>
              <a:t>, own)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Each Subject hierarchy node is “owned” by a plugin: Icon, tooltip, display visibility icon and show/hide functions, context menu actions (handle, create child)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Plugins depend on each other, e.g. the RT plugin uses some functions defined in the </a:t>
            </a:r>
            <a:r>
              <a:rPr lang="en-US" baseline="0" smtClean="0"/>
              <a:t>DICOM </a:t>
            </a:r>
            <a:r>
              <a:rPr lang="en-US" baseline="0" smtClean="0"/>
              <a:t>plugin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smtClean="0"/>
              <a:t>DICOM is not required to use Subject Hierarchy, but it is a core plugin right now (such as Default and Volumes)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839200" cy="1905000"/>
          </a:xfrm>
        </p:spPr>
        <p:txBody>
          <a:bodyPr/>
          <a:lstStyle/>
          <a:p>
            <a:pPr eaLnBrk="1" hangingPunct="1"/>
            <a:r>
              <a:rPr lang="en-CA" b="1" dirty="0" smtClean="0"/>
              <a:t>Subject Hierarchy</a:t>
            </a:r>
            <a:br>
              <a:rPr lang="en-CA" b="1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New way </a:t>
            </a:r>
            <a:r>
              <a:rPr lang="en-CA" b="1" smtClean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CA" b="1" smtClean="0">
                <a:solidFill>
                  <a:schemeClr val="accent1">
                    <a:lumMod val="75000"/>
                  </a:schemeClr>
                </a:solidFill>
              </a:rPr>
              <a:t>organizing data in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Slicer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Canada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4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smtClean="0">
                <a:solidFill>
                  <a:schemeClr val="tx2"/>
                </a:solidFill>
              </a:rPr>
              <a:t>Next steps #1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9144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Plugins provide “roles” (</a:t>
            </a:r>
            <a:r>
              <a:rPr lang="en-US" dirty="0"/>
              <a:t>descriptive names about how the plugin can handle the </a:t>
            </a:r>
            <a:r>
              <a:rPr lang="en-US" dirty="0" smtClean="0"/>
              <a:t>node)</a:t>
            </a:r>
          </a:p>
          <a:p>
            <a:pPr marL="628650" lvl="1" indent="-361950"/>
            <a:r>
              <a:rPr lang="en-US" dirty="0" smtClean="0"/>
              <a:t>These will be listed in the context menu instead of the </a:t>
            </a:r>
            <a:r>
              <a:rPr lang="en-US" smtClean="0"/>
              <a:t>plugin </a:t>
            </a:r>
            <a:r>
              <a:rPr lang="en-US" smtClean="0"/>
              <a:t>names</a:t>
            </a:r>
            <a:endParaRPr lang="en-US" dirty="0" smtClean="0"/>
          </a:p>
          <a:p>
            <a:pPr marL="628650" lvl="1" indent="-361950"/>
            <a:r>
              <a:rPr lang="en-US" dirty="0" smtClean="0"/>
              <a:t>Plugins can offer multiple ways to handle the same node</a:t>
            </a:r>
          </a:p>
          <a:p>
            <a:pPr marL="628650" lvl="1" indent="-361950"/>
            <a:r>
              <a:rPr lang="en-US" dirty="0" smtClean="0"/>
              <a:t>Roles assign levels to the nodes too</a:t>
            </a:r>
          </a:p>
          <a:p>
            <a:pPr marL="628650" lvl="1" indent="-361950"/>
            <a:r>
              <a:rPr lang="en-US" dirty="0" smtClean="0"/>
              <a:t>Add sub-menu for the roles (Slicer core change needed)</a:t>
            </a:r>
          </a:p>
          <a:p>
            <a:r>
              <a:rPr lang="en-US" dirty="0" smtClean="0"/>
              <a:t>Slicer core changes</a:t>
            </a:r>
          </a:p>
          <a:p>
            <a:pPr marL="628650" lvl="1" indent="-361950"/>
            <a:r>
              <a:rPr lang="en-US" dirty="0" smtClean="0"/>
              <a:t>Make </a:t>
            </a:r>
            <a:r>
              <a:rPr lang="en-US" dirty="0" err="1" smtClean="0"/>
              <a:t>vtkMRMLHierarchyNode</a:t>
            </a:r>
            <a:r>
              <a:rPr lang="en-US" dirty="0"/>
              <a:t>::</a:t>
            </a:r>
            <a:r>
              <a:rPr lang="en-US" dirty="0" err="1" smtClean="0"/>
              <a:t>GetAssociatedNode</a:t>
            </a:r>
            <a:r>
              <a:rPr lang="en-US" dirty="0"/>
              <a:t> and </a:t>
            </a:r>
            <a:r>
              <a:rPr lang="en-US" dirty="0" err="1"/>
              <a:t>GetAssociatedChildren</a:t>
            </a:r>
            <a:r>
              <a:rPr lang="en-US" dirty="0"/>
              <a:t>(d</a:t>
            </a:r>
            <a:r>
              <a:rPr lang="en-US" dirty="0" smtClean="0"/>
              <a:t>) virtual and override in SH</a:t>
            </a:r>
            <a:endParaRPr lang="en-US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017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>
                <a:solidFill>
                  <a:schemeClr val="tx2"/>
                </a:solidFill>
              </a:rPr>
              <a:t>Next steps #</a:t>
            </a:r>
            <a:r>
              <a:rPr lang="en-CA" b="1" dirty="0" smtClean="0">
                <a:solidFill>
                  <a:schemeClr val="tx2"/>
                </a:solidFill>
              </a:rPr>
              <a:t>2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7620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more options to context menu</a:t>
            </a:r>
          </a:p>
          <a:p>
            <a:pPr lvl="1"/>
            <a:r>
              <a:rPr lang="en-US" dirty="0" smtClean="0"/>
              <a:t>Delete node</a:t>
            </a:r>
          </a:p>
          <a:p>
            <a:pPr lvl="1"/>
            <a:r>
              <a:rPr lang="en-US" dirty="0"/>
              <a:t>Edit </a:t>
            </a:r>
            <a:r>
              <a:rPr lang="en-US" dirty="0" smtClean="0"/>
              <a:t>properties (similarly to Data module)</a:t>
            </a:r>
            <a:endParaRPr lang="en-US" dirty="0"/>
          </a:p>
          <a:p>
            <a:pPr lvl="1"/>
            <a:r>
              <a:rPr lang="en-US" smtClean="0"/>
              <a:t>Expand </a:t>
            </a:r>
            <a:r>
              <a:rPr lang="en-US" smtClean="0"/>
              <a:t>all children</a:t>
            </a:r>
            <a:endParaRPr lang="en-US" dirty="0" smtClean="0"/>
          </a:p>
          <a:p>
            <a:r>
              <a:rPr lang="en-US" dirty="0" smtClean="0"/>
              <a:t>Plugins to add custom text into the help box</a:t>
            </a:r>
          </a:p>
          <a:p>
            <a:r>
              <a:rPr lang="en-US" dirty="0" smtClean="0"/>
              <a:t>Plugins to determine early if a drop is possible</a:t>
            </a:r>
          </a:p>
          <a:p>
            <a:r>
              <a:rPr lang="en-US" dirty="0" smtClean="0"/>
              <a:t>Automatic tests</a:t>
            </a:r>
          </a:p>
          <a:p>
            <a:r>
              <a:rPr lang="en-US" dirty="0" smtClean="0"/>
              <a:t>Export</a:t>
            </a:r>
          </a:p>
          <a:p>
            <a:r>
              <a:rPr lang="en-US" dirty="0" smtClean="0"/>
              <a:t>Integrate into Slicer core and utilize SH in all DICOM import plugins</a:t>
            </a:r>
            <a:endParaRPr lang="en-US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22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Tentative roadmap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2954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2014. May</a:t>
            </a:r>
            <a:br>
              <a:rPr lang="en-CA" dirty="0" smtClean="0"/>
            </a:br>
            <a:r>
              <a:rPr lang="en-CA" dirty="0" smtClean="0"/>
              <a:t>Implementation round 2 finished</a:t>
            </a:r>
          </a:p>
          <a:p>
            <a:pPr lvl="1"/>
            <a:r>
              <a:rPr lang="en-US" smtClean="0"/>
              <a:t>Next steps items</a:t>
            </a:r>
          </a:p>
          <a:p>
            <a:pPr lvl="1"/>
            <a:r>
              <a:rPr lang="en-US" smtClean="0"/>
              <a:t>Design </a:t>
            </a:r>
            <a:r>
              <a:rPr lang="en-US" smtClean="0"/>
              <a:t>questions </a:t>
            </a:r>
            <a:r>
              <a:rPr lang="en-US" smtClean="0"/>
              <a:t>consensus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2014. June (NA-MIC week)</a:t>
            </a:r>
            <a:br>
              <a:rPr lang="en-US" dirty="0" smtClean="0"/>
            </a:br>
            <a:r>
              <a:rPr lang="en-US" dirty="0" smtClean="0"/>
              <a:t>Integration into Slicer core</a:t>
            </a:r>
          </a:p>
          <a:p>
            <a:endParaRPr lang="en-US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289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Design questions / Issues #1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143001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Should having a UID be mandatory?</a:t>
            </a:r>
          </a:p>
          <a:p>
            <a:pPr lvl="1"/>
            <a:r>
              <a:rPr lang="en-US" dirty="0"/>
              <a:t>Should the MRML node ID </a:t>
            </a:r>
            <a:r>
              <a:rPr lang="en-US"/>
              <a:t>be </a:t>
            </a:r>
            <a:r>
              <a:rPr lang="en-US" smtClean="0"/>
              <a:t>used as default UID?</a:t>
            </a:r>
            <a:endParaRPr lang="en-US" dirty="0" smtClean="0"/>
          </a:p>
          <a:p>
            <a:r>
              <a:rPr lang="en-US" dirty="0" smtClean="0"/>
              <a:t>Can we use subject hierarchy as a MRML node selector?</a:t>
            </a:r>
          </a:p>
          <a:p>
            <a:pPr lvl="1"/>
            <a:r>
              <a:rPr lang="en-US" dirty="0" smtClean="0"/>
              <a:t>There could be a stripped down widget that pops up instead of the MRML node combobox</a:t>
            </a:r>
            <a:br>
              <a:rPr lang="en-US" dirty="0" smtClean="0"/>
            </a:br>
            <a:r>
              <a:rPr lang="en-US" dirty="0" smtClean="0"/>
              <a:t>(Easier for the user to pinpoint the node, as it looks exactly like in the subject hierarchy module)</a:t>
            </a:r>
          </a:p>
        </p:txBody>
      </p:sp>
    </p:spTree>
    <p:extLst>
      <p:ext uri="{BB962C8B-B14F-4D97-AF65-F5344CB8AC3E}">
        <p14:creationId xmlns:p14="http://schemas.microsoft.com/office/powerpoint/2010/main" val="22339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Design questions / Issues #2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143001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kinds of relationships</a:t>
            </a:r>
          </a:p>
          <a:p>
            <a:pPr lvl="1"/>
            <a:r>
              <a:rPr lang="en-US" dirty="0" smtClean="0"/>
              <a:t>Parent-child </a:t>
            </a:r>
            <a:r>
              <a:rPr lang="en-US" smtClean="0"/>
              <a:t>and </a:t>
            </a:r>
            <a:r>
              <a:rPr lang="en-US" smtClean="0"/>
              <a:t>DICOM/other</a:t>
            </a:r>
            <a:endParaRPr lang="en-US" dirty="0" smtClean="0"/>
          </a:p>
          <a:p>
            <a:pPr lvl="1"/>
            <a:r>
              <a:rPr lang="en-US" dirty="0" smtClean="0"/>
              <a:t>DICOM references need to be handled in some way</a:t>
            </a:r>
            <a:br>
              <a:rPr lang="en-US" dirty="0" smtClean="0"/>
            </a:br>
            <a:r>
              <a:rPr lang="en-US" dirty="0" smtClean="0"/>
              <a:t>(currently by pre-defined “connection” attributes)</a:t>
            </a:r>
          </a:p>
          <a:p>
            <a:pPr lvl="1"/>
            <a:r>
              <a:rPr lang="en-US" dirty="0" smtClean="0"/>
              <a:t>Possible </a:t>
            </a:r>
            <a:r>
              <a:rPr lang="en-US" smtClean="0"/>
              <a:t>solution</a:t>
            </a:r>
            <a:r>
              <a:rPr lang="en-US" smtClean="0"/>
              <a:t>: Allow </a:t>
            </a:r>
            <a:r>
              <a:rPr lang="en-US" dirty="0" smtClean="0"/>
              <a:t>inconsistencies on </a:t>
            </a:r>
            <a:r>
              <a:rPr lang="en-US" dirty="0"/>
              <a:t>the basic </a:t>
            </a:r>
            <a:r>
              <a:rPr lang="en-US"/>
              <a:t>SH </a:t>
            </a:r>
            <a:r>
              <a:rPr lang="en-US" smtClean="0"/>
              <a:t>level (e.g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 err="1" smtClean="0"/>
              <a:t>drag&amp;drop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RT structure set </a:t>
            </a:r>
            <a:r>
              <a:rPr lang="en-US" dirty="0"/>
              <a:t>on a </a:t>
            </a:r>
            <a:r>
              <a:rPr lang="en-US" dirty="0" smtClean="0"/>
              <a:t>CT → </a:t>
            </a:r>
            <a:r>
              <a:rPr lang="en-US" dirty="0"/>
              <a:t>the </a:t>
            </a:r>
            <a:r>
              <a:rPr lang="en-US" dirty="0" smtClean="0"/>
              <a:t>referenced UIDs become </a:t>
            </a:r>
            <a:r>
              <a:rPr lang="en-US" smtClean="0"/>
              <a:t>invalid</a:t>
            </a:r>
            <a:r>
              <a:rPr lang="en-US"/>
              <a:t>),</a:t>
            </a:r>
            <a:br>
              <a:rPr lang="en-US"/>
            </a:br>
            <a:r>
              <a:rPr lang="en-US"/>
              <a:t>and </a:t>
            </a:r>
            <a:r>
              <a:rPr lang="en-US" smtClean="0"/>
              <a:t>let </a:t>
            </a:r>
            <a:r>
              <a:rPr lang="en-US"/>
              <a:t>export </a:t>
            </a:r>
            <a:r>
              <a:rPr lang="en-US"/>
              <a:t>feature </a:t>
            </a:r>
            <a:r>
              <a:rPr lang="en-US" smtClean="0"/>
              <a:t>resolve this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Design questions / Issues #3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143001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Editing DICOM tags before export</a:t>
            </a:r>
          </a:p>
          <a:p>
            <a:pPr lvl="1"/>
            <a:r>
              <a:rPr lang="en-CA" dirty="0" smtClean="0"/>
              <a:t>How to store them? Prefixed MRML attributes?</a:t>
            </a:r>
          </a:p>
          <a:p>
            <a:pPr lvl="1"/>
            <a:r>
              <a:rPr lang="en-CA" dirty="0" smtClean="0"/>
              <a:t>DICOM header widget could be re-used</a:t>
            </a:r>
            <a:br>
              <a:rPr lang="en-CA" dirty="0" smtClean="0"/>
            </a:br>
            <a:r>
              <a:rPr lang="en-CA" dirty="0" smtClean="0"/>
              <a:t>(it is a viewer for DCMTK objects, not an editor for MRML nodes)</a:t>
            </a:r>
          </a:p>
          <a:p>
            <a:r>
              <a:rPr lang="en-US" dirty="0"/>
              <a:t>Plugin mechanism relies on </a:t>
            </a:r>
            <a:r>
              <a:rPr lang="en-US" dirty="0" smtClean="0"/>
              <a:t>Qt. This can </a:t>
            </a:r>
            <a:r>
              <a:rPr lang="en-US" dirty="0"/>
              <a:t>make batch processing and GUI-less usage hard or impossible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plugins on the long </a:t>
            </a:r>
            <a:r>
              <a:rPr lang="en-US" dirty="0" smtClean="0"/>
              <a:t>run?</a:t>
            </a:r>
            <a:br>
              <a:rPr lang="en-US" dirty="0" smtClean="0"/>
            </a:br>
            <a:r>
              <a:rPr lang="en-US" dirty="0" err="1" smtClean="0"/>
              <a:t>Reparent</a:t>
            </a:r>
            <a:r>
              <a:rPr lang="en-US" dirty="0" smtClean="0"/>
              <a:t>(VTK</a:t>
            </a:r>
            <a:r>
              <a:rPr lang="en-US" dirty="0"/>
              <a:t>) + </a:t>
            </a:r>
            <a:r>
              <a:rPr lang="en-US" dirty="0" err="1"/>
              <a:t>NodeDisplay</a:t>
            </a:r>
            <a:r>
              <a:rPr lang="en-US" dirty="0"/>
              <a:t>(</a:t>
            </a:r>
            <a:r>
              <a:rPr lang="en-US" dirty="0" err="1"/>
              <a:t>Qt</a:t>
            </a:r>
            <a:r>
              <a:rPr lang="en-US" dirty="0"/>
              <a:t>) + Export(VTK) </a:t>
            </a:r>
            <a:r>
              <a:rPr lang="en-US" dirty="0" smtClean="0"/>
              <a:t>?</a:t>
            </a:r>
            <a:endParaRPr lang="en-US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15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History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" y="609600"/>
            <a:ext cx="54478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Original implementation extensively tested and improved as SlicerRT module</a:t>
            </a:r>
            <a:endParaRPr lang="en-CA" dirty="0" smtClean="0"/>
          </a:p>
          <a:p>
            <a:r>
              <a:rPr lang="en-CA" dirty="0" smtClean="0"/>
              <a:t>Tree view of data</a:t>
            </a:r>
          </a:p>
          <a:p>
            <a:pPr lvl="1"/>
            <a:r>
              <a:rPr lang="en-CA" dirty="0" smtClean="0"/>
              <a:t>Loaded in Slicer via the DICOM module</a:t>
            </a:r>
          </a:p>
          <a:p>
            <a:pPr lvl="1"/>
            <a:r>
              <a:rPr lang="en-CA" smtClean="0"/>
              <a:t>List </a:t>
            </a:r>
            <a:r>
              <a:rPr lang="en-CA" dirty="0" smtClean="0"/>
              <a:t>of potential data nodes that could be </a:t>
            </a:r>
            <a:r>
              <a:rPr lang="en-CA" dirty="0" err="1" smtClean="0"/>
              <a:t>drag&amp;dropped</a:t>
            </a:r>
            <a:r>
              <a:rPr lang="en-CA" dirty="0" smtClean="0"/>
              <a:t> into the tree view</a:t>
            </a:r>
          </a:p>
          <a:p>
            <a:r>
              <a:rPr lang="en-CA" dirty="0" smtClean="0"/>
              <a:t>Built-in RT support</a:t>
            </a:r>
          </a:p>
          <a:p>
            <a:r>
              <a:rPr lang="en-CA" dirty="0" smtClean="0"/>
              <a:t>This has </a:t>
            </a:r>
            <a:r>
              <a:rPr lang="en-CA" smtClean="0"/>
              <a:t>been </a:t>
            </a:r>
            <a:r>
              <a:rPr lang="en-CA" smtClean="0"/>
              <a:t>generalized</a:t>
            </a: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62000"/>
            <a:ext cx="3476431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31450" y="5739132"/>
            <a:ext cx="2938729" cy="5665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smtClean="0"/>
              <a:t>Patient hierarchy </a:t>
            </a:r>
            <a:r>
              <a:rPr lang="en-CA" sz="1600" smtClean="0"/>
              <a:t>module </a:t>
            </a:r>
            <a:r>
              <a:rPr lang="en-CA" sz="1600" smtClean="0"/>
              <a:t>widget from SlicerRT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33742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93"/>
    </mc:Choice>
    <mc:Fallback xmlns="">
      <p:transition spd="slow" advTm="323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Concept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92728" y="1143000"/>
            <a:ext cx="775854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Nice and intuitive way of organizing and handling data in Slicer</a:t>
            </a:r>
          </a:p>
          <a:p>
            <a:pPr lvl="1"/>
            <a:r>
              <a:rPr lang="en-CA" dirty="0" smtClean="0"/>
              <a:t>Vs. Data module (flat list with no visual guides)</a:t>
            </a:r>
          </a:p>
          <a:p>
            <a:pPr lvl="1"/>
            <a:r>
              <a:rPr lang="en-CA" dirty="0" smtClean="0"/>
              <a:t>Bring basic features in the </a:t>
            </a:r>
            <a:r>
              <a:rPr lang="en-CA" smtClean="0"/>
              <a:t>tree </a:t>
            </a:r>
            <a:r>
              <a:rPr lang="en-CA" smtClean="0"/>
              <a:t>view</a:t>
            </a:r>
            <a:br>
              <a:rPr lang="en-CA" smtClean="0"/>
            </a:br>
            <a:r>
              <a:rPr lang="en-CA" smtClean="0"/>
              <a:t>(all from Data module and more)</a:t>
            </a:r>
          </a:p>
          <a:p>
            <a:pPr lvl="1"/>
            <a:r>
              <a:rPr lang="en-CA" smtClean="0"/>
              <a:t>Support DICOM export</a:t>
            </a:r>
            <a:br>
              <a:rPr lang="en-CA" smtClean="0"/>
            </a:br>
            <a:endParaRPr lang="en-CA" dirty="0" smtClean="0"/>
          </a:p>
          <a:p>
            <a:r>
              <a:rPr lang="en-CA" smtClean="0"/>
              <a:t>Extendable </a:t>
            </a:r>
            <a:r>
              <a:rPr lang="en-CA" dirty="0" smtClean="0"/>
              <a:t>through plugins</a:t>
            </a:r>
          </a:p>
          <a:p>
            <a:pPr lvl="1"/>
            <a:r>
              <a:rPr lang="en-CA" dirty="0" smtClean="0"/>
              <a:t>Broad API allowing many customizations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07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93"/>
    </mc:Choice>
    <mc:Fallback xmlns="">
      <p:transition spd="slow" advTm="323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"/>
            <a:ext cx="9144000" cy="914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- Features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92728" y="1143001"/>
            <a:ext cx="775854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Tree view containing all data that is inserted into Subject Hierarchy</a:t>
            </a:r>
          </a:p>
          <a:p>
            <a:pPr lvl="1"/>
            <a:r>
              <a:rPr lang="en-CA" dirty="0" smtClean="0"/>
              <a:t>Custom icons for nodes provided by plugins</a:t>
            </a:r>
          </a:p>
          <a:p>
            <a:pPr lvl="1"/>
            <a:r>
              <a:rPr lang="en-CA" dirty="0" smtClean="0"/>
              <a:t>Show/hide</a:t>
            </a:r>
          </a:p>
          <a:p>
            <a:pPr lvl="1"/>
            <a:r>
              <a:rPr lang="en-CA" dirty="0" smtClean="0"/>
              <a:t>Re-parent through </a:t>
            </a:r>
            <a:r>
              <a:rPr lang="en-CA" dirty="0" err="1" smtClean="0"/>
              <a:t>drag&amp;drop</a:t>
            </a:r>
            <a:endParaRPr lang="en-CA" dirty="0" smtClean="0"/>
          </a:p>
          <a:p>
            <a:pPr lvl="1"/>
            <a:r>
              <a:rPr lang="en-CA" dirty="0" smtClean="0"/>
              <a:t>Create new nodes</a:t>
            </a:r>
          </a:p>
          <a:p>
            <a:pPr lvl="1"/>
            <a:r>
              <a:rPr lang="en-CA" dirty="0" smtClean="0"/>
              <a:t>Extendable context menu</a:t>
            </a:r>
          </a:p>
          <a:p>
            <a:r>
              <a:rPr lang="en-CA" dirty="0" smtClean="0"/>
              <a:t>List </a:t>
            </a:r>
            <a:r>
              <a:rPr lang="en-CA" smtClean="0"/>
              <a:t>of </a:t>
            </a:r>
            <a:r>
              <a:rPr lang="en-CA" smtClean="0"/>
              <a:t>‘potential’ </a:t>
            </a:r>
            <a:r>
              <a:rPr lang="en-CA" dirty="0" smtClean="0"/>
              <a:t>nodes under the tree view</a:t>
            </a:r>
          </a:p>
          <a:p>
            <a:pPr lvl="1"/>
            <a:r>
              <a:rPr lang="en-CA" dirty="0" smtClean="0"/>
              <a:t>Nodes can be added to SH through </a:t>
            </a:r>
            <a:r>
              <a:rPr lang="en-CA" dirty="0" err="1" smtClean="0"/>
              <a:t>drag&amp;drop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47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657" y="533400"/>
            <a:ext cx="3886200" cy="1447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- GUI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4572000" cy="633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3048000"/>
            <a:ext cx="3561286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428" y="5105399"/>
            <a:ext cx="2524657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 smtClean="0"/>
              <a:t>Context menu of a contour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60035" y="6262322"/>
            <a:ext cx="2938729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 smtClean="0"/>
              <a:t>Subject hierarchy module widget</a:t>
            </a:r>
          </a:p>
        </p:txBody>
      </p:sp>
    </p:spTree>
    <p:extLst>
      <p:ext uri="{BB962C8B-B14F-4D97-AF65-F5344CB8AC3E}">
        <p14:creationId xmlns:p14="http://schemas.microsoft.com/office/powerpoint/2010/main" val="37596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– Architecture: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990600"/>
            <a:ext cx="1993642" cy="569114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50642" y="1136657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 err="1" smtClean="0">
                <a:solidFill>
                  <a:schemeClr val="bg1"/>
                </a:solidFill>
              </a:rPr>
              <a:t>vtkMRMLHierarchyNode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4308" y="1905876"/>
            <a:ext cx="1626278" cy="569114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508" y="1957600"/>
            <a:ext cx="147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vtkMRMLSubjectHierarchyNode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9" idx="0"/>
            <a:endCxn id="7" idx="2"/>
          </p:cNvCxnSpPr>
          <p:nvPr/>
        </p:nvCxnSpPr>
        <p:spPr>
          <a:xfrm flipH="1" flipV="1">
            <a:off x="1835021" y="1559714"/>
            <a:ext cx="2426" cy="34616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36642" y="1905000"/>
            <a:ext cx="1752600" cy="569114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68541" y="195672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vtkSubjectHierarchyConstants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642" y="1796901"/>
            <a:ext cx="4254758" cy="838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11501" y="149136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MRML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762000"/>
            <a:ext cx="1626278" cy="569114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1" y="821675"/>
            <a:ext cx="148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qSlicerSubject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err="1" smtClean="0">
                <a:solidFill>
                  <a:schemeClr val="bg1"/>
                </a:solidFill>
              </a:rPr>
              <a:t>HierarchyModule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4100" y="1836086"/>
            <a:ext cx="1626278" cy="713957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300" y="1887810"/>
            <a:ext cx="147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vtkSlicerSubjectHierarchyModuleLogic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753895"/>
            <a:ext cx="1968758" cy="9270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64901" y="1448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54899" y="3367031"/>
            <a:ext cx="1975521" cy="7139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3418755"/>
            <a:ext cx="196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qSlicerSubjectHierarchyPluginHandler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smtClean="0">
                <a:solidFill>
                  <a:schemeClr val="bg1"/>
                </a:solidFill>
              </a:rPr>
              <a:t>&lt;singleton&gt;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" y="3048734"/>
            <a:ext cx="7162800" cy="1675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35917" y="2743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76140" y="3400843"/>
            <a:ext cx="1975521" cy="7139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4241" y="3452567"/>
            <a:ext cx="196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qSlicerSubjectHierarchyAbstractPlugin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smtClean="0">
                <a:solidFill>
                  <a:schemeClr val="bg1"/>
                </a:solidFill>
              </a:rPr>
              <a:t>&lt;abstract&gt;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>
            <a:stCxn id="28" idx="2"/>
            <a:endCxn id="32" idx="2"/>
          </p:cNvCxnSpPr>
          <p:nvPr/>
        </p:nvCxnSpPr>
        <p:spPr>
          <a:xfrm rot="16200000" flipH="1">
            <a:off x="3286374" y="2937273"/>
            <a:ext cx="33812" cy="2321241"/>
          </a:xfrm>
          <a:prstGeom prst="bentConnector3">
            <a:avLst>
              <a:gd name="adj1" fmla="val 7760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27789" y="3166905"/>
            <a:ext cx="935011" cy="388623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5890" y="3226580"/>
            <a:ext cx="94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Default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7789" y="3685627"/>
            <a:ext cx="935011" cy="388623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15890" y="3766568"/>
            <a:ext cx="94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</a:t>
            </a:r>
            <a:r>
              <a:rPr lang="en-CA" sz="1200" b="1" dirty="0" smtClean="0">
                <a:solidFill>
                  <a:schemeClr val="bg1"/>
                </a:solidFill>
              </a:rPr>
              <a:t>olumes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27789" y="4191000"/>
            <a:ext cx="935011" cy="388623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5890" y="4250675"/>
            <a:ext cx="94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…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43" name="Elbow Connector 42"/>
          <p:cNvCxnSpPr>
            <a:stCxn id="32" idx="0"/>
            <a:endCxn id="9" idx="2"/>
          </p:cNvCxnSpPr>
          <p:nvPr/>
        </p:nvCxnSpPr>
        <p:spPr>
          <a:xfrm rot="16200000" flipV="1">
            <a:off x="2687748" y="1624690"/>
            <a:ext cx="925853" cy="2626454"/>
          </a:xfrm>
          <a:prstGeom prst="bentConnector3">
            <a:avLst>
              <a:gd name="adj1" fmla="val 603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2" idx="3"/>
          </p:cNvCxnSpPr>
          <p:nvPr/>
        </p:nvCxnSpPr>
        <p:spPr>
          <a:xfrm rot="10800000" flipV="1">
            <a:off x="5451662" y="3365080"/>
            <a:ext cx="764229" cy="39274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1"/>
            <a:endCxn id="32" idx="3"/>
          </p:cNvCxnSpPr>
          <p:nvPr/>
        </p:nvCxnSpPr>
        <p:spPr>
          <a:xfrm rot="10800000">
            <a:off x="5451662" y="3757822"/>
            <a:ext cx="764229" cy="14724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1"/>
            <a:endCxn id="32" idx="3"/>
          </p:cNvCxnSpPr>
          <p:nvPr/>
        </p:nvCxnSpPr>
        <p:spPr>
          <a:xfrm rot="10800000">
            <a:off x="5451662" y="3757823"/>
            <a:ext cx="764229" cy="6313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38200" y="5034475"/>
            <a:ext cx="7162800" cy="1230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86600" y="472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59242" y="5070354"/>
            <a:ext cx="2186224" cy="510110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59632" y="5116508"/>
            <a:ext cx="1997344" cy="41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qMRMLSubjectHierarchyTreeView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46299" y="5683356"/>
            <a:ext cx="2186224" cy="51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6689" y="5729510"/>
            <a:ext cx="19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qMRMLPotentialSubjectHierarchyListView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89543" y="5073501"/>
            <a:ext cx="2186224" cy="510110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389933" y="5119655"/>
            <a:ext cx="19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qMRMLSceneSubject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err="1" smtClean="0">
                <a:solidFill>
                  <a:schemeClr val="bg1"/>
                </a:solidFill>
              </a:rPr>
              <a:t>HierarchyModel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84551" y="5686503"/>
            <a:ext cx="2186224" cy="51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4941" y="5732657"/>
            <a:ext cx="19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qMRMLScenePotential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err="1" smtClean="0">
                <a:solidFill>
                  <a:schemeClr val="bg1"/>
                </a:solidFill>
              </a:rPr>
              <a:t>SubjectHierarchyModel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16284" y="5079778"/>
            <a:ext cx="2304942" cy="510110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688181" y="5125932"/>
            <a:ext cx="212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qMRMLSortFilterSubject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err="1" smtClean="0">
                <a:solidFill>
                  <a:schemeClr val="bg1"/>
                </a:solidFill>
              </a:rPr>
              <a:t>HierarchyProxyModel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08674" y="5692780"/>
            <a:ext cx="2327991" cy="51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575542" y="5738934"/>
            <a:ext cx="2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qMRMLSortFilterPotential</a:t>
            </a:r>
            <a:r>
              <a:rPr lang="en-CA" sz="1200" b="1" dirty="0" smtClean="0">
                <a:solidFill>
                  <a:schemeClr val="bg1"/>
                </a:solidFill>
              </a:rPr>
              <a:t/>
            </a:r>
            <a:br>
              <a:rPr lang="en-CA" sz="1200" b="1" dirty="0" smtClean="0">
                <a:solidFill>
                  <a:schemeClr val="bg1"/>
                </a:solidFill>
              </a:rPr>
            </a:br>
            <a:r>
              <a:rPr lang="en-CA" sz="1200" b="1" dirty="0" err="1" smtClean="0">
                <a:solidFill>
                  <a:schemeClr val="bg1"/>
                </a:solidFill>
              </a:rPr>
              <a:t>SubjectHierarchyProxyModel</a:t>
            </a:r>
            <a:endParaRPr lang="en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– Architecture:</a:t>
            </a:r>
          </a:p>
          <a:p>
            <a:r>
              <a:rPr lang="en-CA" b="1" dirty="0" smtClean="0">
                <a:solidFill>
                  <a:schemeClr val="tx2"/>
                </a:solidFill>
              </a:rPr>
              <a:t>MRML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57650" y="4314700"/>
            <a:ext cx="2422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Owner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UID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Nested association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– Architecture:</a:t>
            </a:r>
          </a:p>
          <a:p>
            <a:r>
              <a:rPr lang="en-CA" b="1" dirty="0" smtClean="0">
                <a:solidFill>
                  <a:schemeClr val="tx2"/>
                </a:solidFill>
              </a:rPr>
              <a:t>Plugins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371600"/>
            <a:ext cx="9134475" cy="498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7150"/>
            <a:ext cx="8229600" cy="9239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Current state – Architecture:</a:t>
            </a:r>
          </a:p>
          <a:p>
            <a:r>
              <a:rPr lang="en-CA" b="1" dirty="0" smtClean="0">
                <a:solidFill>
                  <a:schemeClr val="tx2"/>
                </a:solidFill>
              </a:rPr>
              <a:t>Widgets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16388</TotalTime>
  <Words>712</Words>
  <Application>Microsoft Office PowerPoint</Application>
  <PresentationFormat>On-screen Show (4:3)</PresentationFormat>
  <Paragraphs>153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Subject Hierarchy  New way of organizing data in Slicer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Csaba Pinter;Andras Lasso</dc:creator>
  <cp:lastModifiedBy>Csaba Pinter</cp:lastModifiedBy>
  <cp:revision>340</cp:revision>
  <cp:lastPrinted>2013-02-02T23:26:38Z</cp:lastPrinted>
  <dcterms:created xsi:type="dcterms:W3CDTF">2010-01-28T18:12:58Z</dcterms:created>
  <dcterms:modified xsi:type="dcterms:W3CDTF">2014-01-07T21:58:33Z</dcterms:modified>
</cp:coreProperties>
</file>