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1"/>
  </p:notesMasterIdLst>
  <p:sldIdLst>
    <p:sldId id="256" r:id="rId3"/>
    <p:sldId id="257" r:id="rId4"/>
    <p:sldId id="259" r:id="rId5"/>
    <p:sldId id="260" r:id="rId6"/>
    <p:sldId id="261" r:id="rId7"/>
    <p:sldId id="295" r:id="rId8"/>
    <p:sldId id="264" r:id="rId9"/>
    <p:sldId id="270" r:id="rId10"/>
    <p:sldId id="271" r:id="rId11"/>
    <p:sldId id="269" r:id="rId12"/>
    <p:sldId id="266" r:id="rId13"/>
    <p:sldId id="267" r:id="rId14"/>
    <p:sldId id="268" r:id="rId15"/>
    <p:sldId id="272" r:id="rId16"/>
    <p:sldId id="273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4" r:id="rId26"/>
    <p:sldId id="285" r:id="rId27"/>
    <p:sldId id="286" r:id="rId28"/>
    <p:sldId id="275" r:id="rId29"/>
    <p:sldId id="287" r:id="rId30"/>
    <p:sldId id="288" r:id="rId31"/>
    <p:sldId id="289" r:id="rId32"/>
    <p:sldId id="276" r:id="rId33"/>
    <p:sldId id="290" r:id="rId34"/>
    <p:sldId id="291" r:id="rId35"/>
    <p:sldId id="292" r:id="rId36"/>
    <p:sldId id="293" r:id="rId37"/>
    <p:sldId id="294" r:id="rId38"/>
    <p:sldId id="262" r:id="rId39"/>
    <p:sldId id="263" r:id="rId4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56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436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C88E4-35E8-374F-9B72-0B340C384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4A6BD-E748-324D-A1D1-326F38456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2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412750"/>
            <a:ext cx="180816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4438" y="412750"/>
            <a:ext cx="5273675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78325-889D-E14A-9B31-B7730C02A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1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412750"/>
            <a:ext cx="7234237" cy="1373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76C3A-9DA9-0C40-89CF-A1CD01A8B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7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5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7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58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2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87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3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41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2A5A1-20D6-8142-9BF1-DC70E7012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93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069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429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62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74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1982788"/>
            <a:ext cx="7080250" cy="1751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E06D5-B50D-E946-A77D-D205F081D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4438" y="1671638"/>
            <a:ext cx="3540125" cy="4264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6963" y="1671638"/>
            <a:ext cx="3541712" cy="4264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73EC5-5032-7D43-8A83-7A14DBA6C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F50D9-38D7-D149-8DDE-206994790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3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6F4C2-F360-7747-BC8E-1E085A681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12007-D416-134C-90A8-A875FF859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9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A2645-481D-6845-9681-D872E3D38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27A36-27E1-C442-83AA-9617D17D2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6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14438" y="412750"/>
            <a:ext cx="72342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4438" y="1671638"/>
            <a:ext cx="7234237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fld id="{59A15E86-28E6-084E-A229-49C335D54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1209675" y="6248400"/>
            <a:ext cx="34004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1" smtClean="0">
                <a:solidFill>
                  <a:srgbClr val="000000"/>
                </a:solidFill>
                <a:latin typeface="Arial" charset="0"/>
                <a:cs typeface="DejaVu Sans" charset="0"/>
              </a:rPr>
              <a:t>National Alliance for Medical Image Computing </a:t>
            </a:r>
            <a:br>
              <a:rPr lang="en-US" sz="1200" i="1" smtClean="0">
                <a:solidFill>
                  <a:srgbClr val="000000"/>
                </a:solidFill>
                <a:latin typeface="Arial" charset="0"/>
                <a:cs typeface="DejaVu Sans" charset="0"/>
              </a:rPr>
            </a:br>
            <a:r>
              <a:rPr lang="en-US" sz="1200" i="1" smtClean="0">
                <a:solidFill>
                  <a:srgbClr val="000000"/>
                </a:solidFill>
                <a:latin typeface="Arial" charset="0"/>
                <a:cs typeface="DejaVu Sans" charset="0"/>
              </a:rPr>
              <a:t>http://www.na-mic.org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200" b="1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200" b="1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200" b="1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200" b="1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200" b="1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1982788"/>
            <a:ext cx="7080250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357313" y="381000"/>
            <a:ext cx="6067425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200" i="1" smtClean="0">
                <a:solidFill>
                  <a:srgbClr val="000000"/>
                </a:solidFill>
                <a:latin typeface="Arial" charset="0"/>
                <a:cs typeface="DejaVu Sans" charset="0"/>
              </a:rPr>
              <a:t>NA-MIC</a:t>
            </a:r>
          </a:p>
          <a:p>
            <a:pPr>
              <a:defRPr/>
            </a:pPr>
            <a:r>
              <a:rPr lang="en-US" sz="2200" i="1" smtClean="0">
                <a:solidFill>
                  <a:srgbClr val="000000"/>
                </a:solidFill>
                <a:latin typeface="Arial" charset="0"/>
                <a:cs typeface="DejaVu Sans" charset="0"/>
              </a:rPr>
              <a:t>National Alliance for Medical Image Computing </a:t>
            </a:r>
            <a:br>
              <a:rPr lang="en-US" sz="2200" i="1" smtClean="0">
                <a:solidFill>
                  <a:srgbClr val="000000"/>
                </a:solidFill>
                <a:latin typeface="Arial" charset="0"/>
                <a:cs typeface="DejaVu Sans" charset="0"/>
              </a:rPr>
            </a:br>
            <a:r>
              <a:rPr lang="en-US" sz="2200" i="1" smtClean="0">
                <a:solidFill>
                  <a:srgbClr val="000000"/>
                </a:solidFill>
                <a:latin typeface="Arial" charset="0"/>
                <a:cs typeface="DejaVu Sans" charset="0"/>
              </a:rPr>
              <a:t>http://www.na-mic.org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200" b="1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200" b="1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200" b="1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200" b="1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200" b="1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rsdphantoms.com/rt_art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licer.org/pages/Downloads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519113" y="1568450"/>
            <a:ext cx="79390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Subject Hierarchy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04875" y="3278188"/>
            <a:ext cx="7086600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0"/>
              </a:spcBef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Csaba Pinter</a:t>
            </a:r>
          </a:p>
          <a:p>
            <a:pPr algn="ctr" eaLnBrk="1" hangingPunct="1">
              <a:spcBef>
                <a:spcPts val="700"/>
              </a:spcBef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Queen’s University, Canada</a:t>
            </a:r>
          </a:p>
          <a:p>
            <a:pPr algn="ctr" eaLnBrk="1" hangingPunct="1">
              <a:spcBef>
                <a:spcPts val="700"/>
              </a:spcBef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csaba.pinter@queensu.ca</a:t>
            </a:r>
          </a:p>
          <a:p>
            <a:pPr algn="ctr" eaLnBrk="1" hangingPunct="1">
              <a:spcBef>
                <a:spcPts val="700"/>
              </a:spcBef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Arial" charset="0"/>
              </a:rPr>
              <a:t>NA-MIC Tutorial Contest: Winter 2016</a:t>
            </a:r>
          </a:p>
          <a:p>
            <a:pPr algn="ctr" eaLnBrk="1" hangingPunct="1">
              <a:spcBef>
                <a:spcPts val="700"/>
              </a:spcBef>
            </a:pPr>
            <a:endParaRPr lang="en-US" sz="280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00"/>
              </a:spcBef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</p:spTree>
  </p:cSld>
  <p:clrMapOvr>
    <a:masterClrMapping/>
  </p:clrMapOvr>
  <p:transition xmlns:p14="http://schemas.microsoft.com/office/powerpoint/2010/main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219200" y="1752600"/>
            <a:ext cx="7239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Phantom dataset taken from a RANDO</a:t>
            </a:r>
            <a:r>
              <a:rPr lang="en-US" sz="3200" baseline="3000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</a:rPr>
              <a:t> head&amp;neck phantom</a:t>
            </a:r>
          </a:p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Study contains a CT grayscale image and radiotherapy data:</a:t>
            </a:r>
            <a:br>
              <a:rPr lang="en-US" sz="3200">
                <a:solidFill>
                  <a:srgbClr val="000000"/>
                </a:solidFill>
                <a:latin typeface="Arial" charset="0"/>
              </a:rPr>
            </a:br>
            <a:r>
              <a:rPr lang="en-US" sz="3200">
                <a:solidFill>
                  <a:srgbClr val="000000"/>
                </a:solidFill>
                <a:latin typeface="Arial" charset="0"/>
              </a:rPr>
              <a:t>contours, dose distribution, treatment beams, plan information</a:t>
            </a:r>
          </a:p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endParaRPr lang="en-US" sz="320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spcBef>
                <a:spcPts val="800"/>
              </a:spcBef>
            </a:pPr>
            <a:r>
              <a:rPr lang="en-US" baseline="3000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RSD RANDO: </a:t>
            </a:r>
            <a:r>
              <a:rPr lang="en-US" sz="2000">
                <a:solidFill>
                  <a:srgbClr val="000000"/>
                </a:solidFill>
                <a:latin typeface="Arial" charset="0"/>
                <a:hlinkClick r:id="rId3"/>
              </a:rPr>
              <a:t>http://www.rsdphantoms.com/rt_art.htm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Part 2: Import and load planning data from DICOM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42426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4200" b="1">
                <a:solidFill>
                  <a:srgbClr val="000000"/>
                </a:solidFill>
                <a:latin typeface="Arial" charset="0"/>
              </a:rPr>
              <a:t>/1: Import and load planning data from DICOM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67199"/>
            <a:ext cx="5551533" cy="1545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05399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443599"/>
            <a:ext cx="3877949" cy="2487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Bent-Up Arrow 7"/>
          <p:cNvSpPr/>
          <p:nvPr/>
        </p:nvSpPr>
        <p:spPr bwMode="auto">
          <a:xfrm rot="5400000">
            <a:off x="3586202" y="3286397"/>
            <a:ext cx="1315296" cy="1324900"/>
          </a:xfrm>
          <a:prstGeom prst="bentUpArrow">
            <a:avLst/>
          </a:prstGeom>
          <a:solidFill>
            <a:srgbClr val="4F81BD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695202"/>
            <a:ext cx="4038600" cy="1200328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Drag&amp;drop ‘EclipseEntPhantomRtData’ onto the Slicer window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670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748" y="1679290"/>
            <a:ext cx="2901938" cy="2420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956910"/>
            <a:ext cx="3464560" cy="1592580"/>
          </a:xfrm>
          <a:prstGeom prst="rect">
            <a:avLst/>
          </a:prstGeom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4200" b="1">
                <a:solidFill>
                  <a:srgbClr val="000000"/>
                </a:solidFill>
                <a:latin typeface="Arial" charset="0"/>
              </a:rPr>
              <a:t>/2: Import and load planning data from DICOM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2371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515"/>
          <a:stretch/>
        </p:blipFill>
        <p:spPr>
          <a:xfrm>
            <a:off x="2971800" y="3886200"/>
            <a:ext cx="5344457" cy="199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1816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Bent-Up Arrow 11"/>
          <p:cNvSpPr/>
          <p:nvPr/>
        </p:nvSpPr>
        <p:spPr bwMode="auto">
          <a:xfrm rot="5400000">
            <a:off x="1681202" y="3544195"/>
            <a:ext cx="1315296" cy="1324900"/>
          </a:xfrm>
          <a:prstGeom prst="bentUpArrow">
            <a:avLst/>
          </a:prstGeom>
          <a:solidFill>
            <a:srgbClr val="4F81BD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194" y="3015597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Bent-Up Arrow 14"/>
          <p:cNvSpPr/>
          <p:nvPr/>
        </p:nvSpPr>
        <p:spPr bwMode="auto">
          <a:xfrm rot="5400000" flipH="1" flipV="1">
            <a:off x="6682250" y="2491250"/>
            <a:ext cx="1371600" cy="1265900"/>
          </a:xfrm>
          <a:prstGeom prst="bentUpArrow">
            <a:avLst/>
          </a:prstGeom>
          <a:solidFill>
            <a:srgbClr val="4F81BD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432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66432"/>
            <a:ext cx="7128770" cy="5591568"/>
          </a:xfrm>
          <a:prstGeom prst="rect">
            <a:avLst/>
          </a:prstGeom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2/3: Import and load planning data from DICOM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19998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685802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86200" y="3077198"/>
            <a:ext cx="4419600" cy="1200328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New patient appears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Select patient ‘RANDO ENT’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Click ‘Load’</a:t>
            </a:r>
          </a:p>
        </p:txBody>
      </p:sp>
    </p:spTree>
    <p:extLst>
      <p:ext uri="{BB962C8B-B14F-4D97-AF65-F5344CB8AC3E}">
        <p14:creationId xmlns:p14="http://schemas.microsoft.com/office/powerpoint/2010/main" val="40196710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488201"/>
            <a:ext cx="7557025" cy="5141199"/>
          </a:xfrm>
          <a:prstGeom prst="rect">
            <a:avLst/>
          </a:prstGeom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4200" b="1">
                <a:solidFill>
                  <a:srgbClr val="000000"/>
                </a:solidFill>
                <a:latin typeface="Arial" charset="0"/>
              </a:rPr>
              <a:t>/4: Import and load planning data from DICOM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962400"/>
            <a:ext cx="2743200" cy="830997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Phantom patient is loaded to Slicer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771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219200" y="1752600"/>
            <a:ext cx="7239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Subject hierarchy automatically creates hierarchy for supported DICOM types</a:t>
            </a:r>
          </a:p>
          <a:p>
            <a:pPr marL="920750" lvl="1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DICOM support can be added for any modality if not yet available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Part 3: Explore loaded data in Subject hierarchy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525520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3/1: Explore loaded data in Subject hierarchy</a:t>
            </a:r>
            <a:r>
              <a:rPr lang="en-US" sz="42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" y="4495800"/>
            <a:ext cx="3688080" cy="156966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Open Subject hierarchy module from the toolbar or from the module list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- Choose ‘Yes to All’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348"/>
          <a:stretch/>
        </p:blipFill>
        <p:spPr>
          <a:xfrm>
            <a:off x="609600" y="1892300"/>
            <a:ext cx="3680782" cy="130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98" y="2318403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676400"/>
            <a:ext cx="3912095" cy="4446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Bent-Up Arrow 9"/>
          <p:cNvSpPr/>
          <p:nvPr/>
        </p:nvSpPr>
        <p:spPr bwMode="auto">
          <a:xfrm rot="5400000">
            <a:off x="3543451" y="3147552"/>
            <a:ext cx="1143001" cy="1248700"/>
          </a:xfrm>
          <a:prstGeom prst="bentUpArrow">
            <a:avLst/>
          </a:prstGeom>
          <a:solidFill>
            <a:srgbClr val="4F81BD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36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3/2: Explore loaded data in Subject hierarchy</a:t>
            </a:r>
            <a:r>
              <a:rPr lang="en-US" sz="42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884003"/>
            <a:ext cx="6324600" cy="830997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Get more information about nodes by moving the mouse over the node in the tree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2262137"/>
            <a:ext cx="8312727" cy="2316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7602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3/3: Explore loaded data in Subject hierarchy</a:t>
            </a:r>
            <a:r>
              <a:rPr lang="en-US" sz="42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2057401"/>
            <a:ext cx="2209800" cy="1938992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Collapse branches by clicking the box next to the node’s icon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52600"/>
            <a:ext cx="4953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6931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3/4: Explore loaded data in Subject hierarchy</a:t>
            </a:r>
            <a:r>
              <a:rPr lang="en-US" sz="42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2057401"/>
            <a:ext cx="2362200" cy="2308324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Show/hide nodes or entire branches by clicking the eye icon in the node’s row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52600"/>
            <a:ext cx="4953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592" y="42672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2590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6025" y="149225"/>
            <a:ext cx="7315200" cy="1235075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Learning Objective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3352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This tutorial demonstrates the basic usage and potential of Slicer’s data manager module Subject Hierarchy using a two-timepoint radiotherapy phantom dataset.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89" y="1600200"/>
            <a:ext cx="4123911" cy="455605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4216400" cy="408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3/5: Explore loaded data in Subject hierarchy</a:t>
            </a:r>
            <a:r>
              <a:rPr lang="en-US" sz="42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2057401"/>
            <a:ext cx="2895600" cy="341632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Hide and collapse beam models to make the tree more compact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Hide structures ‘optBRAIN’ and ‘optOptic’ to see the inner organs in the head in the 3D view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98" y="1952002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02" y="5152402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3173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905000"/>
            <a:ext cx="4927600" cy="303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3/6: Explore loaded data in Subject hierarchy</a:t>
            </a:r>
            <a:r>
              <a:rPr lang="en-US" sz="42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2057401"/>
            <a:ext cx="2895600" cy="341632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Enter renaming mode for the study node by double clicking on its name ‘No study description…’.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2. Rename it to ‘Planning study’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3. Press Enter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098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1967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28800"/>
            <a:ext cx="4889500" cy="318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3/7: Explore loaded data in Subject hierarchy</a:t>
            </a:r>
            <a:r>
              <a:rPr lang="en-US" sz="42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2057401"/>
            <a:ext cx="2209800" cy="2308324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Data objects referenced in DICOM by the selected node are highlighted in yellow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113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4813300" cy="356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3/8: Explore loaded data in Subject hierarchy</a:t>
            </a:r>
            <a:r>
              <a:rPr lang="en-US" sz="42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1917680"/>
            <a:ext cx="2590800" cy="341632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Right-click on a node to access all actions associated to it.</a:t>
            </a: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Click ‘Edit properties…’ to switch to the module that handles the node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432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782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219200" y="1752600"/>
            <a:ext cx="7239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Simulated second timepoint for the same phantom dataset</a:t>
            </a:r>
          </a:p>
          <a:p>
            <a:pPr marL="920750" lvl="1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Artificial deformation field applied on phantom CT and dose distribution</a:t>
            </a:r>
          </a:p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Illustrates “day two” scenario of a hypothetical radiotherapy patient</a:t>
            </a:r>
          </a:p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Stored in NRRD files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Part 4: Load second timepoint data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576003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4/1: Load second timepoint data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67199"/>
            <a:ext cx="5551533" cy="1545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33" y="23622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443599"/>
            <a:ext cx="3877949" cy="2487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Bent-Up Arrow 7"/>
          <p:cNvSpPr/>
          <p:nvPr/>
        </p:nvSpPr>
        <p:spPr bwMode="auto">
          <a:xfrm rot="5400000">
            <a:off x="3586202" y="3286397"/>
            <a:ext cx="1315296" cy="1324900"/>
          </a:xfrm>
          <a:prstGeom prst="bentUpArrow">
            <a:avLst/>
          </a:prstGeom>
          <a:solidFill>
            <a:srgbClr val="4F81BD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695202"/>
            <a:ext cx="3886200" cy="1200328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Drag&amp;drop ‘EclipseEntComputedDay2Data’ onto the Slicer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427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177" r="830" b="1352"/>
          <a:stretch/>
        </p:blipFill>
        <p:spPr>
          <a:xfrm>
            <a:off x="381000" y="1828800"/>
            <a:ext cx="3035300" cy="1359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4/2: Load second timepoint data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560108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1905000"/>
            <a:ext cx="6245475" cy="39345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3657600"/>
            <a:ext cx="3886200" cy="1938992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Choose ‘Any Data’ in the pop-up dialog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Click OK. </a:t>
            </a:r>
            <a:r>
              <a:rPr lang="en-US" dirty="0">
                <a:solidFill>
                  <a:schemeClr val="bg1"/>
                </a:solidFill>
              </a:rPr>
              <a:t>Add data window appears.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3. Click OK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9530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023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143000" y="1752600"/>
            <a:ext cx="7391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Non-DICOM data such as NRRD are not automatically added to hierarchy</a:t>
            </a:r>
          </a:p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Manual assignment of data into studies is possible</a:t>
            </a:r>
          </a:p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(Solution is in place for automatic arrangement for data loaded from local directory structure – please consult module wiki page)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Part 5: Add day two data into new study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63450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5/1: Add day two data into new study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48260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2860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04" y="3381998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00600" y="3505200"/>
            <a:ext cx="3886200" cy="2308324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Two volumes appeared on the bottom. Let’s create a new study for them.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1. Right-click the patient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Select ‘Create child study’</a:t>
            </a:r>
          </a:p>
        </p:txBody>
      </p:sp>
    </p:spTree>
    <p:extLst>
      <p:ext uri="{BB962C8B-B14F-4D97-AF65-F5344CB8AC3E}">
        <p14:creationId xmlns:p14="http://schemas.microsoft.com/office/powerpoint/2010/main" val="17576732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1200"/>
            <a:ext cx="42037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5/2: Add day two data into new study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29797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29200" y="1618004"/>
            <a:ext cx="3886200" cy="4524315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Rename new study (appearing under the data in the planning study) to ‘Day 2 study’</a:t>
            </a:r>
            <a:r>
              <a:rPr lang="en-US" dirty="0">
                <a:solidFill>
                  <a:schemeClr val="bg1"/>
                </a:solidFill>
              </a:rPr>
              <a:t> after double-clicking its name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Select the two nodes by clicking the first one, then holding shift button and clicking the second one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3. Drag&amp;drop the two selected nodes onto Day 2 study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601198"/>
            <a:ext cx="4076700" cy="109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 bwMode="auto">
          <a:xfrm flipH="1">
            <a:off x="4495800" y="4844397"/>
            <a:ext cx="533400" cy="609599"/>
          </a:xfrm>
          <a:prstGeom prst="rightArrow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821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219200" y="3048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28638" y="1600200"/>
            <a:ext cx="81581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This tutorial requires the installation of the Slicer4.5 release and the tutorial dataset. They are available at the following locations:</a:t>
            </a:r>
            <a:endParaRPr lang="en-US" sz="2800" b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en-US" sz="2800" b="1">
                <a:solidFill>
                  <a:srgbClr val="000000"/>
                </a:solidFill>
                <a:latin typeface="Arial" charset="0"/>
              </a:rPr>
              <a:t>Slicer </a:t>
            </a:r>
            <a:r>
              <a:rPr lang="en-US" sz="2800">
                <a:solidFill>
                  <a:srgbClr val="000000"/>
                </a:solidFill>
                <a:latin typeface="Arial" charset="0"/>
              </a:rPr>
              <a:t>download page:</a:t>
            </a:r>
            <a:r>
              <a:rPr lang="en-US" sz="2000" u="sng">
                <a:solidFill>
                  <a:srgbClr val="6B6BCF"/>
                </a:solidFill>
                <a:latin typeface="Arial" charset="0"/>
                <a:hlinkClick r:id="rId3"/>
              </a:rPr>
              <a:t>http://www.slicer.org/pages/Downloads/</a:t>
            </a:r>
          </a:p>
          <a:p>
            <a:pPr eaLnBrk="1" hangingPunct="1">
              <a:spcBef>
                <a:spcPts val="50"/>
              </a:spcBef>
            </a:pPr>
            <a:endParaRPr lang="en-US" sz="200">
              <a:solidFill>
                <a:srgbClr val="6B6BCF"/>
              </a:solidFill>
              <a:latin typeface="Arial" charset="0"/>
            </a:endParaRPr>
          </a:p>
          <a:p>
            <a:pPr eaLnBrk="1" hangingPunct="1">
              <a:spcBef>
                <a:spcPts val="225"/>
              </a:spcBef>
            </a:pPr>
            <a:endParaRPr lang="en-US" sz="9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en-US" sz="2800" b="1">
                <a:solidFill>
                  <a:srgbClr val="000000"/>
                </a:solidFill>
                <a:latin typeface="Arial" charset="0"/>
              </a:rPr>
              <a:t>Tutorial dataset</a:t>
            </a:r>
            <a:r>
              <a:rPr lang="en-US" sz="2800">
                <a:solidFill>
                  <a:srgbClr val="000000"/>
                </a:solidFill>
                <a:latin typeface="Arial" charset="0"/>
              </a:rPr>
              <a:t>: IGRT Tutorial Dataset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u="sng">
                <a:solidFill>
                  <a:srgbClr val="6B6BCF"/>
                </a:solidFill>
                <a:latin typeface="Arial" charset="0"/>
              </a:rPr>
              <a:t>http://slicer.kitware.com/midas3/download/item/205404/SlicerRT_WorldCongress_TutorialIGRT_Dataset.zip</a:t>
            </a:r>
          </a:p>
          <a:p>
            <a:pPr eaLnBrk="1" hangingPunct="1">
              <a:spcBef>
                <a:spcPts val="225"/>
              </a:spcBef>
            </a:pPr>
            <a:endParaRPr lang="en-US" sz="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en-US" sz="2800" b="1">
                <a:solidFill>
                  <a:srgbClr val="000000"/>
                </a:solidFill>
                <a:latin typeface="Arial" charset="0"/>
              </a:rPr>
              <a:t>Wiki </a:t>
            </a:r>
            <a:r>
              <a:rPr lang="en-US" sz="2800">
                <a:solidFill>
                  <a:srgbClr val="000000"/>
                </a:solidFill>
                <a:latin typeface="Arial" charset="0"/>
              </a:rPr>
              <a:t>page:</a:t>
            </a:r>
            <a:r>
              <a:rPr lang="en-US" sz="2800" b="1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u="sng">
                <a:solidFill>
                  <a:srgbClr val="6B6BCF"/>
                </a:solidFill>
                <a:latin typeface="Arial" charset="0"/>
              </a:rPr>
              <a:t>http://wiki.slicer.org/slicerWiki/index.php/Documentation/Nightly/Modules/SubjectHierarchy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216025" y="150813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Material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81200"/>
            <a:ext cx="41529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5/3: Add day two data into new study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29200" y="1828800"/>
            <a:ext cx="3886200" cy="341632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Let’s use a modality-specific action.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1. Right-click on the volume named ‘5_RTDOSE_Day2’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Choose ‘Convert to RT dose volume…’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3. Click OK on both dialogs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4. Notice the icon change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0013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219200" y="1752600"/>
            <a:ext cx="7239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Allows accumulation of dose for both day’s treatment sessions</a:t>
            </a:r>
          </a:p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Demonstrates actions defined by Subject hierarchy plugins facilitating direct access of functions from the hierarchy</a:t>
            </a:r>
          </a:p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(Please ask the author about potential new actions)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Part 6: Register day two study to planning study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006741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4965700" cy="275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6/1: Register day two study to planning study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15000" y="2514600"/>
            <a:ext cx="3124200" cy="156966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Right-click on ‘2_ENT_IMRT_Day2’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Select ‘Register this…’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480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7026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52600"/>
            <a:ext cx="7785100" cy="313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6/2: Register day two study to planning study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33" y="18796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2000" y="4495800"/>
            <a:ext cx="5867400" cy="156966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Right-click ‘2: ENT IMRT’ from the planning study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Go to ‘Register 2_ENT_…’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3. Select ‘Rigid image-based registration’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464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957201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8459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27909"/>
            <a:ext cx="5461000" cy="4468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6/3: Register day two study to planning study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5400" y="1676400"/>
            <a:ext cx="3657600" cy="3785652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Notice that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- BRAINS registration module was selected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- Inputs were selected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- Output transform was created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- Rigid (6 DOF) phase was selected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Click Apply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7150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4872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8512464" cy="179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6/4: Register day two study to planning study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794" y="3918603"/>
            <a:ext cx="9067800" cy="1938992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Once registration is done, switch back to Subject hierarchy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Notice that the transform was already applied to the CT volume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. Double-click on the empty space in the rightmost transform column of Day 2 study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4. Open the selector by clicking ‘None’, and select the transform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384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364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95" y="2076450"/>
            <a:ext cx="618871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6/5: Register day two study to planning study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3657600"/>
            <a:ext cx="6966606" cy="2308324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Notice that the transform was also set to the dose volume. Using the same action, any transform can be applied to whole branches.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This step allowed us to accumulate dose distributions for a patient delivered over two time points.</a:t>
            </a:r>
          </a:p>
        </p:txBody>
      </p:sp>
    </p:spTree>
    <p:extLst>
      <p:ext uri="{BB962C8B-B14F-4D97-AF65-F5344CB8AC3E}">
        <p14:creationId xmlns:p14="http://schemas.microsoft.com/office/powerpoint/2010/main" val="13080591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541338" y="1752600"/>
            <a:ext cx="8001000" cy="4408487"/>
          </a:xfrm>
        </p:spPr>
        <p:txBody>
          <a:bodyPr lIns="0" tIns="0" rIns="0" bIns="0" anchor="ctr"/>
          <a:lstStyle/>
          <a:p>
            <a:pPr marL="0" indent="0" eaLnBrk="1" hangingPunct="1"/>
            <a:r>
              <a:rPr lang="en-US">
                <a:latin typeface="Arial" charset="0"/>
              </a:rPr>
              <a:t>Subject hierarchy is a central access point to review and organize data loaded into Slicer, while offering direct access to Slicer functions.</a:t>
            </a:r>
          </a:p>
          <a:p>
            <a:pPr marL="0" indent="0" eaLnBrk="1" hangingPunct="1"/>
            <a:endParaRPr lang="en-US">
              <a:latin typeface="Arial" charset="0"/>
            </a:endParaRPr>
          </a:p>
          <a:p>
            <a:pPr marL="0" indent="0" eaLnBrk="1" hangingPunct="1"/>
            <a:r>
              <a:rPr lang="en-US">
                <a:latin typeface="Arial" charset="0"/>
              </a:rPr>
              <a:t>New data types and actions can be added to Subject hierarchy.</a:t>
            </a:r>
            <a:endParaRPr lang="en-US">
              <a:latin typeface="Arial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16025" y="150813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Conclusion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543050" y="2233613"/>
            <a:ext cx="7899400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National Alliance for Medical Image Computing</a:t>
            </a:r>
          </a:p>
          <a:p>
            <a:pPr eaLnBrk="1" hangingPunct="1">
              <a:spcBef>
                <a:spcPts val="700"/>
              </a:spcBef>
            </a:pPr>
            <a:r>
              <a:rPr lang="en-US">
                <a:solidFill>
                  <a:srgbClr val="000000"/>
                </a:solidFill>
                <a:latin typeface="Arial" charset="0"/>
              </a:rPr>
              <a:t>NIH U54EB005149</a:t>
            </a:r>
          </a:p>
          <a:p>
            <a:pPr eaLnBrk="1" hangingPunct="1">
              <a:spcBef>
                <a:spcPts val="700"/>
              </a:spcBef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200400" y="3886200"/>
            <a:ext cx="5486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Cancer Care Ontario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216025" y="150813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Acknowledgments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251075"/>
            <a:ext cx="6207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914" t="10783" r="8764" b="10781"/>
          <a:stretch/>
        </p:blipFill>
        <p:spPr>
          <a:xfrm>
            <a:off x="577194" y="3429000"/>
            <a:ext cx="2267107" cy="125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5011028"/>
            <a:ext cx="2160465" cy="55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200400" y="4891399"/>
            <a:ext cx="5486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Ontario Consortium for Adaptive Interventions in Radiation Oncology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762000" y="1676400"/>
            <a:ext cx="7848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Developed and maintained on Windows 64bit, Mac OSX, and Linux 64bit &amp; 32bit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endParaRPr lang="en-US" sz="32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endParaRPr lang="en-US" sz="32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Slicer requires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Minimum 2GB RAM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64 bit strongly suggested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216025" y="150813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Platforms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8" name="Picture 2" descr="Image result for window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7" t="20241" r="23159" b="18406"/>
          <a:stretch/>
        </p:blipFill>
        <p:spPr bwMode="auto">
          <a:xfrm>
            <a:off x="1833541" y="2971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berraf.info/assets/img/icons/linu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9" t="11228" r="21606" b="27102"/>
          <a:stretch/>
        </p:blipFill>
        <p:spPr bwMode="auto">
          <a:xfrm>
            <a:off x="6620274" y="2931596"/>
            <a:ext cx="742951" cy="7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://www.qbittorrent.org/img/macos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01068"/>
            <a:ext cx="832731" cy="83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609600" y="17526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Subject hierarchy is the main data manager module of 3D Slicer</a:t>
            </a:r>
          </a:p>
          <a:p>
            <a:pPr marL="457200" indent="-45720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Data type specific visualization and handling of different data objects</a:t>
            </a:r>
          </a:p>
          <a:p>
            <a:pPr marL="457200" indent="-45720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Organization of the data objects into hierarchies</a:t>
            </a:r>
          </a:p>
          <a:p>
            <a:pPr marL="457200" indent="-45720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Access select Slicer features applicable to the data objects directly from the tree</a:t>
            </a:r>
            <a:endParaRPr lang="en-US" sz="3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General module information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609600" y="17526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14350" indent="-514350" eaLnBrk="1" hangingPunct="1">
              <a:spcBef>
                <a:spcPts val="800"/>
              </a:spcBef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Install SlicerRT extension</a:t>
            </a:r>
          </a:p>
          <a:p>
            <a:pPr marL="514350" indent="-514350" eaLnBrk="1" hangingPunct="1">
              <a:spcBef>
                <a:spcPts val="800"/>
              </a:spcBef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Import and load planning data</a:t>
            </a:r>
          </a:p>
          <a:p>
            <a:pPr marL="514350" indent="-514350" eaLnBrk="1" hangingPunct="1">
              <a:spcBef>
                <a:spcPts val="800"/>
              </a:spcBef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Explore loaded data in Subject hierarchy</a:t>
            </a:r>
          </a:p>
          <a:p>
            <a:pPr marL="514350" indent="-514350" eaLnBrk="1" hangingPunct="1">
              <a:spcBef>
                <a:spcPts val="800"/>
              </a:spcBef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Load second timepoint data</a:t>
            </a:r>
          </a:p>
          <a:p>
            <a:pPr marL="514350" indent="-514350" eaLnBrk="1" hangingPunct="1">
              <a:spcBef>
                <a:spcPts val="800"/>
              </a:spcBef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Add loaded data into new study</a:t>
            </a:r>
          </a:p>
          <a:p>
            <a:pPr marL="514350" indent="-514350" eaLnBrk="1" hangingPunct="1">
              <a:spcBef>
                <a:spcPts val="800"/>
              </a:spcBef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Register second timepoint to planning study with Subject hierarchy</a:t>
            </a:r>
            <a:endParaRPr lang="en-US" sz="32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FontTx/>
              <a:buNone/>
            </a:pPr>
            <a:endParaRPr lang="en-US" sz="3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Overview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679911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219200" y="1752600"/>
            <a:ext cx="7391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14350" lvl="1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Enables loading radiotherapy data</a:t>
            </a:r>
            <a:endParaRPr lang="en-US" sz="3200">
              <a:solidFill>
                <a:srgbClr val="000000"/>
              </a:solidFill>
              <a:latin typeface="Arial" charset="0"/>
            </a:endParaRPr>
          </a:p>
          <a:p>
            <a:pPr marL="920750" lvl="1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Allows demonstrating support of “exotic” data types in Subject hierarchy</a:t>
            </a:r>
          </a:p>
          <a:p>
            <a:pPr marL="920750" lvl="1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Multiple studies by nature</a:t>
            </a:r>
            <a:endParaRPr lang="en-US" sz="3200">
              <a:solidFill>
                <a:srgbClr val="000000"/>
              </a:solidFill>
              <a:latin typeface="Arial" charset="0"/>
            </a:endParaRPr>
          </a:p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(Please ask the author about support of your data type if not yet available)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Part 1: Install SlicerRT extension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823688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1219200" y="1752600"/>
            <a:ext cx="6934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Open Extension Manager from the toolbar:</a:t>
            </a:r>
          </a:p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endParaRPr lang="en-US" sz="3200">
              <a:solidFill>
                <a:srgbClr val="000000"/>
              </a:solidFill>
              <a:latin typeface="Arial" charset="0"/>
            </a:endParaRPr>
          </a:p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endParaRPr lang="en-US" sz="3200">
              <a:solidFill>
                <a:srgbClr val="000000"/>
              </a:solidFill>
              <a:latin typeface="Arial" charset="0"/>
            </a:endParaRPr>
          </a:p>
          <a:p>
            <a:pPr marL="514350" indent="-514350" eaLnBrk="1" hangingPunct="1">
              <a:spcBef>
                <a:spcPts val="80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Or from menu</a:t>
            </a:r>
            <a:br>
              <a:rPr lang="en-US" sz="3200">
                <a:solidFill>
                  <a:srgbClr val="000000"/>
                </a:solidFill>
                <a:latin typeface="Arial" charset="0"/>
              </a:rPr>
            </a:br>
            <a:r>
              <a:rPr lang="en-US" sz="3200">
                <a:solidFill>
                  <a:srgbClr val="000000"/>
                </a:solidFill>
                <a:latin typeface="Arial" charset="0"/>
              </a:rPr>
              <a:t>View / Extension Manager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1/1: Install SlicerRT extension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" t="1031" r="545"/>
          <a:stretch/>
        </p:blipFill>
        <p:spPr>
          <a:xfrm>
            <a:off x="3739707" y="2532796"/>
            <a:ext cx="2552278" cy="1429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33" y="302371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958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6025" y="288925"/>
            <a:ext cx="7315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200" b="1">
                <a:solidFill>
                  <a:srgbClr val="000000"/>
                </a:solidFill>
                <a:latin typeface="Arial" charset="0"/>
              </a:rPr>
              <a:t>1/2: Install SlicerRT extension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6338888"/>
            <a:ext cx="2005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50"/>
              </a:spcBef>
            </a:pPr>
            <a:r>
              <a:rPr lang="en-GB" sz="1000">
                <a:solidFill>
                  <a:srgbClr val="808080"/>
                </a:solidFill>
                <a:latin typeface="Arial Bold" charset="0"/>
                <a:cs typeface="Arial Bold" charset="0"/>
              </a:rPr>
              <a:t>© 2016,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77" y="1447800"/>
            <a:ext cx="6870023" cy="51387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77" y="5515598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177" y="35052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77" y="5791200"/>
            <a:ext cx="418367" cy="6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86200" y="4267200"/>
            <a:ext cx="4307790" cy="1200328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Find Radiotherapy category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Click Install under SlicerRT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3. After done, click Restart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005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1565</Words>
  <Application>Microsoft Macintosh PowerPoint</Application>
  <PresentationFormat>On-screen Show (4:3)</PresentationFormat>
  <Paragraphs>189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1_Office Theme</vt:lpstr>
      <vt:lpstr>PowerPoint Presentation</vt:lpstr>
      <vt:lpstr>Learning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marianna</dc:creator>
  <cp:lastModifiedBy>Csaba Pinter</cp:lastModifiedBy>
  <cp:revision>51</cp:revision>
  <cp:lastPrinted>1601-01-01T00:00:00Z</cp:lastPrinted>
  <dcterms:created xsi:type="dcterms:W3CDTF">2009-04-02T14:17:42Z</dcterms:created>
  <dcterms:modified xsi:type="dcterms:W3CDTF">2016-01-07T22:01:31Z</dcterms:modified>
</cp:coreProperties>
</file>