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9" r:id="rId4"/>
    <p:sldId id="260" r:id="rId5"/>
    <p:sldId id="269" r:id="rId6"/>
    <p:sldId id="266" r:id="rId7"/>
    <p:sldId id="270" r:id="rId8"/>
    <p:sldId id="264" r:id="rId9"/>
    <p:sldId id="261" r:id="rId10"/>
    <p:sldId id="272" r:id="rId11"/>
    <p:sldId id="273" r:id="rId12"/>
    <p:sldId id="275" r:id="rId13"/>
    <p:sldId id="262" r:id="rId14"/>
    <p:sldId id="279" r:id="rId15"/>
    <p:sldId id="274" r:id="rId16"/>
    <p:sldId id="258" r:id="rId17"/>
    <p:sldId id="271" r:id="rId18"/>
    <p:sldId id="278" r:id="rId19"/>
    <p:sldId id="276" r:id="rId20"/>
    <p:sldId id="265" r:id="rId2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00823B"/>
    <a:srgbClr val="1F497D"/>
    <a:srgbClr val="33889F"/>
    <a:srgbClr val="78953D"/>
    <a:srgbClr val="3389A1"/>
    <a:srgbClr val="399AB5"/>
    <a:srgbClr val="BF2E01"/>
    <a:srgbClr val="FF3300"/>
    <a:srgbClr val="F77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6" autoAdjust="0"/>
    <p:restoredTop sz="88723" autoAdjust="0"/>
  </p:normalViewPr>
  <p:slideViewPr>
    <p:cSldViewPr showGuides="1">
      <p:cViewPr>
        <p:scale>
          <a:sx n="100" d="100"/>
          <a:sy n="100" d="100"/>
        </p:scale>
        <p:origin x="1158" y="-96"/>
      </p:cViewPr>
      <p:guideLst>
        <p:guide orient="horz" pos="81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042" y="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31D9270-7B54-4D7C-8DD4-CF63D88EDDCF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DDC0B2-0EBF-4904-9EF4-D04E58D10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13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91F084-C06D-49B0-B02F-18A6730B83F6}" type="datetimeFigureOut">
              <a:rPr lang="en-US"/>
              <a:pPr>
                <a:defRPr/>
              </a:pPr>
              <a:t>5/26/2016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D5EC535-FC31-4244-9C64-EE05A8ED5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71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Want</a:t>
            </a:r>
            <a:r>
              <a:rPr lang="en-CA" baseline="0" dirty="0"/>
              <a:t> to perform analysis on brain.</a:t>
            </a:r>
          </a:p>
          <a:p>
            <a:r>
              <a:rPr lang="en-CA" dirty="0"/>
              <a:t>Need to convert to image so that analysis</a:t>
            </a:r>
            <a:r>
              <a:rPr lang="en-CA" baseline="0" dirty="0"/>
              <a:t> can be done. The user needs to know this.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65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92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“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quality of forming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unified whole</a:t>
            </a:r>
            <a: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48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/>
              <a:t>Most commonly the representation the data was</a:t>
            </a:r>
            <a:r>
              <a:rPr lang="en-CA" baseline="0" dirty="0"/>
              <a:t> acquired or stored in the first place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The representation most genuinely contains the data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42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+ Segment editor tool</a:t>
            </a:r>
            <a:r>
              <a:rPr lang="en-CA" baseline="0" dirty="0"/>
              <a:t> for contouring directly into a segmentation object</a:t>
            </a:r>
            <a:endParaRPr lang="en-CA" dirty="0"/>
          </a:p>
          <a:p>
            <a:r>
              <a:rPr lang="en-CA" dirty="0"/>
              <a:t>+ Storage capabilities to</a:t>
            </a:r>
            <a:r>
              <a:rPr lang="en-CA" baseline="0" dirty="0"/>
              <a:t> DICOM and to research file formats</a:t>
            </a:r>
          </a:p>
          <a:p>
            <a:r>
              <a:rPr lang="en-CA" baseline="0" dirty="0"/>
              <a:t>+ Advanced memory management by only storing the effective extent (excluding most of the empty background)</a:t>
            </a:r>
          </a:p>
          <a:p>
            <a:r>
              <a:rPr lang="en-CA" baseline="0" dirty="0"/>
              <a:t>+ Automatic opacity calculation for better 3D visualization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63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63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67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5568294"/>
            <a:ext cx="1447800" cy="98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718175"/>
            <a:ext cx="38862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97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72200" y="5713862"/>
            <a:ext cx="2818919" cy="7210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2016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72400" y="6367730"/>
            <a:ext cx="1315045" cy="33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2016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72400" y="6367730"/>
            <a:ext cx="1315045" cy="33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2016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72400" y="6367730"/>
            <a:ext cx="1315045" cy="33639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Laboratory for Percutaneous Surgery (The Perk Lab) – Copyright © Queen’s University,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475D6290-06D0-4868-A6EB-0AF4BB68ED6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4" r:id="rId3"/>
    <p:sldLayoutId id="2147483765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9091" y="838200"/>
            <a:ext cx="7065818" cy="2152264"/>
          </a:xfrm>
        </p:spPr>
        <p:txBody>
          <a:bodyPr/>
          <a:lstStyle/>
          <a:p>
            <a:r>
              <a:rPr lang="en-CA" dirty="0"/>
              <a:t>Dynamic management of segmented structures in 3D Slicer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533400" y="37338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2400" u="sng" dirty="0">
                <a:solidFill>
                  <a:schemeClr val="tx1"/>
                </a:solidFill>
              </a:rPr>
              <a:t>Csaba Pinter</a:t>
            </a:r>
            <a:r>
              <a:rPr lang="en-US" sz="2400" dirty="0">
                <a:solidFill>
                  <a:schemeClr val="tx1"/>
                </a:solidFill>
              </a:rPr>
              <a:t>, Andras Lasso, and Gabor </a:t>
            </a:r>
            <a:r>
              <a:rPr lang="en-US" sz="2400" dirty="0" err="1">
                <a:solidFill>
                  <a:schemeClr val="tx1"/>
                </a:solidFill>
              </a:rPr>
              <a:t>Fichtinger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457200" y="4495800"/>
            <a:ext cx="830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CA" dirty="0">
                <a:latin typeface="+mn-lt"/>
              </a:rPr>
              <a:t>Laboratory for Percutaneous Surgery, School of Computing, Queen’s University, Kingston, ON, Canada </a:t>
            </a: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CA" dirty="0">
              <a:latin typeface="+mn-lt"/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103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19200"/>
            <a:ext cx="5334000" cy="4830763"/>
          </a:xfrm>
        </p:spPr>
        <p:txBody>
          <a:bodyPr/>
          <a:lstStyle/>
          <a:p>
            <a:r>
              <a:rPr lang="en-CA" dirty="0"/>
              <a:t>Driven by a dynamic graph</a:t>
            </a:r>
          </a:p>
          <a:p>
            <a:pPr lvl="1"/>
            <a:r>
              <a:rPr lang="en-CA" dirty="0"/>
              <a:t>Nodes are the representations</a:t>
            </a:r>
          </a:p>
          <a:p>
            <a:pPr lvl="1"/>
            <a:r>
              <a:rPr lang="en-CA" dirty="0"/>
              <a:t>Edges are the converters</a:t>
            </a:r>
          </a:p>
          <a:p>
            <a:pPr lvl="2"/>
            <a:r>
              <a:rPr lang="en-CA" dirty="0"/>
              <a:t>Can be dynamically added</a:t>
            </a:r>
          </a:p>
          <a:p>
            <a:pPr lvl="2"/>
            <a:r>
              <a:rPr lang="en-CA" dirty="0"/>
              <a:t>Can define representations</a:t>
            </a:r>
          </a:p>
          <a:p>
            <a:pPr lvl="1"/>
            <a:r>
              <a:rPr lang="en-CA" dirty="0"/>
              <a:t>Cost metrics for edges</a:t>
            </a:r>
          </a:p>
          <a:p>
            <a:r>
              <a:rPr lang="en-CA" dirty="0"/>
              <a:t>Automatic conversion follows cheapest path</a:t>
            </a:r>
          </a:p>
          <a:p>
            <a:pPr lvl="1"/>
            <a:r>
              <a:rPr lang="en-CA" dirty="0"/>
              <a:t>Happens when an absent representation is requested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Automatic conversion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10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2016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248571" y="2484815"/>
            <a:ext cx="1288800" cy="7292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Contours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245600" y="1981200"/>
            <a:ext cx="1288800" cy="7292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Ribbon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245600" y="3358768"/>
            <a:ext cx="1288800" cy="7292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Binary image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48571" y="3947236"/>
            <a:ext cx="1288800" cy="7292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Surface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236371" y="4735018"/>
            <a:ext cx="1288800" cy="7292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Fractional image</a:t>
            </a:r>
          </a:p>
        </p:txBody>
      </p: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6537371" y="2345834"/>
            <a:ext cx="708229" cy="503615"/>
          </a:xfrm>
          <a:prstGeom prst="straightConnector1">
            <a:avLst/>
          </a:prstGeom>
          <a:ln w="381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7890000" y="2710467"/>
            <a:ext cx="0" cy="648301"/>
          </a:xfrm>
          <a:prstGeom prst="straightConnector1">
            <a:avLst/>
          </a:prstGeom>
          <a:ln w="381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9" idx="0"/>
          </p:cNvCxnSpPr>
          <p:nvPr/>
        </p:nvCxnSpPr>
        <p:spPr>
          <a:xfrm>
            <a:off x="5892971" y="3214082"/>
            <a:ext cx="0" cy="733154"/>
          </a:xfrm>
          <a:prstGeom prst="straightConnector1">
            <a:avLst/>
          </a:prstGeom>
          <a:ln w="381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8" idx="1"/>
          </p:cNvCxnSpPr>
          <p:nvPr/>
        </p:nvCxnSpPr>
        <p:spPr>
          <a:xfrm flipV="1">
            <a:off x="6537371" y="3723402"/>
            <a:ext cx="708229" cy="588468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6537371" y="4311870"/>
            <a:ext cx="699000" cy="787782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Star" descr="Gold Star Cutouts - 15&quot;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04" y="2170441"/>
            <a:ext cx="565533" cy="56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>
            <a:stCxn id="6" idx="3"/>
            <a:endCxn id="7" idx="1"/>
          </p:cNvCxnSpPr>
          <p:nvPr/>
        </p:nvCxnSpPr>
        <p:spPr>
          <a:xfrm flipV="1">
            <a:off x="6537371" y="2345834"/>
            <a:ext cx="708229" cy="503615"/>
          </a:xfrm>
          <a:prstGeom prst="straightConnector1">
            <a:avLst/>
          </a:prstGeom>
          <a:ln w="38100">
            <a:solidFill>
              <a:srgbClr val="C00000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8" idx="0"/>
          </p:cNvCxnSpPr>
          <p:nvPr/>
        </p:nvCxnSpPr>
        <p:spPr>
          <a:xfrm>
            <a:off x="7890000" y="2710467"/>
            <a:ext cx="0" cy="648301"/>
          </a:xfrm>
          <a:prstGeom prst="straightConnector1">
            <a:avLst/>
          </a:prstGeom>
          <a:ln w="38100">
            <a:solidFill>
              <a:srgbClr val="C00000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7247792" y="3361592"/>
            <a:ext cx="1288800" cy="729267"/>
          </a:xfrm>
          <a:prstGeom prst="round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5890120" y="2167899"/>
            <a:ext cx="2835708" cy="3521105"/>
            <a:chOff x="5890120" y="2167899"/>
            <a:chExt cx="2835708" cy="3521105"/>
          </a:xfrm>
        </p:grpSpPr>
        <p:sp>
          <p:nvSpPr>
            <p:cNvPr id="21" name="Content Placeholder 1"/>
            <p:cNvSpPr txBox="1">
              <a:spLocks/>
            </p:cNvSpPr>
            <p:nvPr/>
          </p:nvSpPr>
          <p:spPr bwMode="auto">
            <a:xfrm>
              <a:off x="6562678" y="2167899"/>
              <a:ext cx="838200" cy="803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CA" sz="1800" dirty="0"/>
                <a:t>1.5</a:t>
              </a:r>
            </a:p>
          </p:txBody>
        </p:sp>
        <p:sp>
          <p:nvSpPr>
            <p:cNvPr id="23" name="Content Placeholder 1"/>
            <p:cNvSpPr txBox="1">
              <a:spLocks/>
            </p:cNvSpPr>
            <p:nvPr/>
          </p:nvSpPr>
          <p:spPr bwMode="auto">
            <a:xfrm>
              <a:off x="7887628" y="2780061"/>
              <a:ext cx="838200" cy="730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CA" sz="1800" dirty="0"/>
                <a:t>2.5</a:t>
              </a:r>
            </a:p>
          </p:txBody>
        </p:sp>
        <p:sp>
          <p:nvSpPr>
            <p:cNvPr id="24" name="Content Placeholder 1"/>
            <p:cNvSpPr txBox="1">
              <a:spLocks/>
            </p:cNvSpPr>
            <p:nvPr/>
          </p:nvSpPr>
          <p:spPr bwMode="auto">
            <a:xfrm>
              <a:off x="5890120" y="3383981"/>
              <a:ext cx="838200" cy="730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CA" sz="1800" dirty="0"/>
                <a:t>3.5</a:t>
              </a:r>
            </a:p>
          </p:txBody>
        </p:sp>
        <p:sp>
          <p:nvSpPr>
            <p:cNvPr id="25" name="Content Placeholder 1"/>
            <p:cNvSpPr txBox="1">
              <a:spLocks/>
            </p:cNvSpPr>
            <p:nvPr/>
          </p:nvSpPr>
          <p:spPr bwMode="auto">
            <a:xfrm>
              <a:off x="6674840" y="3518102"/>
              <a:ext cx="838200" cy="730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CA" sz="1800" dirty="0"/>
                <a:t>2.5</a:t>
              </a:r>
            </a:p>
          </p:txBody>
        </p:sp>
        <p:sp>
          <p:nvSpPr>
            <p:cNvPr id="26" name="Content Placeholder 1"/>
            <p:cNvSpPr txBox="1">
              <a:spLocks/>
            </p:cNvSpPr>
            <p:nvPr/>
          </p:nvSpPr>
          <p:spPr bwMode="auto">
            <a:xfrm>
              <a:off x="6705600" y="4019082"/>
              <a:ext cx="838200" cy="730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CA" sz="1800" dirty="0"/>
                <a:t>2.0</a:t>
              </a:r>
            </a:p>
          </p:txBody>
        </p:sp>
        <p:sp>
          <p:nvSpPr>
            <p:cNvPr id="27" name="Content Placeholder 1"/>
            <p:cNvSpPr txBox="1">
              <a:spLocks/>
            </p:cNvSpPr>
            <p:nvPr/>
          </p:nvSpPr>
          <p:spPr bwMode="auto">
            <a:xfrm>
              <a:off x="6730908" y="4958185"/>
              <a:ext cx="838200" cy="730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CA" sz="1800" dirty="0"/>
                <a:t>4.0</a:t>
              </a:r>
            </a:p>
          </p:txBody>
        </p:sp>
        <p:sp>
          <p:nvSpPr>
            <p:cNvPr id="28" name="Content Placeholder 1"/>
            <p:cNvSpPr txBox="1">
              <a:spLocks/>
            </p:cNvSpPr>
            <p:nvPr/>
          </p:nvSpPr>
          <p:spPr bwMode="auto">
            <a:xfrm>
              <a:off x="6705600" y="4281341"/>
              <a:ext cx="838200" cy="730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CA" sz="1800" dirty="0"/>
                <a:t>2.0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7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74176"/>
            <a:ext cx="8229600" cy="4983163"/>
          </a:xfrm>
        </p:spPr>
        <p:txBody>
          <a:bodyPr/>
          <a:lstStyle/>
          <a:p>
            <a:r>
              <a:rPr lang="en-CA" dirty="0"/>
              <a:t>Software library </a:t>
            </a:r>
            <a:r>
              <a:rPr lang="en-CA" dirty="0" err="1"/>
              <a:t>SegmentationCore</a:t>
            </a:r>
            <a:endParaRPr lang="en-CA" dirty="0"/>
          </a:p>
          <a:p>
            <a:pPr lvl="1"/>
            <a:r>
              <a:rPr lang="en-CA" dirty="0"/>
              <a:t>Contains all the listed features</a:t>
            </a:r>
          </a:p>
          <a:p>
            <a:pPr lvl="1"/>
            <a:r>
              <a:rPr lang="en-CA" dirty="0"/>
              <a:t>Uses only the VTK library</a:t>
            </a:r>
          </a:p>
          <a:p>
            <a:pPr lvl="1"/>
            <a:r>
              <a:rPr lang="en-CA" dirty="0"/>
              <a:t>Can be integrated in many applications</a:t>
            </a:r>
          </a:p>
          <a:p>
            <a:r>
              <a:rPr lang="en-CA" dirty="0"/>
              <a:t>Segmentations module in SlicerRT</a:t>
            </a:r>
          </a:p>
          <a:p>
            <a:pPr lvl="1"/>
            <a:r>
              <a:rPr lang="en-CA" dirty="0"/>
              <a:t>Advanced conversion options</a:t>
            </a:r>
          </a:p>
          <a:p>
            <a:pPr lvl="1"/>
            <a:r>
              <a:rPr lang="en-CA" dirty="0"/>
              <a:t>Simultaneous real-time transformation</a:t>
            </a:r>
          </a:p>
          <a:p>
            <a:pPr lvl="1"/>
            <a:r>
              <a:rPr lang="en-CA" dirty="0"/>
              <a:t>Advanced visualization in 2D and 3D</a:t>
            </a:r>
          </a:p>
          <a:p>
            <a:pPr lvl="1"/>
            <a:r>
              <a:rPr lang="en-CA" dirty="0"/>
              <a:t>Extension of the 3D Slicer platform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2016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780072"/>
            <a:ext cx="1020495" cy="1020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 descr="3DSlicer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1" b="11504"/>
          <a:stretch/>
        </p:blipFill>
        <p:spPr bwMode="auto">
          <a:xfrm>
            <a:off x="6752359" y="4589538"/>
            <a:ext cx="188768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975309" y="5474873"/>
            <a:ext cx="1758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A. </a:t>
            </a:r>
            <a:r>
              <a:rPr lang="en-US" sz="1200" dirty="0" err="1"/>
              <a:t>Fedorov</a:t>
            </a:r>
            <a:r>
              <a:rPr lang="en-US" sz="1200" dirty="0"/>
              <a:t> </a:t>
            </a:r>
            <a:r>
              <a:rPr lang="en-US" sz="1200" i="1" dirty="0"/>
              <a:t>et al.</a:t>
            </a:r>
            <a:r>
              <a:rPr lang="en-US" sz="1200" dirty="0"/>
              <a:t> 2012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58348" y="3866538"/>
            <a:ext cx="152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C. Pinter </a:t>
            </a:r>
            <a:r>
              <a:rPr lang="en-US" sz="1200" i="1" dirty="0"/>
              <a:t>et al.</a:t>
            </a:r>
            <a:r>
              <a:rPr lang="en-US" sz="1200" dirty="0"/>
              <a:t> 2012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17153" y="1817273"/>
            <a:ext cx="1963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W. Schroeder </a:t>
            </a:r>
            <a:r>
              <a:rPr lang="en-US" sz="1200" i="1" dirty="0"/>
              <a:t>et al.</a:t>
            </a:r>
            <a:r>
              <a:rPr lang="en-US" sz="1200" dirty="0"/>
              <a:t> 2006</a:t>
            </a:r>
          </a:p>
        </p:txBody>
      </p:sp>
      <p:pic>
        <p:nvPicPr>
          <p:cNvPr id="2050" name="Picture 2" descr="VT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911" y="1373738"/>
            <a:ext cx="1182855" cy="46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windows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7" t="20241" r="23159" b="18406"/>
          <a:stretch/>
        </p:blipFill>
        <p:spPr bwMode="auto">
          <a:xfrm>
            <a:off x="3489258" y="5944866"/>
            <a:ext cx="473142" cy="47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ttp://berraf.info/assets/img/icons/linux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9" t="11228" r="21606" b="27102"/>
          <a:stretch/>
        </p:blipFill>
        <p:spPr bwMode="auto">
          <a:xfrm>
            <a:off x="5257800" y="5914104"/>
            <a:ext cx="461314" cy="47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http://www.qbittorrent.org/img/macos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08" y="5887541"/>
            <a:ext cx="517060" cy="51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987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ounded Rectangle 100"/>
          <p:cNvSpPr/>
          <p:nvPr/>
        </p:nvSpPr>
        <p:spPr>
          <a:xfrm>
            <a:off x="5253842" y="1219200"/>
            <a:ext cx="3513116" cy="4793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Architecture:</a:t>
            </a:r>
            <a:r>
              <a:rPr lang="hu-HU" dirty="0"/>
              <a:t> 36 clas</a:t>
            </a:r>
            <a:r>
              <a:rPr lang="en-CA" dirty="0" err="1"/>
              <a:t>ses</a:t>
            </a:r>
            <a:r>
              <a:rPr lang="en-CA" dirty="0"/>
              <a:t> (C++)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65455" y="1371600"/>
            <a:ext cx="3258137" cy="452817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vtkMRMLLabelMapVolumeNode</a:t>
            </a:r>
            <a:endParaRPr lang="en-CA" dirty="0"/>
          </a:p>
        </p:txBody>
      </p:sp>
      <p:sp>
        <p:nvSpPr>
          <p:cNvPr id="10" name="Rounded Rectangle 9"/>
          <p:cNvSpPr/>
          <p:nvPr/>
        </p:nvSpPr>
        <p:spPr>
          <a:xfrm>
            <a:off x="6433982" y="3010791"/>
            <a:ext cx="2375895" cy="45281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vtkOrientedImageData</a:t>
            </a:r>
            <a:endParaRPr lang="en-CA" dirty="0"/>
          </a:p>
        </p:txBody>
      </p:sp>
      <p:sp>
        <p:nvSpPr>
          <p:cNvPr id="11" name="Rounded Rectangle 10"/>
          <p:cNvSpPr/>
          <p:nvPr/>
        </p:nvSpPr>
        <p:spPr>
          <a:xfrm>
            <a:off x="6640155" y="3979945"/>
            <a:ext cx="1963550" cy="666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vtkOrientedImageDataResample</a:t>
            </a:r>
            <a:endParaRPr lang="en-CA" dirty="0"/>
          </a:p>
        </p:txBody>
      </p:sp>
      <p:sp>
        <p:nvSpPr>
          <p:cNvPr id="12" name="Rounded Rectangle 11"/>
          <p:cNvSpPr/>
          <p:nvPr/>
        </p:nvSpPr>
        <p:spPr>
          <a:xfrm>
            <a:off x="4310376" y="2943055"/>
            <a:ext cx="1886932" cy="666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vtkSegmentationConverter</a:t>
            </a:r>
            <a:endParaRPr lang="en-CA" dirty="0"/>
          </a:p>
        </p:txBody>
      </p:sp>
      <p:sp>
        <p:nvSpPr>
          <p:cNvPr id="13" name="Rounded Rectangle 12"/>
          <p:cNvSpPr/>
          <p:nvPr/>
        </p:nvSpPr>
        <p:spPr>
          <a:xfrm>
            <a:off x="4321374" y="3972084"/>
            <a:ext cx="1886932" cy="666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vtkSegmentationConverterRule</a:t>
            </a:r>
            <a:endParaRPr lang="en-CA" dirty="0"/>
          </a:p>
        </p:txBody>
      </p:sp>
      <p:sp>
        <p:nvSpPr>
          <p:cNvPr id="14" name="Rounded Rectangle 13"/>
          <p:cNvSpPr/>
          <p:nvPr/>
        </p:nvSpPr>
        <p:spPr>
          <a:xfrm>
            <a:off x="1856925" y="3972084"/>
            <a:ext cx="1944107" cy="666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vtkSegmentationConverterFactory</a:t>
            </a:r>
            <a:endParaRPr lang="en-CA" dirty="0"/>
          </a:p>
        </p:txBody>
      </p:sp>
      <p:cxnSp>
        <p:nvCxnSpPr>
          <p:cNvPr id="15" name="Straight Arrow Connector 14"/>
          <p:cNvCxnSpPr>
            <a:stCxn id="6" idx="0"/>
            <a:endCxn id="7" idx="2"/>
          </p:cNvCxnSpPr>
          <p:nvPr/>
        </p:nvCxnSpPr>
        <p:spPr>
          <a:xfrm flipV="1">
            <a:off x="1994524" y="1824417"/>
            <a:ext cx="0" cy="314455"/>
          </a:xfrm>
          <a:prstGeom prst="straightConnector1">
            <a:avLst/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8" idx="1"/>
          </p:cNvCxnSpPr>
          <p:nvPr/>
        </p:nvCxnSpPr>
        <p:spPr>
          <a:xfrm flipV="1">
            <a:off x="3513986" y="2365280"/>
            <a:ext cx="702044" cy="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04800" y="2939749"/>
            <a:ext cx="1666993" cy="666000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SegmentationDisplayNode</a:t>
            </a:r>
            <a:endParaRPr lang="en-CA" dirty="0"/>
          </a:p>
        </p:txBody>
      </p:sp>
      <p:sp>
        <p:nvSpPr>
          <p:cNvPr id="24" name="Rounded Rectangle 23"/>
          <p:cNvSpPr/>
          <p:nvPr/>
        </p:nvSpPr>
        <p:spPr>
          <a:xfrm>
            <a:off x="2337658" y="2943953"/>
            <a:ext cx="1634147" cy="666000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SegmentationStorageNode</a:t>
            </a:r>
            <a:endParaRPr lang="en-CA" dirty="0"/>
          </a:p>
        </p:txBody>
      </p:sp>
      <p:cxnSp>
        <p:nvCxnSpPr>
          <p:cNvPr id="27" name="Straight Arrow Connector 26"/>
          <p:cNvCxnSpPr>
            <a:stCxn id="6" idx="2"/>
            <a:endCxn id="23" idx="0"/>
          </p:cNvCxnSpPr>
          <p:nvPr/>
        </p:nvCxnSpPr>
        <p:spPr>
          <a:xfrm flipH="1">
            <a:off x="1138297" y="2591689"/>
            <a:ext cx="856227" cy="34806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2"/>
            <a:endCxn id="24" idx="0"/>
          </p:cNvCxnSpPr>
          <p:nvPr/>
        </p:nvCxnSpPr>
        <p:spPr>
          <a:xfrm>
            <a:off x="1994524" y="2591689"/>
            <a:ext cx="1160208" cy="35226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3"/>
            <a:endCxn id="9" idx="1"/>
          </p:cNvCxnSpPr>
          <p:nvPr/>
        </p:nvCxnSpPr>
        <p:spPr>
          <a:xfrm flipV="1">
            <a:off x="6291655" y="2365279"/>
            <a:ext cx="550552" cy="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2"/>
            <a:endCxn id="10" idx="0"/>
          </p:cNvCxnSpPr>
          <p:nvPr/>
        </p:nvCxnSpPr>
        <p:spPr>
          <a:xfrm flipH="1">
            <a:off x="7621930" y="2591687"/>
            <a:ext cx="1" cy="41910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8" idx="2"/>
            <a:endCxn id="12" idx="0"/>
          </p:cNvCxnSpPr>
          <p:nvPr/>
        </p:nvCxnSpPr>
        <p:spPr>
          <a:xfrm flipH="1">
            <a:off x="5253842" y="2591688"/>
            <a:ext cx="1" cy="35136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2" idx="2"/>
            <a:endCxn id="13" idx="0"/>
          </p:cNvCxnSpPr>
          <p:nvPr/>
        </p:nvCxnSpPr>
        <p:spPr>
          <a:xfrm>
            <a:off x="5253842" y="3609055"/>
            <a:ext cx="10998" cy="36302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1" idx="0"/>
            <a:endCxn id="10" idx="2"/>
          </p:cNvCxnSpPr>
          <p:nvPr/>
        </p:nvCxnSpPr>
        <p:spPr>
          <a:xfrm flipV="1">
            <a:off x="7621930" y="3463608"/>
            <a:ext cx="0" cy="51633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4" idx="3"/>
            <a:endCxn id="13" idx="1"/>
          </p:cNvCxnSpPr>
          <p:nvPr/>
        </p:nvCxnSpPr>
        <p:spPr>
          <a:xfrm>
            <a:off x="3801032" y="4305084"/>
            <a:ext cx="520342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3757212" y="3587559"/>
            <a:ext cx="563310" cy="44221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3902910" y="4896600"/>
            <a:ext cx="2723860" cy="666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vtkClosedSurfaceToBinaryLabelmapConversionRule</a:t>
            </a:r>
            <a:endParaRPr lang="en-CA" dirty="0"/>
          </a:p>
        </p:txBody>
      </p:sp>
      <p:cxnSp>
        <p:nvCxnSpPr>
          <p:cNvPr id="84" name="Straight Arrow Connector 83"/>
          <p:cNvCxnSpPr>
            <a:stCxn id="83" idx="0"/>
            <a:endCxn id="13" idx="2"/>
          </p:cNvCxnSpPr>
          <p:nvPr/>
        </p:nvCxnSpPr>
        <p:spPr>
          <a:xfrm flipV="1">
            <a:off x="5264840" y="4638084"/>
            <a:ext cx="0" cy="258516"/>
          </a:xfrm>
          <a:prstGeom prst="straightConnector1">
            <a:avLst/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6867345" y="4896600"/>
            <a:ext cx="592792" cy="666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...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6155669" y="4645946"/>
            <a:ext cx="711676" cy="320482"/>
          </a:xfrm>
          <a:prstGeom prst="straightConnector1">
            <a:avLst/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5372934" y="1311344"/>
            <a:ext cx="1027866" cy="281164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Slicer MRML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6592135" y="1304663"/>
            <a:ext cx="1027865" cy="28116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VTK storage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7827935" y="1304663"/>
            <a:ext cx="832739" cy="2811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VTK logic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479446" y="4893327"/>
            <a:ext cx="2949554" cy="1241530"/>
          </a:xfrm>
          <a:prstGeom prst="roundRect">
            <a:avLst/>
          </a:prstGeom>
          <a:solidFill>
            <a:schemeClr val="bg1">
              <a:lumMod val="50000"/>
              <a:alpha val="84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Module and widget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Displayable managers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Converter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Subject hierarchy plugins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5062" y="2138872"/>
            <a:ext cx="3038924" cy="452817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vtkMRMLSegmentationNode</a:t>
            </a:r>
            <a:endParaRPr lang="en-CA" dirty="0"/>
          </a:p>
        </p:txBody>
      </p:sp>
      <p:sp>
        <p:nvSpPr>
          <p:cNvPr id="8" name="Rounded Rectangle 7"/>
          <p:cNvSpPr/>
          <p:nvPr/>
        </p:nvSpPr>
        <p:spPr>
          <a:xfrm>
            <a:off x="4216030" y="2138871"/>
            <a:ext cx="2075625" cy="45281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vtkSegmentation</a:t>
            </a:r>
            <a:endParaRPr lang="en-CA" dirty="0"/>
          </a:p>
        </p:txBody>
      </p:sp>
      <p:sp>
        <p:nvSpPr>
          <p:cNvPr id="9" name="Rounded Rectangle 8"/>
          <p:cNvSpPr/>
          <p:nvPr/>
        </p:nvSpPr>
        <p:spPr>
          <a:xfrm>
            <a:off x="6842207" y="2138870"/>
            <a:ext cx="1559448" cy="45281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vtkSegment</a:t>
            </a:r>
            <a:endParaRPr lang="en-CA" dirty="0"/>
          </a:p>
        </p:txBody>
      </p:sp>
      <p:sp>
        <p:nvSpPr>
          <p:cNvPr id="43" name="TextBox 42"/>
          <p:cNvSpPr txBox="1"/>
          <p:nvPr/>
        </p:nvSpPr>
        <p:spPr>
          <a:xfrm>
            <a:off x="6530952" y="194649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78893" y="366043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013665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r>
              <a:rPr lang="en-CA" dirty="0"/>
              <a:t>Example use case: MRI/US fusion for prostate HDR brachytherapy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13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2016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94" y="767175"/>
            <a:ext cx="8479813" cy="539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4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564" y="1780236"/>
            <a:ext cx="3394553" cy="197103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14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" y="0"/>
            <a:ext cx="9052560" cy="1295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Example use case: Finding most similar RT plan in the cloud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0998" y="1672401"/>
            <a:ext cx="4873209" cy="434739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Initialize daily adaptive RT plan from most similar one</a:t>
            </a:r>
          </a:p>
          <a:p>
            <a:pPr lvl="1"/>
            <a:r>
              <a:rPr lang="en-CA" sz="2400" dirty="0"/>
              <a:t>By geometrical similarity based on segmentation comparison</a:t>
            </a:r>
          </a:p>
          <a:p>
            <a:r>
              <a:rPr lang="en-CA" sz="2800" dirty="0"/>
              <a:t>Highly parallel computations</a:t>
            </a:r>
          </a:p>
          <a:p>
            <a:r>
              <a:rPr lang="en-CA" sz="2800" dirty="0"/>
              <a:t>Very large amount of data</a:t>
            </a:r>
          </a:p>
          <a:p>
            <a:r>
              <a:rPr lang="en-CA" sz="2800" dirty="0"/>
              <a:t>Self-driven scripts in cloud</a:t>
            </a:r>
          </a:p>
          <a:p>
            <a:endParaRPr lang="en-CA" sz="2400" dirty="0"/>
          </a:p>
          <a:p>
            <a:pPr marL="0" indent="0">
              <a:buNone/>
            </a:pPr>
            <a:r>
              <a:rPr lang="en-CA" sz="2000" i="1" dirty="0"/>
              <a:t>Andrea et al., IUPESM World Congress 2015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274" y="4352453"/>
            <a:ext cx="1020495" cy="1020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374" y="2026929"/>
            <a:ext cx="432790" cy="432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6307140" y="2836198"/>
            <a:ext cx="1663197" cy="104239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None/>
            </a:pPr>
            <a:r>
              <a:rPr lang="en-CA" sz="2400" dirty="0"/>
              <a:t>Scripted</a:t>
            </a:r>
            <a:br>
              <a:rPr lang="en-CA" sz="2400" dirty="0"/>
            </a:br>
            <a:r>
              <a:rPr lang="en-CA" sz="2400" dirty="0"/>
              <a:t>analysis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328403" y="4654363"/>
            <a:ext cx="1237033" cy="71858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None/>
            </a:pPr>
            <a:r>
              <a:rPr lang="en-CA" sz="2400" dirty="0"/>
              <a:t>Local</a:t>
            </a:r>
            <a:br>
              <a:rPr lang="en-CA" sz="2400" dirty="0"/>
            </a:br>
            <a:r>
              <a:rPr lang="en-CA" sz="2400" dirty="0"/>
              <a:t>control</a:t>
            </a:r>
          </a:p>
        </p:txBody>
      </p:sp>
      <p:sp>
        <p:nvSpPr>
          <p:cNvPr id="13" name="Curved Left Arrow 12"/>
          <p:cNvSpPr/>
          <p:nvPr/>
        </p:nvSpPr>
        <p:spPr>
          <a:xfrm flipH="1" flipV="1">
            <a:off x="5767059" y="3718966"/>
            <a:ext cx="470937" cy="826831"/>
          </a:xfrm>
          <a:prstGeom prst="curved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6" name="Curved Left Arrow 15"/>
          <p:cNvSpPr/>
          <p:nvPr/>
        </p:nvSpPr>
        <p:spPr>
          <a:xfrm>
            <a:off x="7343994" y="3746125"/>
            <a:ext cx="471600" cy="828000"/>
          </a:xfrm>
          <a:prstGeom prst="curved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942" y="2983537"/>
            <a:ext cx="432790" cy="432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602" y="3005689"/>
            <a:ext cx="432790" cy="432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453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93"/>
    </mc:Choice>
    <mc:Fallback xmlns="">
      <p:transition spd="slow" advTm="32393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95400"/>
            <a:ext cx="6781800" cy="4830763"/>
          </a:xfrm>
        </p:spPr>
        <p:txBody>
          <a:bodyPr/>
          <a:lstStyle/>
          <a:p>
            <a:r>
              <a:rPr lang="en-CA" dirty="0"/>
              <a:t>Fractional image representation</a:t>
            </a:r>
          </a:p>
          <a:p>
            <a:pPr lvl="1"/>
            <a:r>
              <a:rPr lang="en-CA" dirty="0"/>
              <a:t>More efficient storage of structures</a:t>
            </a:r>
          </a:p>
          <a:p>
            <a:pPr lvl="1"/>
            <a:r>
              <a:rPr lang="en-CA" dirty="0"/>
              <a:t>Enables using stochastic methods</a:t>
            </a:r>
            <a:br>
              <a:rPr lang="en-CA" dirty="0"/>
            </a:br>
            <a:endParaRPr lang="en-CA" dirty="0"/>
          </a:p>
          <a:p>
            <a:r>
              <a:rPr lang="en-CA" dirty="0"/>
              <a:t>Integration into 3D Slicer core</a:t>
            </a:r>
            <a:br>
              <a:rPr lang="en-CA" dirty="0"/>
            </a:br>
            <a:endParaRPr lang="en-CA" dirty="0"/>
          </a:p>
          <a:p>
            <a:r>
              <a:rPr lang="en-CA" dirty="0"/>
              <a:t>Ontologies support</a:t>
            </a:r>
          </a:p>
          <a:p>
            <a:pPr lvl="1"/>
            <a:r>
              <a:rPr lang="en-CA" dirty="0"/>
              <a:t>Hierarchical organization of structures</a:t>
            </a:r>
          </a:p>
          <a:p>
            <a:pPr lvl="1"/>
            <a:r>
              <a:rPr lang="en-CA" dirty="0"/>
              <a:t>Standard ontologies used in clinics</a:t>
            </a:r>
          </a:p>
          <a:p>
            <a:pPr lvl="1"/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15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1468315"/>
            <a:ext cx="1104900" cy="108585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207122" y="2499015"/>
            <a:ext cx="1340840" cy="30426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600" dirty="0"/>
              <a:t>Binary image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96125" y="2783897"/>
            <a:ext cx="1385455" cy="129020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7066333" y="3971192"/>
            <a:ext cx="1622416" cy="30426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600" dirty="0"/>
              <a:t>Fractional image</a:t>
            </a:r>
          </a:p>
        </p:txBody>
      </p:sp>
    </p:spTree>
    <p:extLst>
      <p:ext uri="{BB962C8B-B14F-4D97-AF65-F5344CB8AC3E}">
        <p14:creationId xmlns:p14="http://schemas.microsoft.com/office/powerpoint/2010/main" val="1463160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16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04800"/>
            <a:ext cx="8229600" cy="1676400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sz="5400" b="1" dirty="0">
                <a:solidFill>
                  <a:schemeClr val="tx2"/>
                </a:solidFill>
              </a:rPr>
              <a:t>Thank you for your attention!</a:t>
            </a:r>
          </a:p>
        </p:txBody>
      </p:sp>
      <p:pic>
        <p:nvPicPr>
          <p:cNvPr id="2050" name="Picture 2" descr="http://www.theemployable.com/wp-content/uploads/2012/01/questionstoas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2371725"/>
            <a:ext cx="2857500" cy="357187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914" t="10783" r="8764" b="10781"/>
          <a:stretch/>
        </p:blipFill>
        <p:spPr>
          <a:xfrm>
            <a:off x="6295947" y="3116390"/>
            <a:ext cx="2267107" cy="1259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63" y="3362633"/>
            <a:ext cx="2537279" cy="6490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0790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Appendix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17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20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Segmentations user interface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18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476" y="891439"/>
            <a:ext cx="3768106" cy="5324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1219200"/>
            <a:ext cx="4313502" cy="503881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/>
              <a:t>Managing segments and their properties</a:t>
            </a:r>
          </a:p>
          <a:p>
            <a:r>
              <a:rPr lang="en-CA"/>
              <a:t>Advanced display options</a:t>
            </a:r>
          </a:p>
          <a:p>
            <a:r>
              <a:rPr lang="en-CA"/>
              <a:t>Explicit handling of representations</a:t>
            </a:r>
          </a:p>
          <a:p>
            <a:r>
              <a:rPr lang="en-CA"/>
              <a:t>Convenient import/export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8885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19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3" y="369252"/>
            <a:ext cx="9058075" cy="563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0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Segmentation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221" r="4363"/>
          <a:stretch/>
        </p:blipFill>
        <p:spPr>
          <a:xfrm>
            <a:off x="95865" y="1024722"/>
            <a:ext cx="3505200" cy="499507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87560" y="5662659"/>
            <a:ext cx="2874206" cy="30426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600" dirty="0"/>
              <a:t>Head and neck RT phantom case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640649" y="1341437"/>
            <a:ext cx="5350951" cy="51355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Also known as contouring</a:t>
            </a:r>
          </a:p>
          <a:p>
            <a:r>
              <a:rPr lang="en-US" sz="2800" dirty="0"/>
              <a:t>Delineates structures of interest</a:t>
            </a:r>
          </a:p>
          <a:p>
            <a:pPr lvl="1"/>
            <a:r>
              <a:rPr lang="en-US" sz="2400" dirty="0"/>
              <a:t>Manual contouring: Slice by slice</a:t>
            </a:r>
          </a:p>
          <a:p>
            <a:pPr lvl="1"/>
            <a:r>
              <a:rPr lang="en-US" sz="2400" dirty="0"/>
              <a:t>Automatic / semi-automatic</a:t>
            </a:r>
          </a:p>
          <a:p>
            <a:r>
              <a:rPr lang="en-US" sz="2800" dirty="0"/>
              <a:t>Omnipresent in medical imaging</a:t>
            </a:r>
          </a:p>
          <a:p>
            <a:pPr lvl="1"/>
            <a:r>
              <a:rPr lang="en-US" sz="2400" dirty="0"/>
              <a:t>Surgical/radiation therapy </a:t>
            </a:r>
            <a:r>
              <a:rPr lang="en-US" sz="2400" b="1" dirty="0"/>
              <a:t>planning</a:t>
            </a:r>
          </a:p>
          <a:p>
            <a:pPr lvl="1"/>
            <a:r>
              <a:rPr lang="en-US" sz="2400" dirty="0"/>
              <a:t>Intra-surgery </a:t>
            </a:r>
            <a:r>
              <a:rPr lang="en-US" sz="2400" b="1" dirty="0"/>
              <a:t>navigation</a:t>
            </a:r>
          </a:p>
          <a:p>
            <a:pPr lvl="1"/>
            <a:r>
              <a:rPr lang="en-US" sz="2400" dirty="0"/>
              <a:t>Volume/shape </a:t>
            </a:r>
            <a:r>
              <a:rPr lang="en-US" sz="2400" b="1" dirty="0"/>
              <a:t>analysis</a:t>
            </a:r>
          </a:p>
          <a:p>
            <a:pPr lvl="1"/>
            <a:r>
              <a:rPr lang="en-US" sz="2400" dirty="0"/>
              <a:t>3D printing (</a:t>
            </a:r>
            <a:r>
              <a:rPr lang="en-US" sz="2400" b="1" dirty="0"/>
              <a:t>interventions</a:t>
            </a:r>
            <a:r>
              <a:rPr lang="en-US" sz="2400" dirty="0"/>
              <a:t>)</a:t>
            </a:r>
          </a:p>
          <a:p>
            <a:pPr lvl="1"/>
            <a:r>
              <a:rPr lang="en-US" sz="2400" b="1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3893959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Operation: </a:t>
            </a:r>
            <a:r>
              <a:rPr lang="en-CA" sz="2800" dirty="0"/>
              <a:t>User needs to know that conversion is needed, and how to perform the conversion</a:t>
            </a:r>
            <a:endParaRPr lang="en-CA" dirty="0"/>
          </a:p>
          <a:p>
            <a:r>
              <a:rPr lang="en-CA" dirty="0"/>
              <a:t>Identity: </a:t>
            </a:r>
            <a:r>
              <a:rPr lang="en-CA" sz="2800" dirty="0"/>
              <a:t>Relationships between converted objects need to be preserved to be able to determine their origin and identity</a:t>
            </a:r>
            <a:endParaRPr lang="en-CA" dirty="0"/>
          </a:p>
          <a:p>
            <a:r>
              <a:rPr lang="en-CA" dirty="0"/>
              <a:t>Validity: </a:t>
            </a:r>
            <a:r>
              <a:rPr lang="en-CA" sz="2800" dirty="0"/>
              <a:t>When a representation changes, the others need to follow, otherwise invalid data is accessible</a:t>
            </a:r>
            <a:endParaRPr lang="en-CA" dirty="0"/>
          </a:p>
          <a:p>
            <a:r>
              <a:rPr lang="en-CA" dirty="0"/>
              <a:t>Coherence: </a:t>
            </a:r>
            <a:r>
              <a:rPr lang="en-CA" sz="2800" dirty="0"/>
              <a:t>Structures belonging together must be converted together to contain the same data types</a:t>
            </a:r>
            <a:endParaRPr lang="en-CA" dirty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Difficulties with conversion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20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57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41437"/>
            <a:ext cx="3733800" cy="4983163"/>
          </a:xfrm>
        </p:spPr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en-CA" dirty="0"/>
              <a:t>Each optimal for</a:t>
            </a:r>
          </a:p>
          <a:p>
            <a:pPr marL="742950" lvl="2" indent="-342900"/>
            <a:r>
              <a:rPr lang="en-CA" i="1" dirty="0"/>
              <a:t>either</a:t>
            </a:r>
            <a:r>
              <a:rPr lang="en-CA" dirty="0"/>
              <a:t> storage (A)</a:t>
            </a:r>
          </a:p>
          <a:p>
            <a:pPr marL="742950" lvl="2" indent="-342900"/>
            <a:r>
              <a:rPr lang="en-CA" i="1" dirty="0"/>
              <a:t>or</a:t>
            </a:r>
            <a:r>
              <a:rPr lang="en-CA" dirty="0"/>
              <a:t> analysis (C)</a:t>
            </a:r>
          </a:p>
          <a:p>
            <a:pPr marL="742950" lvl="2" indent="-342900"/>
            <a:r>
              <a:rPr lang="en-CA" i="1" dirty="0"/>
              <a:t>or</a:t>
            </a:r>
            <a:r>
              <a:rPr lang="en-CA" dirty="0"/>
              <a:t> visualization (B,D)</a:t>
            </a:r>
            <a:br>
              <a:rPr lang="en-CA" dirty="0"/>
            </a:br>
            <a:endParaRPr lang="en-CA" dirty="0"/>
          </a:p>
          <a:p>
            <a:pPr marL="342900" lvl="1" indent="-342900">
              <a:buFont typeface="Arial" charset="0"/>
              <a:buChar char="•"/>
            </a:pPr>
            <a:r>
              <a:rPr lang="en-CA" dirty="0"/>
              <a:t>Imposed needs</a:t>
            </a:r>
          </a:p>
          <a:p>
            <a:pPr marL="742950" lvl="2" indent="-342900"/>
            <a:r>
              <a:rPr lang="en-CA" dirty="0"/>
              <a:t>Conversion</a:t>
            </a:r>
          </a:p>
          <a:p>
            <a:pPr marL="742950" lvl="2" indent="-342900"/>
            <a:r>
              <a:rPr lang="en-CA" dirty="0"/>
              <a:t>Simultaneous</a:t>
            </a:r>
          </a:p>
          <a:p>
            <a:pPr marL="1200150" lvl="3" indent="-342900"/>
            <a:r>
              <a:rPr lang="en-CA" dirty="0"/>
              <a:t>Visualization</a:t>
            </a:r>
          </a:p>
          <a:p>
            <a:pPr marL="1200150" lvl="3" indent="-342900"/>
            <a:r>
              <a:rPr lang="en-CA" dirty="0"/>
              <a:t>Transformation</a:t>
            </a:r>
          </a:p>
          <a:p>
            <a:pPr marL="742950" lvl="2" indent="-342900"/>
            <a:endParaRPr lang="en-CA" dirty="0"/>
          </a:p>
          <a:p>
            <a:pPr marL="742950" lvl="2" indent="-342900"/>
            <a:endParaRPr lang="en-CA" dirty="0"/>
          </a:p>
          <a:p>
            <a:pPr marL="742950" lvl="2" indent="-342900"/>
            <a:endParaRPr lang="en-CA" dirty="0"/>
          </a:p>
          <a:p>
            <a:pPr marL="800100" lvl="2" indent="-400050"/>
            <a:endParaRPr lang="en-CA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Various representations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2016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405" y="994247"/>
            <a:ext cx="4584747" cy="505099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628749" y="5855538"/>
            <a:ext cx="3880058" cy="5609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600" dirty="0"/>
              <a:t>Typical representations:</a:t>
            </a:r>
            <a:br>
              <a:rPr lang="en-CA" sz="1600" dirty="0"/>
            </a:br>
            <a:r>
              <a:rPr lang="en-CA" sz="1600" dirty="0"/>
              <a:t>A: Contours, B: Surface, C: Image, D: Ribbons</a:t>
            </a:r>
          </a:p>
        </p:txBody>
      </p:sp>
    </p:spTree>
    <p:extLst>
      <p:ext uri="{BB962C8B-B14F-4D97-AF65-F5344CB8AC3E}">
        <p14:creationId xmlns:p14="http://schemas.microsoft.com/office/powerpoint/2010/main" val="381771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3733800" y="4012920"/>
            <a:ext cx="1791407" cy="16824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800" dirty="0"/>
              <a:t>Brain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733801" y="1447800"/>
            <a:ext cx="1791407" cy="16824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800" dirty="0"/>
              <a:t>Brain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Difficulty #1: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2016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901" y="1501117"/>
            <a:ext cx="1603209" cy="1344153"/>
          </a:xfrm>
          <a:prstGeom prst="rect">
            <a:avLst/>
          </a:prstGeom>
        </p:spPr>
      </p:pic>
      <p:sp>
        <p:nvSpPr>
          <p:cNvPr id="18" name="Down Arrow 17"/>
          <p:cNvSpPr/>
          <p:nvPr/>
        </p:nvSpPr>
        <p:spPr>
          <a:xfrm>
            <a:off x="4419601" y="3265408"/>
            <a:ext cx="419806" cy="63261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Content Placeholder 1"/>
          <p:cNvSpPr txBox="1">
            <a:spLocks/>
          </p:cNvSpPr>
          <p:nvPr/>
        </p:nvSpPr>
        <p:spPr bwMode="auto">
          <a:xfrm>
            <a:off x="457198" y="1371600"/>
            <a:ext cx="2934409" cy="38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Operation</a:t>
            </a:r>
          </a:p>
          <a:p>
            <a:pPr lvl="1"/>
            <a:r>
              <a:rPr lang="en-CA" dirty="0" smtClean="0"/>
              <a:t>User needs to be aware of the need for conversion, and</a:t>
            </a:r>
            <a:r>
              <a:rPr lang="en-CA" dirty="0"/>
              <a:t> </a:t>
            </a:r>
            <a:r>
              <a:rPr lang="en-CA" dirty="0" smtClean="0"/>
              <a:t>also</a:t>
            </a:r>
          </a:p>
          <a:p>
            <a:pPr lvl="1"/>
            <a:r>
              <a:rPr lang="en-CA" dirty="0" smtClean="0"/>
              <a:t>How to perform it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168" y="4092271"/>
            <a:ext cx="1667407" cy="1283316"/>
          </a:xfrm>
          <a:prstGeom prst="rect">
            <a:avLst/>
          </a:prstGeom>
        </p:spPr>
      </p:pic>
      <p:sp>
        <p:nvSpPr>
          <p:cNvPr id="31" name="Down Arrow 30"/>
          <p:cNvSpPr/>
          <p:nvPr/>
        </p:nvSpPr>
        <p:spPr>
          <a:xfrm rot="16200000">
            <a:off x="5973806" y="1969692"/>
            <a:ext cx="419806" cy="63261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/>
          <p:cNvSpPr txBox="1"/>
          <p:nvPr/>
        </p:nvSpPr>
        <p:spPr>
          <a:xfrm>
            <a:off x="6629400" y="2034239"/>
            <a:ext cx="2133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Analysis </a:t>
            </a:r>
            <a:r>
              <a:rPr lang="en-CA" sz="2400" dirty="0">
                <a:solidFill>
                  <a:srgbClr val="FF0000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Surface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Dose volume histogram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Dice coefficient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…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 rot="16200000">
            <a:off x="5973806" y="4477234"/>
            <a:ext cx="419806" cy="63261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/>
          <p:cNvSpPr txBox="1"/>
          <p:nvPr/>
        </p:nvSpPr>
        <p:spPr>
          <a:xfrm>
            <a:off x="6629400" y="4541781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Analysis </a:t>
            </a:r>
            <a:r>
              <a:rPr lang="en-CA" sz="2400" b="1" dirty="0">
                <a:solidFill>
                  <a:srgbClr val="007033"/>
                </a:solidFill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355748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animBg="1"/>
      <p:bldP spid="27" grpId="0"/>
      <p:bldP spid="31" grpId="0" animBg="1"/>
      <p:bldP spid="32" grpId="0"/>
      <p:bldP spid="33" grpId="0" animBg="1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540800" y="3098240"/>
            <a:ext cx="2698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solidFill>
                  <a:srgbClr val="FF0000"/>
                </a:solidFill>
              </a:rPr>
              <a:t>?   </a:t>
            </a:r>
            <a:r>
              <a:rPr lang="en-CA" sz="2400" dirty="0">
                <a:solidFill>
                  <a:srgbClr val="FF0000"/>
                </a:solidFill>
              </a:rPr>
              <a:t>origin  </a:t>
            </a:r>
            <a:r>
              <a:rPr lang="en-CA" sz="2800" dirty="0">
                <a:solidFill>
                  <a:srgbClr val="FF0000"/>
                </a:solidFill>
              </a:rPr>
              <a:t>  </a:t>
            </a:r>
            <a:r>
              <a:rPr lang="en-CA" sz="2800" b="1" dirty="0">
                <a:solidFill>
                  <a:srgbClr val="FF0000"/>
                </a:solidFill>
              </a:rPr>
              <a:t>?</a:t>
            </a:r>
          </a:p>
          <a:p>
            <a:pPr algn="ctr"/>
            <a:r>
              <a:rPr lang="en-CA" sz="2400" dirty="0">
                <a:solidFill>
                  <a:srgbClr val="FF0000"/>
                </a:solidFill>
              </a:rPr>
              <a:t>(provenance)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6503431" y="4012920"/>
            <a:ext cx="1218945" cy="16824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800" dirty="0"/>
              <a:t>Tumor1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3733800" y="4012920"/>
            <a:ext cx="1791407" cy="16824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800" dirty="0"/>
              <a:t>Brain1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6503431" y="1447801"/>
            <a:ext cx="1218945" cy="16824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800" dirty="0"/>
              <a:t>Tumor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733801" y="1447800"/>
            <a:ext cx="1791407" cy="16824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800" dirty="0"/>
              <a:t>Brain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2544095"/>
            <a:ext cx="3021985" cy="2669253"/>
          </a:xfrm>
        </p:spPr>
        <p:txBody>
          <a:bodyPr/>
          <a:lstStyle/>
          <a:p>
            <a:r>
              <a:rPr lang="en-CA" dirty="0" smtClean="0"/>
              <a:t>Identity</a:t>
            </a:r>
          </a:p>
          <a:p>
            <a:pPr lvl="1"/>
            <a:r>
              <a:rPr lang="en-CA" dirty="0" smtClean="0"/>
              <a:t>Need to keep track of where the structures came from and what they represent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Difficulty #2: Identity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2016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901" y="1501117"/>
            <a:ext cx="1603209" cy="134415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304" y="1843678"/>
            <a:ext cx="745198" cy="727456"/>
          </a:xfrm>
          <a:prstGeom prst="rect">
            <a:avLst/>
          </a:prstGeom>
        </p:spPr>
      </p:pic>
      <p:sp>
        <p:nvSpPr>
          <p:cNvPr id="18" name="Down Arrow 17"/>
          <p:cNvSpPr/>
          <p:nvPr/>
        </p:nvSpPr>
        <p:spPr>
          <a:xfrm>
            <a:off x="4419601" y="3265408"/>
            <a:ext cx="419806" cy="63261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Down Arrow 18"/>
          <p:cNvSpPr/>
          <p:nvPr/>
        </p:nvSpPr>
        <p:spPr>
          <a:xfrm>
            <a:off x="6903000" y="3265408"/>
            <a:ext cx="419806" cy="63261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168" y="4092271"/>
            <a:ext cx="1667407" cy="128331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046" y="4399983"/>
            <a:ext cx="709714" cy="69778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495800" y="5638800"/>
            <a:ext cx="289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?       </a:t>
            </a:r>
            <a:r>
              <a:rPr lang="en-CA" sz="2400" dirty="0">
                <a:solidFill>
                  <a:srgbClr val="FF0000"/>
                </a:solidFill>
              </a:rPr>
              <a:t>identity      </a:t>
            </a:r>
            <a:r>
              <a:rPr lang="en-CA" sz="28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7" name="Content Placeholder 1"/>
          <p:cNvSpPr txBox="1">
            <a:spLocks/>
          </p:cNvSpPr>
          <p:nvPr/>
        </p:nvSpPr>
        <p:spPr bwMode="auto">
          <a:xfrm>
            <a:off x="457200" y="1371601"/>
            <a:ext cx="2743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Operation</a:t>
            </a:r>
          </a:p>
        </p:txBody>
      </p:sp>
    </p:spTree>
    <p:extLst>
      <p:ext uri="{BB962C8B-B14F-4D97-AF65-F5344CB8AC3E}">
        <p14:creationId xmlns:p14="http://schemas.microsoft.com/office/powerpoint/2010/main" val="231704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3" grpId="0" animBg="1"/>
      <p:bldP spid="22" grpId="0" animBg="1"/>
      <p:bldP spid="2" grpId="0" build="p"/>
      <p:bldP spid="18" grpId="0" animBg="1"/>
      <p:bldP spid="19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544096"/>
            <a:ext cx="2438400" cy="914400"/>
          </a:xfrm>
        </p:spPr>
        <p:txBody>
          <a:bodyPr/>
          <a:lstStyle/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Identity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Difficulty #3: Validity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6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2016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57200" y="3703637"/>
            <a:ext cx="2895600" cy="239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Validity</a:t>
            </a:r>
          </a:p>
          <a:p>
            <a:pPr lvl="1"/>
            <a:r>
              <a:rPr lang="en-CA" dirty="0" smtClean="0"/>
              <a:t>No invalid data should be accessible at any time</a:t>
            </a:r>
            <a:endParaRPr lang="en-CA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6503431" y="4012920"/>
            <a:ext cx="1218945" cy="16824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800" dirty="0"/>
              <a:t>Tumor (image)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3733800" y="4012920"/>
            <a:ext cx="1791407" cy="16824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800" dirty="0"/>
              <a:t>Brain (image)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6503431" y="1447801"/>
            <a:ext cx="1218945" cy="16824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800" dirty="0"/>
              <a:t>Tumor (contour)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3733801" y="1447800"/>
            <a:ext cx="1791407" cy="16824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800" dirty="0"/>
              <a:t>Brain (contour)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901" y="1501117"/>
            <a:ext cx="1603209" cy="134415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304" y="1843678"/>
            <a:ext cx="745198" cy="72745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168" y="4092271"/>
            <a:ext cx="1667407" cy="128331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046" y="4399983"/>
            <a:ext cx="709714" cy="697786"/>
          </a:xfrm>
          <a:prstGeom prst="rect">
            <a:avLst/>
          </a:prstGeom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457200" y="1371601"/>
            <a:ext cx="2895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Operation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673" y="4400849"/>
            <a:ext cx="710935" cy="698988"/>
          </a:xfrm>
          <a:prstGeom prst="rect">
            <a:avLst/>
          </a:prstGeom>
        </p:spPr>
      </p:pic>
      <p:sp>
        <p:nvSpPr>
          <p:cNvPr id="33" name="Down Arrow 32"/>
          <p:cNvSpPr/>
          <p:nvPr/>
        </p:nvSpPr>
        <p:spPr>
          <a:xfrm flipV="1">
            <a:off x="6903000" y="3265408"/>
            <a:ext cx="419806" cy="63261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/>
          <p:cNvSpPr txBox="1"/>
          <p:nvPr/>
        </p:nvSpPr>
        <p:spPr>
          <a:xfrm>
            <a:off x="7324725" y="3361429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?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882345" y="4856134"/>
            <a:ext cx="1268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005638" y="4849516"/>
            <a:ext cx="0" cy="141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ight Arrow 37"/>
          <p:cNvSpPr/>
          <p:nvPr/>
        </p:nvSpPr>
        <p:spPr>
          <a:xfrm rot="-2700000">
            <a:off x="6519129" y="5072189"/>
            <a:ext cx="395282" cy="14816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976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3" grpId="0" animBg="1"/>
      <p:bldP spid="34" grpId="0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3612104" y="1345448"/>
            <a:ext cx="4215419" cy="223595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400" dirty="0"/>
              <a:t>Patient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3612103" y="1345448"/>
            <a:ext cx="4215419" cy="482675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400" dirty="0"/>
              <a:t>Patient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544096"/>
            <a:ext cx="2438400" cy="914400"/>
          </a:xfrm>
        </p:spPr>
        <p:txBody>
          <a:bodyPr/>
          <a:lstStyle/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Identity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Difficulty #4: Coherence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7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2016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57200" y="3703637"/>
            <a:ext cx="2895600" cy="735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Validity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3733800" y="4012920"/>
            <a:ext cx="1791407" cy="16824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800" dirty="0"/>
              <a:t>Brain (image)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6503431" y="1447801"/>
            <a:ext cx="1218945" cy="16824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800" dirty="0"/>
              <a:t>Tumor (contour)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3733801" y="1447800"/>
            <a:ext cx="1791407" cy="16824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800" dirty="0"/>
              <a:t>Brain (contour)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901" y="1501117"/>
            <a:ext cx="1603209" cy="134415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304" y="1843678"/>
            <a:ext cx="745198" cy="72745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168" y="4092271"/>
            <a:ext cx="1667407" cy="1283316"/>
          </a:xfrm>
          <a:prstGeom prst="rect">
            <a:avLst/>
          </a:prstGeom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457200" y="1371601"/>
            <a:ext cx="2743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Operation</a:t>
            </a:r>
          </a:p>
        </p:txBody>
      </p:sp>
      <p:sp>
        <p:nvSpPr>
          <p:cNvPr id="20" name="Content Placeholder 1"/>
          <p:cNvSpPr txBox="1">
            <a:spLocks/>
          </p:cNvSpPr>
          <p:nvPr/>
        </p:nvSpPr>
        <p:spPr bwMode="auto">
          <a:xfrm>
            <a:off x="457200" y="4868153"/>
            <a:ext cx="2917990" cy="148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Coherence</a:t>
            </a:r>
          </a:p>
          <a:p>
            <a:pPr lvl="1"/>
            <a:r>
              <a:rPr lang="en-CA" dirty="0" smtClean="0"/>
              <a:t>Forming a unified whole</a:t>
            </a:r>
            <a:endParaRPr lang="en-CA" dirty="0"/>
          </a:p>
        </p:txBody>
      </p:sp>
      <p:sp>
        <p:nvSpPr>
          <p:cNvPr id="23" name="Down Arrow 22"/>
          <p:cNvSpPr/>
          <p:nvPr/>
        </p:nvSpPr>
        <p:spPr>
          <a:xfrm>
            <a:off x="4419601" y="3265408"/>
            <a:ext cx="419806" cy="63261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/>
          <p:cNvSpPr txBox="1"/>
          <p:nvPr/>
        </p:nvSpPr>
        <p:spPr>
          <a:xfrm>
            <a:off x="6704803" y="4253501"/>
            <a:ext cx="7641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6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6250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7" grpId="0" animBg="1"/>
      <p:bldP spid="25" grpId="0" animBg="1"/>
      <p:bldP spid="20" grpId="0"/>
      <p:bldP spid="23" grpId="0" animBg="1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tient small"/>
          <p:cNvSpPr txBox="1">
            <a:spLocks/>
          </p:cNvSpPr>
          <p:nvPr/>
        </p:nvSpPr>
        <p:spPr bwMode="auto">
          <a:xfrm>
            <a:off x="5257800" y="1132490"/>
            <a:ext cx="3505200" cy="223595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400" dirty="0"/>
              <a:t>Patient</a:t>
            </a:r>
          </a:p>
        </p:txBody>
      </p:sp>
      <p:sp>
        <p:nvSpPr>
          <p:cNvPr id="17" name="Patient big"/>
          <p:cNvSpPr txBox="1">
            <a:spLocks/>
          </p:cNvSpPr>
          <p:nvPr/>
        </p:nvSpPr>
        <p:spPr bwMode="auto">
          <a:xfrm>
            <a:off x="5257800" y="1132490"/>
            <a:ext cx="3505200" cy="513155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400" dirty="0"/>
              <a:t>Patient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169280"/>
            <a:ext cx="4595290" cy="1587060"/>
          </a:xfrm>
        </p:spPr>
        <p:txBody>
          <a:bodyPr/>
          <a:lstStyle/>
          <a:p>
            <a:r>
              <a:rPr lang="en-CA" dirty="0"/>
              <a:t>1 </a:t>
            </a:r>
            <a:r>
              <a:rPr lang="en-CA" i="1" dirty="0"/>
              <a:t>segmentation</a:t>
            </a:r>
            <a:r>
              <a:rPr lang="en-CA" dirty="0"/>
              <a:t> contains N </a:t>
            </a:r>
            <a:r>
              <a:rPr lang="en-CA" i="1" dirty="0"/>
              <a:t>segments </a:t>
            </a:r>
            <a:r>
              <a:rPr lang="en-CA" dirty="0"/>
              <a:t>(structures)</a:t>
            </a:r>
          </a:p>
          <a:p>
            <a:pPr lvl="1"/>
            <a:r>
              <a:rPr lang="en-CA" dirty="0"/>
              <a:t>Coherence </a:t>
            </a:r>
            <a:r>
              <a:rPr lang="en-CA" b="1" dirty="0">
                <a:solidFill>
                  <a:srgbClr val="007033"/>
                </a:solidFill>
              </a:rPr>
              <a:t>✓</a:t>
            </a:r>
            <a:endParaRPr lang="en-CA" dirty="0"/>
          </a:p>
        </p:txBody>
      </p:sp>
      <p:sp>
        <p:nvSpPr>
          <p:cNvPr id="15" name="Content Placeholder 1"/>
          <p:cNvSpPr txBox="1">
            <a:spLocks/>
          </p:cNvSpPr>
          <p:nvPr/>
        </p:nvSpPr>
        <p:spPr bwMode="auto">
          <a:xfrm>
            <a:off x="457200" y="4432740"/>
            <a:ext cx="4595290" cy="1587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Provides automatic conversions </a:t>
            </a:r>
          </a:p>
          <a:p>
            <a:pPr lvl="1"/>
            <a:r>
              <a:rPr lang="en-CA" dirty="0"/>
              <a:t>Operation </a:t>
            </a:r>
            <a:r>
              <a:rPr lang="en-CA" b="1" dirty="0">
                <a:solidFill>
                  <a:srgbClr val="007033"/>
                </a:solidFill>
              </a:rPr>
              <a:t>✓</a:t>
            </a:r>
            <a:endParaRPr lang="en-CA" dirty="0"/>
          </a:p>
        </p:txBody>
      </p:sp>
      <p:sp>
        <p:nvSpPr>
          <p:cNvPr id="16" name="Content Placeholder 1"/>
          <p:cNvSpPr txBox="1">
            <a:spLocks/>
          </p:cNvSpPr>
          <p:nvPr/>
        </p:nvSpPr>
        <p:spPr bwMode="auto">
          <a:xfrm>
            <a:off x="457200" y="2756340"/>
            <a:ext cx="459529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Each </a:t>
            </a:r>
            <a:r>
              <a:rPr lang="en-CA" i="1" dirty="0"/>
              <a:t>segment</a:t>
            </a:r>
            <a:r>
              <a:rPr lang="en-CA" dirty="0"/>
              <a:t> contains multiple </a:t>
            </a:r>
            <a:r>
              <a:rPr lang="en-CA" i="1" dirty="0"/>
              <a:t>representations</a:t>
            </a:r>
          </a:p>
          <a:p>
            <a:pPr lvl="1"/>
            <a:r>
              <a:rPr lang="en-CA" dirty="0"/>
              <a:t>Identity </a:t>
            </a:r>
            <a:r>
              <a:rPr lang="en-CA" b="1" dirty="0">
                <a:solidFill>
                  <a:srgbClr val="007033"/>
                </a:solidFill>
              </a:rPr>
              <a:t>✓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Segmentation “object”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8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2016</a:t>
            </a:r>
            <a:endParaRPr lang="en-US" dirty="0"/>
          </a:p>
        </p:txBody>
      </p:sp>
      <p:sp>
        <p:nvSpPr>
          <p:cNvPr id="8" name="Tumor contour box"/>
          <p:cNvSpPr txBox="1">
            <a:spLocks/>
          </p:cNvSpPr>
          <p:nvPr/>
        </p:nvSpPr>
        <p:spPr bwMode="auto">
          <a:xfrm>
            <a:off x="7417888" y="1234843"/>
            <a:ext cx="1218945" cy="16824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800" dirty="0"/>
              <a:t>Tumor (contour)</a:t>
            </a:r>
          </a:p>
        </p:txBody>
      </p:sp>
      <p:sp>
        <p:nvSpPr>
          <p:cNvPr id="18" name="Tumor segment box"/>
          <p:cNvSpPr txBox="1">
            <a:spLocks/>
          </p:cNvSpPr>
          <p:nvPr/>
        </p:nvSpPr>
        <p:spPr bwMode="auto">
          <a:xfrm>
            <a:off x="7417888" y="1234842"/>
            <a:ext cx="1218945" cy="457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800" dirty="0"/>
              <a:t>Tumor</a:t>
            </a:r>
          </a:p>
        </p:txBody>
      </p:sp>
      <p:sp>
        <p:nvSpPr>
          <p:cNvPr id="9" name="Brain contour box"/>
          <p:cNvSpPr txBox="1">
            <a:spLocks/>
          </p:cNvSpPr>
          <p:nvPr/>
        </p:nvSpPr>
        <p:spPr bwMode="auto">
          <a:xfrm>
            <a:off x="5371393" y="1234842"/>
            <a:ext cx="1791407" cy="16824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800" dirty="0"/>
              <a:t>Brain (contour)</a:t>
            </a:r>
          </a:p>
        </p:txBody>
      </p:sp>
      <p:sp>
        <p:nvSpPr>
          <p:cNvPr id="7" name="Brain segment box"/>
          <p:cNvSpPr txBox="1">
            <a:spLocks/>
          </p:cNvSpPr>
          <p:nvPr/>
        </p:nvSpPr>
        <p:spPr bwMode="auto">
          <a:xfrm>
            <a:off x="5371392" y="1234842"/>
            <a:ext cx="1791407" cy="457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800" dirty="0"/>
              <a:t>Brain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493" y="1288159"/>
            <a:ext cx="1603209" cy="13441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761" y="1630720"/>
            <a:ext cx="745198" cy="7274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760" y="2758842"/>
            <a:ext cx="1667407" cy="128331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503" y="3127856"/>
            <a:ext cx="709714" cy="69778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3514" y="4168113"/>
            <a:ext cx="1583657" cy="134415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0707" y="4516820"/>
            <a:ext cx="709714" cy="727456"/>
          </a:xfrm>
          <a:prstGeom prst="rect">
            <a:avLst/>
          </a:prstGeom>
        </p:spPr>
      </p:pic>
      <p:sp>
        <p:nvSpPr>
          <p:cNvPr id="24" name="Curved Right Arrow 23"/>
          <p:cNvSpPr/>
          <p:nvPr/>
        </p:nvSpPr>
        <p:spPr>
          <a:xfrm>
            <a:off x="4953000" y="1828800"/>
            <a:ext cx="512493" cy="16002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5" name="Curved Right Arrow 24"/>
          <p:cNvSpPr/>
          <p:nvPr/>
        </p:nvSpPr>
        <p:spPr>
          <a:xfrm>
            <a:off x="4837344" y="1797192"/>
            <a:ext cx="626680" cy="305410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7" name="Curved Right Arrow 26"/>
          <p:cNvSpPr/>
          <p:nvPr/>
        </p:nvSpPr>
        <p:spPr>
          <a:xfrm>
            <a:off x="7173197" y="1947039"/>
            <a:ext cx="512493" cy="16002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8" name="Curved Right Arrow 27"/>
          <p:cNvSpPr/>
          <p:nvPr/>
        </p:nvSpPr>
        <p:spPr>
          <a:xfrm>
            <a:off x="7057541" y="1905000"/>
            <a:ext cx="626680" cy="305410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05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/>
      <p:bldP spid="16" grpId="0"/>
      <p:bldP spid="18" grpId="0" animBg="1"/>
      <p:bldP spid="7" grpId="0" animBg="1"/>
      <p:bldP spid="24" grpId="0" animBg="1"/>
      <p:bldP spid="25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19201"/>
            <a:ext cx="5181600" cy="671512"/>
          </a:xfrm>
        </p:spPr>
        <p:txBody>
          <a:bodyPr/>
          <a:lstStyle/>
          <a:p>
            <a:r>
              <a:rPr lang="en-CA" dirty="0"/>
              <a:t>“Promoted” representation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Master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9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2016</a:t>
            </a:r>
            <a:endParaRPr lang="en-US" dirty="0"/>
          </a:p>
        </p:txBody>
      </p:sp>
      <p:sp>
        <p:nvSpPr>
          <p:cNvPr id="7" name="Patient big"/>
          <p:cNvSpPr txBox="1">
            <a:spLocks/>
          </p:cNvSpPr>
          <p:nvPr/>
        </p:nvSpPr>
        <p:spPr bwMode="auto">
          <a:xfrm>
            <a:off x="5562600" y="1600200"/>
            <a:ext cx="3276600" cy="377159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400" dirty="0"/>
              <a:t>Patient</a:t>
            </a:r>
          </a:p>
        </p:txBody>
      </p:sp>
      <p:sp>
        <p:nvSpPr>
          <p:cNvPr id="23" name="Content Placeholder 1"/>
          <p:cNvSpPr txBox="1">
            <a:spLocks/>
          </p:cNvSpPr>
          <p:nvPr/>
        </p:nvSpPr>
        <p:spPr bwMode="auto">
          <a:xfrm>
            <a:off x="304800" y="1798637"/>
            <a:ext cx="5181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Conversions use it as source</a:t>
            </a:r>
          </a:p>
        </p:txBody>
      </p:sp>
      <p:sp>
        <p:nvSpPr>
          <p:cNvPr id="25" name="Content Placeholder 1"/>
          <p:cNvSpPr txBox="1">
            <a:spLocks/>
          </p:cNvSpPr>
          <p:nvPr/>
        </p:nvSpPr>
        <p:spPr bwMode="auto">
          <a:xfrm>
            <a:off x="304800" y="2362201"/>
            <a:ext cx="5181600" cy="1066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When changed, the other representations are cleared</a:t>
            </a:r>
          </a:p>
        </p:txBody>
      </p:sp>
      <p:sp>
        <p:nvSpPr>
          <p:cNvPr id="26" name="Tumor segment box"/>
          <p:cNvSpPr txBox="1">
            <a:spLocks/>
          </p:cNvSpPr>
          <p:nvPr/>
        </p:nvSpPr>
        <p:spPr bwMode="auto">
          <a:xfrm>
            <a:off x="7162800" y="1702553"/>
            <a:ext cx="1550233" cy="31874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800" dirty="0"/>
              <a:t>Tumor</a:t>
            </a:r>
          </a:p>
        </p:txBody>
      </p:sp>
      <p:pic>
        <p:nvPicPr>
          <p:cNvPr id="29" name="Tumor surfa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0" y="3200400"/>
            <a:ext cx="1257301" cy="128873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206616" y="2209800"/>
            <a:ext cx="16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image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26280" y="3821668"/>
            <a:ext cx="16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surface</a:t>
            </a:r>
          </a:p>
        </p:txBody>
      </p:sp>
      <p:pic>
        <p:nvPicPr>
          <p:cNvPr id="33" name="Tumor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017" y="1809297"/>
            <a:ext cx="1257301" cy="1236171"/>
          </a:xfrm>
          <a:prstGeom prst="rect">
            <a:avLst/>
          </a:prstGeom>
        </p:spPr>
      </p:pic>
      <p:pic>
        <p:nvPicPr>
          <p:cNvPr id="34" name="Tumor edite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171" y="1809699"/>
            <a:ext cx="1259466" cy="1238301"/>
          </a:xfrm>
          <a:prstGeom prst="rect">
            <a:avLst/>
          </a:prstGeom>
        </p:spPr>
      </p:pic>
      <p:pic>
        <p:nvPicPr>
          <p:cNvPr id="1026" name="Star" descr="Gold Star Cutouts - 15&quot;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867" y="2057400"/>
            <a:ext cx="565533" cy="56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urved Right Arrow 34"/>
          <p:cNvSpPr/>
          <p:nvPr/>
        </p:nvSpPr>
        <p:spPr>
          <a:xfrm>
            <a:off x="6811296" y="2280695"/>
            <a:ext cx="528022" cy="16915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pic>
        <p:nvPicPr>
          <p:cNvPr id="21" name="Tumor surface outline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25646" y="3207067"/>
            <a:ext cx="1257300" cy="1288733"/>
          </a:xfrm>
          <a:prstGeom prst="rect">
            <a:avLst/>
          </a:prstGeom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304800" y="3429000"/>
            <a:ext cx="5181600" cy="523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dirty="0"/>
              <a:t>And re-converted as needed</a:t>
            </a:r>
          </a:p>
        </p:txBody>
      </p:sp>
      <p:sp>
        <p:nvSpPr>
          <p:cNvPr id="38" name="Content Placeholder 1"/>
          <p:cNvSpPr txBox="1">
            <a:spLocks/>
          </p:cNvSpPr>
          <p:nvPr/>
        </p:nvSpPr>
        <p:spPr bwMode="auto">
          <a:xfrm>
            <a:off x="304800" y="3952568"/>
            <a:ext cx="5181600" cy="1076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When saving to disk, this representation is written</a:t>
            </a:r>
          </a:p>
        </p:txBody>
      </p:sp>
      <p:sp>
        <p:nvSpPr>
          <p:cNvPr id="39" name="Content Placeholder 1"/>
          <p:cNvSpPr txBox="1">
            <a:spLocks/>
          </p:cNvSpPr>
          <p:nvPr/>
        </p:nvSpPr>
        <p:spPr bwMode="auto">
          <a:xfrm>
            <a:off x="304800" y="5029198"/>
            <a:ext cx="5181600" cy="57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Solves Validity </a:t>
            </a:r>
            <a:r>
              <a:rPr lang="en-CA" b="1" dirty="0">
                <a:solidFill>
                  <a:srgbClr val="007033"/>
                </a:solidFill>
              </a:rPr>
              <a:t>✓</a:t>
            </a:r>
            <a:endParaRPr lang="en-CA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7557236" y="2609848"/>
            <a:ext cx="22250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7768839" y="2620498"/>
            <a:ext cx="0" cy="2340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http://www.fancyicons.com/free-icons/112/must-have/png/256/save_256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057400"/>
            <a:ext cx="607436" cy="60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57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3" grpId="0"/>
      <p:bldP spid="25" grpId="0"/>
      <p:bldP spid="35" grpId="0" animBg="1"/>
      <p:bldP spid="35" grpId="1" animBg="1"/>
      <p:bldP spid="37" grpId="0"/>
      <p:bldP spid="38" grpId="0"/>
      <p:bldP spid="3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28149</TotalTime>
  <Words>1013</Words>
  <Application>Microsoft Office PowerPoint</Application>
  <PresentationFormat>On-screen Show (4:3)</PresentationFormat>
  <Paragraphs>242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Dynamic management of segmented structures in 3D Slicer</vt:lpstr>
      <vt:lpstr>Segmentation</vt:lpstr>
      <vt:lpstr>Various representations</vt:lpstr>
      <vt:lpstr>Difficulty #1: Operation</vt:lpstr>
      <vt:lpstr>Difficulty #2: Identity</vt:lpstr>
      <vt:lpstr>Difficulty #3: Validity</vt:lpstr>
      <vt:lpstr>Difficulty #4: Coherence</vt:lpstr>
      <vt:lpstr>Segmentation “object”</vt:lpstr>
      <vt:lpstr>Master representation</vt:lpstr>
      <vt:lpstr>Automatic conversion</vt:lpstr>
      <vt:lpstr>Implementation</vt:lpstr>
      <vt:lpstr>Architecture: 36 classes (C++)</vt:lpstr>
      <vt:lpstr>Example use case: MRI/US fusion for prostate HDR brachytherapy</vt:lpstr>
      <vt:lpstr>PowerPoint Presentation</vt:lpstr>
      <vt:lpstr>Future work</vt:lpstr>
      <vt:lpstr>PowerPoint Presentation</vt:lpstr>
      <vt:lpstr>Appendix</vt:lpstr>
      <vt:lpstr>Segmentations user interface</vt:lpstr>
      <vt:lpstr>PowerPoint Presentation</vt:lpstr>
      <vt:lpstr>Difficulties with conversion</vt:lpstr>
    </vt:vector>
  </TitlesOfParts>
  <Company>Queen's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Andras Lasso</dc:creator>
  <cp:lastModifiedBy>Csaba Pintér</cp:lastModifiedBy>
  <cp:revision>667</cp:revision>
  <cp:lastPrinted>2013-02-02T23:26:38Z</cp:lastPrinted>
  <dcterms:created xsi:type="dcterms:W3CDTF">2010-01-28T18:12:58Z</dcterms:created>
  <dcterms:modified xsi:type="dcterms:W3CDTF">2016-05-26T16:22:43Z</dcterms:modified>
</cp:coreProperties>
</file>