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61" r:id="rId3"/>
    <p:sldId id="263" r:id="rId4"/>
    <p:sldId id="275" r:id="rId5"/>
    <p:sldId id="278" r:id="rId6"/>
    <p:sldId id="28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2D1C-A454-478A-AD6F-A22D6DCCE869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E9DA-F67B-4925-A8A1-5BD3A146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0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2D1C-A454-478A-AD6F-A22D6DCCE869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E9DA-F67B-4925-A8A1-5BD3A146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1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2D1C-A454-478A-AD6F-A22D6DCCE869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E9DA-F67B-4925-A8A1-5BD3A146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6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2D1C-A454-478A-AD6F-A22D6DCCE869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E9DA-F67B-4925-A8A1-5BD3A146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1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2D1C-A454-478A-AD6F-A22D6DCCE869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E9DA-F67B-4925-A8A1-5BD3A146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6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2D1C-A454-478A-AD6F-A22D6DCCE869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E9DA-F67B-4925-A8A1-5BD3A146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2D1C-A454-478A-AD6F-A22D6DCCE869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E9DA-F67B-4925-A8A1-5BD3A146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7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2D1C-A454-478A-AD6F-A22D6DCCE869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E9DA-F67B-4925-A8A1-5BD3A146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2D1C-A454-478A-AD6F-A22D6DCCE869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E9DA-F67B-4925-A8A1-5BD3A146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5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2D1C-A454-478A-AD6F-A22D6DCCE869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E9DA-F67B-4925-A8A1-5BD3A146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2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2D1C-A454-478A-AD6F-A22D6DCCE869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E9DA-F67B-4925-A8A1-5BD3A146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9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92D1C-A454-478A-AD6F-A22D6DCCE869}" type="datetimeFigureOut">
              <a:rPr lang="en-US" smtClean="0"/>
              <a:t>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1E9DA-F67B-4925-A8A1-5BD3A1463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3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87562"/>
          </a:xfrm>
        </p:spPr>
        <p:txBody>
          <a:bodyPr>
            <a:noAutofit/>
          </a:bodyPr>
          <a:lstStyle/>
          <a:p>
            <a:r>
              <a:rPr lang="en-US" sz="4800" dirty="0" smtClean="0"/>
              <a:t>Example parameter sets for automatic registration for different </a:t>
            </a:r>
            <a:r>
              <a:rPr lang="en-US" sz="4800" dirty="0" smtClean="0"/>
              <a:t>scenarios in 3D Slicer</a:t>
            </a:r>
            <a:endParaRPr lang="en-US" sz="48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2209800"/>
            <a:ext cx="8229600" cy="3916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743200"/>
            <a:ext cx="8229600" cy="3657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Scenarios:</a:t>
            </a:r>
          </a:p>
          <a:p>
            <a:r>
              <a:rPr lang="en-US" dirty="0" smtClean="0"/>
              <a:t>CVH phantom data for Varian</a:t>
            </a:r>
            <a:br>
              <a:rPr lang="en-US" dirty="0" smtClean="0"/>
            </a:br>
            <a:r>
              <a:rPr lang="en-US" dirty="0" smtClean="0"/>
              <a:t>(2012-09-10)</a:t>
            </a:r>
          </a:p>
          <a:p>
            <a:pPr lvl="1"/>
            <a:r>
              <a:rPr lang="en-US" dirty="0" smtClean="0"/>
              <a:t>Success rate on sample images: 100% (no visible misalignment after registration), fully automatic</a:t>
            </a:r>
          </a:p>
          <a:p>
            <a:r>
              <a:rPr lang="en-US" dirty="0" smtClean="0"/>
              <a:t>Odette Cancer Centre data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79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CVH phantom data for </a:t>
            </a:r>
            <a:r>
              <a:rPr lang="en-US" dirty="0" smtClean="0"/>
              <a:t>Varian:</a:t>
            </a:r>
            <a:br>
              <a:rPr lang="en-US" dirty="0" smtClean="0"/>
            </a:br>
            <a:r>
              <a:rPr lang="en-US" dirty="0" smtClean="0"/>
              <a:t>Planning </a:t>
            </a:r>
            <a:r>
              <a:rPr lang="en-US" dirty="0" smtClean="0"/>
              <a:t>MRI to guidance </a:t>
            </a:r>
            <a:r>
              <a:rPr lang="en-US" dirty="0" smtClean="0"/>
              <a:t>MRI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Generic registration (BRAINS)</a:t>
            </a:r>
          </a:p>
          <a:p>
            <a:pPr lvl="1"/>
            <a:r>
              <a:rPr lang="en-US" dirty="0" smtClean="0"/>
              <a:t>Rigid (6 DOF)</a:t>
            </a:r>
          </a:p>
          <a:p>
            <a:pPr lvl="1"/>
            <a:r>
              <a:rPr lang="en-US" dirty="0" smtClean="0"/>
              <a:t>Number of samples=10000</a:t>
            </a:r>
          </a:p>
          <a:p>
            <a:pPr lvl="1"/>
            <a:r>
              <a:rPr lang="en-US" dirty="0" smtClean="0"/>
              <a:t>Minimum step length=0.05</a:t>
            </a:r>
          </a:p>
          <a:p>
            <a:pPr lvl="1"/>
            <a:r>
              <a:rPr lang="en-US" dirty="0" smtClean="0"/>
              <a:t>Transform scale=100000.0</a:t>
            </a:r>
          </a:p>
          <a:p>
            <a:pPr lvl="1"/>
            <a:r>
              <a:rPr lang="en-US" dirty="0" smtClean="0"/>
              <a:t>Relaxation factor=0.9</a:t>
            </a:r>
          </a:p>
          <a:p>
            <a:pPr lvl="1"/>
            <a:r>
              <a:rPr lang="en-US" dirty="0" smtClean="0"/>
              <a:t>Maximum step length=10.0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Success rate on sample images: 100% (no visible misalignment after registration), fully automatic</a:t>
            </a:r>
          </a:p>
          <a:p>
            <a:pPr lvl="1"/>
            <a:r>
              <a:rPr lang="en-US" dirty="0" smtClean="0"/>
              <a:t>Computation time: under 5 seconds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0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CVH phantom data for Varian: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CT </a:t>
            </a:r>
            <a:r>
              <a:rPr lang="en-US" dirty="0" smtClean="0"/>
              <a:t>to </a:t>
            </a:r>
            <a:r>
              <a:rPr lang="en-US" dirty="0" smtClean="0"/>
              <a:t>CBCT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Generic registration (BRAINS)</a:t>
            </a:r>
          </a:p>
          <a:p>
            <a:pPr lvl="1"/>
            <a:r>
              <a:rPr lang="en-US" dirty="0" smtClean="0"/>
              <a:t>Rigid (6 DOF)</a:t>
            </a:r>
          </a:p>
          <a:p>
            <a:pPr lvl="1"/>
            <a:r>
              <a:rPr lang="en-US" dirty="0" smtClean="0"/>
              <a:t>Number of samples=100000</a:t>
            </a:r>
          </a:p>
          <a:p>
            <a:pPr lvl="1"/>
            <a:r>
              <a:rPr lang="en-US" dirty="0" smtClean="0"/>
              <a:t>Minimum step length=0.05</a:t>
            </a:r>
          </a:p>
          <a:p>
            <a:pPr lvl="1"/>
            <a:r>
              <a:rPr lang="en-US" dirty="0" smtClean="0"/>
              <a:t>Transform scale=100000.0</a:t>
            </a:r>
          </a:p>
          <a:p>
            <a:pPr lvl="1"/>
            <a:r>
              <a:rPr lang="en-US" dirty="0" smtClean="0"/>
              <a:t>Relaxation factor=0.9</a:t>
            </a:r>
          </a:p>
          <a:p>
            <a:pPr lvl="1"/>
            <a:r>
              <a:rPr lang="en-US" dirty="0" smtClean="0"/>
              <a:t>Maximum step length=10.0</a:t>
            </a:r>
          </a:p>
          <a:p>
            <a:pPr lvl="1"/>
            <a:r>
              <a:rPr lang="en-US" dirty="0" smtClean="0"/>
              <a:t>Initialize: </a:t>
            </a:r>
            <a:r>
              <a:rPr lang="en-US" dirty="0" err="1" smtClean="0"/>
              <a:t>useMomentsAlign</a:t>
            </a:r>
            <a:endParaRPr lang="en-US" dirty="0" smtClean="0"/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Success rate on sample images: 100% (no visible misalignment after registration), fully automatic</a:t>
            </a:r>
          </a:p>
          <a:p>
            <a:pPr lvl="1"/>
            <a:r>
              <a:rPr lang="en-US" dirty="0" smtClean="0"/>
              <a:t>Computation time: under 5 seconds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8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CVH phantom data for </a:t>
            </a:r>
            <a:r>
              <a:rPr lang="en-US" dirty="0" smtClean="0"/>
              <a:t>Varian:</a:t>
            </a:r>
            <a:br>
              <a:rPr lang="en-US" dirty="0" smtClean="0"/>
            </a:br>
            <a:r>
              <a:rPr lang="en-US" dirty="0" smtClean="0"/>
              <a:t>CT </a:t>
            </a:r>
            <a:r>
              <a:rPr lang="en-US" dirty="0" smtClean="0"/>
              <a:t>to planning </a:t>
            </a:r>
            <a:r>
              <a:rPr lang="en-US" dirty="0" smtClean="0"/>
              <a:t>MR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Generic registration (BRAINS)</a:t>
            </a:r>
          </a:p>
          <a:p>
            <a:pPr lvl="1"/>
            <a:r>
              <a:rPr lang="en-US" dirty="0" smtClean="0"/>
              <a:t>Rigid (6 DOF)</a:t>
            </a:r>
          </a:p>
          <a:p>
            <a:pPr lvl="1"/>
            <a:r>
              <a:rPr lang="en-US" dirty="0" smtClean="0"/>
              <a:t>Number of samples=100000</a:t>
            </a:r>
          </a:p>
          <a:p>
            <a:pPr lvl="1"/>
            <a:r>
              <a:rPr lang="en-US" dirty="0" smtClean="0"/>
              <a:t>Minimum step length=0.05</a:t>
            </a:r>
          </a:p>
          <a:p>
            <a:pPr lvl="1"/>
            <a:r>
              <a:rPr lang="en-US" dirty="0" smtClean="0"/>
              <a:t>Transform scale=100000.0</a:t>
            </a:r>
          </a:p>
          <a:p>
            <a:pPr lvl="1"/>
            <a:r>
              <a:rPr lang="en-US" dirty="0" smtClean="0"/>
              <a:t>Relaxation factor=0.9</a:t>
            </a:r>
          </a:p>
          <a:p>
            <a:pPr lvl="1"/>
            <a:r>
              <a:rPr lang="en-US" dirty="0" smtClean="0"/>
              <a:t>Maximum step length=10.0</a:t>
            </a:r>
          </a:p>
          <a:p>
            <a:pPr lvl="1"/>
            <a:r>
              <a:rPr lang="en-US" dirty="0" smtClean="0"/>
              <a:t>Initialize: </a:t>
            </a:r>
            <a:r>
              <a:rPr lang="en-US" dirty="0" err="1" smtClean="0"/>
              <a:t>useMomentsAlign</a:t>
            </a:r>
            <a:endParaRPr lang="en-US" dirty="0" smtClean="0"/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Registration is successful, fully automatic</a:t>
            </a:r>
          </a:p>
          <a:p>
            <a:pPr lvl="1"/>
            <a:r>
              <a:rPr lang="en-US" dirty="0" smtClean="0"/>
              <a:t>Computation time: under 7 seconds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9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CVH phantom data for </a:t>
            </a:r>
            <a:r>
              <a:rPr lang="en-US" dirty="0" smtClean="0"/>
              <a:t>Varian:</a:t>
            </a:r>
            <a:br>
              <a:rPr lang="en-US" dirty="0" smtClean="0"/>
            </a:br>
            <a:r>
              <a:rPr lang="en-US" dirty="0" smtClean="0"/>
              <a:t>CBCT </a:t>
            </a:r>
            <a:r>
              <a:rPr lang="en-US" dirty="0" smtClean="0"/>
              <a:t>to planning </a:t>
            </a:r>
            <a:r>
              <a:rPr lang="en-US" dirty="0" smtClean="0"/>
              <a:t>MR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Generic registration (BRAINS)</a:t>
            </a:r>
          </a:p>
          <a:p>
            <a:pPr lvl="1"/>
            <a:r>
              <a:rPr lang="en-US" dirty="0" smtClean="0"/>
              <a:t>Rigid (6 DOF)</a:t>
            </a:r>
          </a:p>
          <a:p>
            <a:pPr lvl="1"/>
            <a:r>
              <a:rPr lang="en-US" dirty="0" smtClean="0"/>
              <a:t>Number of samples=100000</a:t>
            </a:r>
          </a:p>
          <a:p>
            <a:pPr lvl="1"/>
            <a:r>
              <a:rPr lang="en-US" dirty="0" smtClean="0"/>
              <a:t>Minimum step length=0.05</a:t>
            </a:r>
          </a:p>
          <a:p>
            <a:pPr lvl="1"/>
            <a:r>
              <a:rPr lang="en-US" dirty="0" smtClean="0"/>
              <a:t>Transform scale=100000.0</a:t>
            </a:r>
          </a:p>
          <a:p>
            <a:pPr lvl="1"/>
            <a:r>
              <a:rPr lang="en-US" dirty="0" smtClean="0"/>
              <a:t>Relaxation factor=0.9</a:t>
            </a:r>
          </a:p>
          <a:p>
            <a:pPr lvl="1"/>
            <a:r>
              <a:rPr lang="en-US" dirty="0" smtClean="0"/>
              <a:t>Maximum step length=10.0</a:t>
            </a:r>
          </a:p>
          <a:p>
            <a:pPr lvl="1"/>
            <a:r>
              <a:rPr lang="en-US" dirty="0" smtClean="0"/>
              <a:t>Initialize: </a:t>
            </a:r>
            <a:r>
              <a:rPr lang="en-US" dirty="0" err="1" smtClean="0"/>
              <a:t>useMomentsAlign</a:t>
            </a:r>
            <a:endParaRPr lang="en-US" dirty="0" smtClean="0"/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Registration is successful, fully automatic</a:t>
            </a:r>
          </a:p>
          <a:p>
            <a:pPr lvl="1"/>
            <a:r>
              <a:rPr lang="en-US" dirty="0" smtClean="0"/>
              <a:t>Computation time: under 5 seconds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73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Odette Cancer Centre </a:t>
            </a:r>
            <a:r>
              <a:rPr lang="en-US" dirty="0" smtClean="0"/>
              <a:t>data:</a:t>
            </a:r>
            <a:br>
              <a:rPr lang="en-US" dirty="0" smtClean="0"/>
            </a:br>
            <a:r>
              <a:rPr lang="en-US" dirty="0" smtClean="0"/>
              <a:t>CT to CBCT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Generic registration (BRAINS)</a:t>
            </a:r>
          </a:p>
          <a:p>
            <a:pPr lvl="1"/>
            <a:r>
              <a:rPr lang="en-US" dirty="0" smtClean="0"/>
              <a:t>Rigid (6 DOF)</a:t>
            </a:r>
          </a:p>
          <a:p>
            <a:pPr lvl="1"/>
            <a:r>
              <a:rPr lang="en-US" dirty="0" smtClean="0"/>
              <a:t>Number of samples=100000</a:t>
            </a:r>
          </a:p>
          <a:p>
            <a:pPr lvl="1"/>
            <a:r>
              <a:rPr lang="en-US" dirty="0" smtClean="0"/>
              <a:t>Minimum step length=0.05</a:t>
            </a:r>
          </a:p>
          <a:p>
            <a:pPr lvl="1"/>
            <a:r>
              <a:rPr lang="en-US" smtClean="0"/>
              <a:t>Transform </a:t>
            </a:r>
            <a:r>
              <a:rPr lang="en-US" smtClean="0"/>
              <a:t>scale=1000000.0</a:t>
            </a:r>
            <a:endParaRPr lang="en-US" dirty="0" smtClean="0"/>
          </a:p>
          <a:p>
            <a:pPr lvl="1"/>
            <a:r>
              <a:rPr lang="en-US" dirty="0" smtClean="0"/>
              <a:t>Relaxation factor=0.9</a:t>
            </a:r>
          </a:p>
          <a:p>
            <a:pPr lvl="1"/>
            <a:r>
              <a:rPr lang="en-US" dirty="0" smtClean="0"/>
              <a:t>Maximum step </a:t>
            </a:r>
            <a:r>
              <a:rPr lang="en-US" dirty="0" smtClean="0"/>
              <a:t>length=5.0</a:t>
            </a:r>
            <a:endParaRPr lang="en-US" dirty="0" smtClean="0"/>
          </a:p>
          <a:p>
            <a:pPr lvl="1"/>
            <a:r>
              <a:rPr lang="en-US" dirty="0" smtClean="0"/>
              <a:t>Initialize</a:t>
            </a:r>
            <a:r>
              <a:rPr lang="en-US" dirty="0" smtClean="0"/>
              <a:t>: None</a:t>
            </a:r>
            <a:endParaRPr lang="en-US" dirty="0" smtClean="0"/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Registration is successful, fully automatic</a:t>
            </a:r>
          </a:p>
          <a:p>
            <a:pPr lvl="1"/>
            <a:r>
              <a:rPr lang="en-US" dirty="0" smtClean="0"/>
              <a:t>Computation time: under 5 seconds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65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262</Words>
  <Application>Microsoft Office PowerPoint</Application>
  <PresentationFormat>On-screen Show (4:3)</PresentationFormat>
  <Paragraphs>65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Example parameter sets for automatic registration for different scenarios in 3D Slicer</vt:lpstr>
      <vt:lpstr>CVH phantom data for Varian: Planning MRI to guidance MRI</vt:lpstr>
      <vt:lpstr>CVH phantom data for Varian:  CT to CBCT</vt:lpstr>
      <vt:lpstr>CVH phantom data for Varian: CT to planning MR</vt:lpstr>
      <vt:lpstr>CVH phantom data for Varian: CBCT to planning MR</vt:lpstr>
      <vt:lpstr>Odette Cancer Centre data: CT to CBCT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Andras Lasso</dc:creator>
  <cp:lastModifiedBy>Csaba Pinter</cp:lastModifiedBy>
  <cp:revision>17</cp:revision>
  <dcterms:created xsi:type="dcterms:W3CDTF">2012-09-11T16:47:00Z</dcterms:created>
  <dcterms:modified xsi:type="dcterms:W3CDTF">2013-02-13T18:37:15Z</dcterms:modified>
</cp:coreProperties>
</file>