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4" r:id="rId11"/>
    <p:sldId id="525" r:id="rId12"/>
    <p:sldId id="531" r:id="rId13"/>
    <p:sldId id="50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ba Pintér" initials="CP" lastIdx="2" clrIdx="0">
    <p:extLst>
      <p:ext uri="{19B8F6BF-5375-455C-9EA6-DF929625EA0E}">
        <p15:presenceInfo xmlns:p15="http://schemas.microsoft.com/office/powerpoint/2012/main" userId="19df5fcfd3f9d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3" autoAdjust="0"/>
    <p:restoredTop sz="94016" autoAdjust="0"/>
  </p:normalViewPr>
  <p:slideViewPr>
    <p:cSldViewPr showGuides="1">
      <p:cViewPr varScale="1">
        <p:scale>
          <a:sx n="120" d="100"/>
          <a:sy n="120" d="100"/>
        </p:scale>
        <p:origin x="1440" y="9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2019-07-24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2019-07-24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587647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1448"/>
            <a:ext cx="3505200" cy="61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87647"/>
            <a:ext cx="3200400" cy="1028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/>
              <a:t>Tutorial:</a:t>
            </a:r>
            <a:br>
              <a:rPr lang="en-CA" sz="5400" b="1" dirty="0"/>
            </a:br>
            <a:r>
              <a:rPr lang="en-CA" sz="5400" b="1" dirty="0">
                <a:solidFill>
                  <a:srgbClr val="780000"/>
                </a:solidFill>
              </a:rPr>
              <a:t>Dose surface histogram calculation</a:t>
            </a:r>
            <a:endParaRPr lang="en-US" b="1" dirty="0">
              <a:solidFill>
                <a:srgbClr val="7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>
                <a:latin typeface="+mn-lt"/>
              </a:rPr>
              <a:t>Laboratory for Percutaneous Surgery, Queen’s University, Kingston, ON, Canada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3E173-C2D6-4CBD-9600-A1C5B6E4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07" y="1143000"/>
            <a:ext cx="3826387" cy="4930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3/1. Switch to Dose Volume Histogram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68" y="14478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7244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5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788DE-29BD-4620-BE8A-16F8938A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68" y="1022061"/>
            <a:ext cx="5845781" cy="499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957290" y="3096887"/>
            <a:ext cx="2963454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Select dose volume and segmentation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3/2. Set inputs and compute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32" y="374060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59" y="400286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68" y="578386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68309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7879743" y="1494846"/>
            <a:ext cx="29155" cy="31955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4015" y="4919592"/>
            <a:ext cx="4419749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Enable “Dose surface histogram”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8FDC7-BAAB-4709-9615-E3D6638BDA15}"/>
              </a:ext>
            </a:extLst>
          </p:cNvPr>
          <p:cNvSpPr txBox="1"/>
          <p:nvPr/>
        </p:nvSpPr>
        <p:spPr>
          <a:xfrm>
            <a:off x="5956531" y="4693375"/>
            <a:ext cx="2963454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“Compute DVH” to start computation</a:t>
            </a:r>
          </a:p>
        </p:txBody>
      </p:sp>
    </p:spTree>
    <p:extLst>
      <p:ext uri="{BB962C8B-B14F-4D97-AF65-F5344CB8AC3E}">
        <p14:creationId xmlns:p14="http://schemas.microsoft.com/office/powerpoint/2010/main" val="249058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3/3. Output dose is visualized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A9DB0-72B3-4948-A5E4-20A2DAA82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7"/>
          <a:stretch/>
        </p:blipFill>
        <p:spPr>
          <a:xfrm>
            <a:off x="457200" y="990600"/>
            <a:ext cx="80010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7EC90-44BE-4F0D-ABA9-707BC553D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4" y="419150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84CA3-F143-448F-B065-FC7CC01DD133}"/>
              </a:ext>
            </a:extLst>
          </p:cNvPr>
          <p:cNvSpPr txBox="1"/>
          <p:nvPr/>
        </p:nvSpPr>
        <p:spPr>
          <a:xfrm>
            <a:off x="699247" y="4587781"/>
            <a:ext cx="3581400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to show dose surface histogram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70F48-31B0-4076-BBFF-4C46A346891C}"/>
              </a:ext>
            </a:extLst>
          </p:cNvPr>
          <p:cNvSpPr txBox="1"/>
          <p:nvPr/>
        </p:nvSpPr>
        <p:spPr>
          <a:xfrm>
            <a:off x="1617362" y="1268489"/>
            <a:ext cx="182880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Dose surface histogram metric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3C581-7FA8-4790-8F9D-60D824152EBB}"/>
              </a:ext>
            </a:extLst>
          </p:cNvPr>
          <p:cNvSpPr txBox="1"/>
          <p:nvPr/>
        </p:nvSpPr>
        <p:spPr>
          <a:xfrm>
            <a:off x="6400800" y="4409636"/>
            <a:ext cx="2133600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Dose surface histogram plot</a:t>
            </a:r>
          </a:p>
        </p:txBody>
      </p:sp>
      <p:sp>
        <p:nvSpPr>
          <p:cNvPr id="11" name="Down Arrow 14">
            <a:extLst>
              <a:ext uri="{FF2B5EF4-FFF2-40B4-BE49-F238E27FC236}">
                <a16:creationId xmlns:a16="http://schemas.microsoft.com/office/drawing/2014/main" id="{F15B5888-4BB1-49AC-98C7-A84D0093F8D5}"/>
              </a:ext>
            </a:extLst>
          </p:cNvPr>
          <p:cNvSpPr/>
          <p:nvPr/>
        </p:nvSpPr>
        <p:spPr bwMode="auto">
          <a:xfrm>
            <a:off x="2288875" y="2554971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Down Arrow 14">
            <a:extLst>
              <a:ext uri="{FF2B5EF4-FFF2-40B4-BE49-F238E27FC236}">
                <a16:creationId xmlns:a16="http://schemas.microsoft.com/office/drawing/2014/main" id="{15E4F17D-1DCE-4015-B221-AC87DFCD95A8}"/>
              </a:ext>
            </a:extLst>
          </p:cNvPr>
          <p:cNvSpPr/>
          <p:nvPr/>
        </p:nvSpPr>
        <p:spPr bwMode="auto">
          <a:xfrm rot="10800000">
            <a:off x="7172325" y="3726158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5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8329"/>
            <a:ext cx="8229600" cy="126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rgbClr val="780000"/>
                </a:solidFill>
              </a:rPr>
              <a:t>Congratulations!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6" y="1647065"/>
            <a:ext cx="4001007" cy="4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3657600" cy="371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to compute dose surface histogram for a structure set from a dose volume.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90457" y="5582966"/>
            <a:ext cx="3935325" cy="314876"/>
          </a:xfrm>
          <a:prstGeom prst="rect">
            <a:avLst/>
          </a:prstGeom>
          <a:ln>
            <a:solidFill>
              <a:srgbClr val="78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CA" sz="1600" dirty="0"/>
              <a:t>Computed dose surface histogram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AD076-04DC-4768-9E37-383101374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67"/>
          <a:stretch/>
        </p:blipFill>
        <p:spPr>
          <a:xfrm>
            <a:off x="4572000" y="960158"/>
            <a:ext cx="3505200" cy="44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600200"/>
            <a:ext cx="7481455" cy="4055341"/>
          </a:xfrm>
        </p:spPr>
        <p:txBody>
          <a:bodyPr/>
          <a:lstStyle/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Install required software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Load data from DICOM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(structure set and dose volume)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Calculate dose volume histogram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3D Slicer preview from</a:t>
            </a:r>
            <a:br>
              <a:rPr lang="en-CA" dirty="0"/>
            </a:br>
            <a:r>
              <a:rPr lang="en-US" dirty="0">
                <a:hlinkClick r:id="rId2"/>
              </a:rPr>
              <a:t>https://download.slicer.org/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Find the downloaded 3D Slicer package on your computer</a:t>
            </a:r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1/1. Install 3D Slicer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1/2. Install SlicerRT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5013713"/>
            <a:ext cx="2447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219200"/>
            <a:ext cx="42100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78" y="168024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27" y="5587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9900" y="442710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199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1/3. Install SlicerRT extension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9" y="1095817"/>
            <a:ext cx="6487960" cy="46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E0EEE-91B2-459F-9C41-AB4D345B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00" y="1137044"/>
            <a:ext cx="6411853" cy="45013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2/1. Import DICOM dataset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5909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272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2400"/>
            <a:ext cx="2924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677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784856" y="321945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27" y="4800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3539698" y="4122699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6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D9315B-49A4-40E9-B289-327392DA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40067"/>
            <a:ext cx="8168385" cy="519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2/2. Load DICOM dataset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580068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3386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03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46239-68D1-4B22-97A1-5D7B67291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4"/>
          <a:stretch/>
        </p:blipFill>
        <p:spPr>
          <a:xfrm>
            <a:off x="533400" y="871392"/>
            <a:ext cx="8229600" cy="49771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2/3. Data loaded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65" y="119223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198" y="4648200"/>
            <a:ext cx="359124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Phantom data loaded</a:t>
            </a:r>
          </a:p>
          <a:p>
            <a:pPr marL="457200" indent="-457200"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Switch to Data module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check loaded objects</a:t>
            </a:r>
          </a:p>
        </p:txBody>
      </p:sp>
    </p:spTree>
    <p:extLst>
      <p:ext uri="{BB962C8B-B14F-4D97-AF65-F5344CB8AC3E}">
        <p14:creationId xmlns:p14="http://schemas.microsoft.com/office/powerpoint/2010/main" val="23602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317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PGothic</vt:lpstr>
      <vt:lpstr>Arial</vt:lpstr>
      <vt:lpstr>Calibri</vt:lpstr>
      <vt:lpstr>Times New Roman</vt:lpstr>
      <vt:lpstr>Office Theme</vt:lpstr>
      <vt:lpstr>Tutorial: Dose surface histogram calculation</vt:lpstr>
      <vt:lpstr>Learning objective</vt:lpstr>
      <vt:lpstr>Overview</vt:lpstr>
      <vt:lpstr>1/1. Install 3D Slicer</vt:lpstr>
      <vt:lpstr>1/2. Install SlicerRT extension</vt:lpstr>
      <vt:lpstr>1/3. Install SlicerRT extension</vt:lpstr>
      <vt:lpstr>2/1. Import DICOM dataset</vt:lpstr>
      <vt:lpstr>2/2. Load DICOM dataset</vt:lpstr>
      <vt:lpstr>2/3. Data loaded</vt:lpstr>
      <vt:lpstr>3/1. Switch to Dose Volume Histogram module</vt:lpstr>
      <vt:lpstr>3/2. Set inputs and compute</vt:lpstr>
      <vt:lpstr>3/3. Output dose is visualized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652</cp:revision>
  <cp:lastPrinted>2013-02-02T23:26:38Z</cp:lastPrinted>
  <dcterms:created xsi:type="dcterms:W3CDTF">2010-01-28T18:12:58Z</dcterms:created>
  <dcterms:modified xsi:type="dcterms:W3CDTF">2019-07-24T11:40:32Z</dcterms:modified>
</cp:coreProperties>
</file>