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4" r:id="rId11"/>
    <p:sldId id="533" r:id="rId12"/>
    <p:sldId id="534" r:id="rId13"/>
    <p:sldId id="537" r:id="rId14"/>
    <p:sldId id="535" r:id="rId15"/>
    <p:sldId id="538" r:id="rId16"/>
    <p:sldId id="509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ba Pintér" initials="CP" lastIdx="2" clrIdx="0">
    <p:extLst>
      <p:ext uri="{19B8F6BF-5375-455C-9EA6-DF929625EA0E}">
        <p15:presenceInfo xmlns:p15="http://schemas.microsoft.com/office/powerpoint/2012/main" userId="19df5fcfd3f9d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3" autoAdjust="0"/>
    <p:restoredTop sz="94016" autoAdjust="0"/>
  </p:normalViewPr>
  <p:slideViewPr>
    <p:cSldViewPr showGuides="1">
      <p:cViewPr varScale="1">
        <p:scale>
          <a:sx n="114" d="100"/>
          <a:sy n="114" d="100"/>
        </p:scale>
        <p:origin x="1698" y="108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93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2019-07-23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2019-07-23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5587647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1448"/>
            <a:ext cx="3505200" cy="61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87647"/>
            <a:ext cx="3200400" cy="1028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>
            <a:lvl1pPr>
              <a:defRPr lang="en-US" sz="4400" b="1" kern="1200" dirty="0">
                <a:solidFill>
                  <a:srgbClr val="78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164" y="6191485"/>
            <a:ext cx="533400" cy="5644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lic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2286000"/>
          </a:xfrm>
        </p:spPr>
        <p:txBody>
          <a:bodyPr/>
          <a:lstStyle/>
          <a:p>
            <a:pPr eaLnBrk="1" hangingPunct="1"/>
            <a:r>
              <a:rPr lang="en-CA" sz="5400" b="1" dirty="0" smtClean="0"/>
              <a:t>Tutorial:</a:t>
            </a:r>
            <a:br>
              <a:rPr lang="en-CA" sz="5400" b="1" dirty="0" smtClean="0"/>
            </a:br>
            <a:r>
              <a:rPr lang="en-CA" sz="5400" b="1" dirty="0" smtClean="0">
                <a:solidFill>
                  <a:srgbClr val="780000"/>
                </a:solidFill>
              </a:rPr>
              <a:t>Isodose surfaces</a:t>
            </a:r>
            <a:endParaRPr lang="en-US" b="1" dirty="0">
              <a:solidFill>
                <a:srgbClr val="7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0772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Csaba Pinter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Kingston, ON, Canada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4"/>
    </mc:Choice>
    <mc:Fallback xmlns="">
      <p:transition spd="slow" advTm="138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83" y="1045052"/>
            <a:ext cx="5179432" cy="5050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3/1. Switch to </a:t>
            </a:r>
            <a:r>
              <a:rPr lang="en-US" dirty="0" smtClean="0"/>
              <a:t>isodose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51847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79" y="523892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5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3/1a. Isodose from Data module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1506"/>
            <a:ext cx="4679252" cy="4333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96" y="2582411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66" y="341431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93652" y="1470761"/>
            <a:ext cx="3093148" cy="4154984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Right-click the dose volume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(if your dose volume does not come from DICOM you can convert it to dose also in the context menu)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2. Choose ‘Create isodose surfaces…’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3. The dose volume will be selected as input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6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990600"/>
          </a:xfrm>
        </p:spPr>
        <p:txBody>
          <a:bodyPr/>
          <a:lstStyle/>
          <a:p>
            <a:r>
              <a:rPr lang="en-US" dirty="0" smtClean="0"/>
              <a:t>3/2. Set isodose levels and generate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1555432"/>
            <a:ext cx="4211955" cy="4159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46" y="266769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3027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810" y="550317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9490" y="2111722"/>
            <a:ext cx="3124079" cy="3046988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1. Set number of levels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2. Set dose levels by entering the dose value for each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3. You can change color and opacity if needed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4. Click ‘Generate isodose’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7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4/1. Show/hide data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26" y="1137285"/>
            <a:ext cx="4243388" cy="4882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57" y="371632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2721" y="2134612"/>
            <a:ext cx="3124079" cy="3046988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Switch back to Data module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Click eye icon to show/hide data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(e.g. hide segmentation to avoid clutter)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4/2. Adjust volume visibility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4210"/>
            <a:ext cx="4990434" cy="3976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62721" y="2134612"/>
            <a:ext cx="3124079" cy="2677656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1. Click the chain icon to link slice views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2. Select foreground and background volume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3. Adjust opacity of foreground volume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41017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810" y="384215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1" y="3036814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13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4/3. Show scalar bars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7" y="927854"/>
            <a:ext cx="7946105" cy="5176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86" y="1249959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52" y="546123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3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2015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08329"/>
            <a:ext cx="8229600" cy="126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 smtClean="0">
                <a:solidFill>
                  <a:srgbClr val="780000"/>
                </a:solidFill>
              </a:rPr>
              <a:t>Congratulations!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96" y="1647065"/>
            <a:ext cx="4001007" cy="4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219200"/>
            <a:ext cx="3886200" cy="4906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TODO: Final screenshot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3657600" cy="371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This tutorial demonstrates how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to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calculate isodose surfaces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from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</a:rPr>
              <a:t>dose distributions.</a:t>
            </a:r>
            <a:endParaRPr lang="en-US" altLang="en-US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193691" y="5582966"/>
            <a:ext cx="4328857" cy="314876"/>
          </a:xfrm>
          <a:prstGeom prst="rect">
            <a:avLst/>
          </a:prstGeom>
          <a:ln>
            <a:solidFill>
              <a:srgbClr val="78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CA" sz="1600" dirty="0" smtClean="0"/>
              <a:t>???</a:t>
            </a:r>
            <a:endParaRPr lang="en-CA" sz="1600" dirty="0" smtClean="0"/>
          </a:p>
        </p:txBody>
      </p:sp>
    </p:spTree>
    <p:extLst>
      <p:ext uri="{BB962C8B-B14F-4D97-AF65-F5344CB8AC3E}">
        <p14:creationId xmlns:p14="http://schemas.microsoft.com/office/powerpoint/2010/main" val="212713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3" y="1600200"/>
            <a:ext cx="7481455" cy="4055341"/>
          </a:xfrm>
        </p:spPr>
        <p:txBody>
          <a:bodyPr/>
          <a:lstStyle/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Install </a:t>
            </a:r>
            <a:r>
              <a:rPr lang="en-US" altLang="en-US" dirty="0" smtClean="0">
                <a:solidFill>
                  <a:srgbClr val="000000"/>
                </a:solidFill>
              </a:rPr>
              <a:t>required software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Load data from DICOM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Create isodose surfaces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rgbClr val="000000"/>
                </a:solidFill>
              </a:rPr>
              <a:t>Setup visualization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3D Slicer preview from</a:t>
            </a:r>
            <a:br>
              <a:rPr lang="en-CA" dirty="0"/>
            </a:br>
            <a:r>
              <a:rPr lang="en-US" dirty="0">
                <a:hlinkClick r:id="rId2"/>
              </a:rPr>
              <a:t>https://download.slicer.org/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Find the downloaded 3D Slicer package on your computer</a:t>
            </a:r>
          </a:p>
          <a:p>
            <a:endParaRPr lang="en-CA" dirty="0"/>
          </a:p>
          <a:p>
            <a:r>
              <a:rPr lang="en-CA" dirty="0"/>
              <a:t>Follow the usual steps to install an application</a:t>
            </a:r>
          </a:p>
          <a:p>
            <a:pPr lvl="1"/>
            <a:r>
              <a:rPr lang="en-CA" dirty="0"/>
              <a:t>Different for each operating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1/1. Install 3D Slicer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7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1/2. Install SlicerRT </a:t>
            </a:r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5013713"/>
            <a:ext cx="2447925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219200"/>
            <a:ext cx="42100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78" y="168024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27" y="558747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39900" y="4427109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99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1/3. Install SlicerRT extension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9" y="1095817"/>
            <a:ext cx="6487960" cy="466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98" y="421485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73" y="1828511"/>
            <a:ext cx="5074227" cy="3645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2/1. Import DICOM 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35909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272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62400"/>
            <a:ext cx="292417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67773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784856" y="3219450"/>
            <a:ext cx="485775" cy="600075"/>
          </a:xfrm>
          <a:prstGeom prst="down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27" y="4800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3539698" y="4122699"/>
            <a:ext cx="623455" cy="484187"/>
          </a:xfrm>
          <a:prstGeom prst="rightArrow">
            <a:avLst/>
          </a:prstGeom>
          <a:solidFill>
            <a:srgbClr val="78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6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0" y="1184910"/>
            <a:ext cx="7913020" cy="477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2/2. Load DICOM 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685088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6800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91000" y="5335520"/>
            <a:ext cx="4419600" cy="461665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Ctrl+click</a:t>
            </a:r>
            <a:r>
              <a:rPr lang="en-US" sz="2400" dirty="0" smtClean="0">
                <a:solidFill>
                  <a:schemeClr val="bg1"/>
                </a:solidFill>
              </a:rPr>
              <a:t> to select/unselect series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3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1" y="973316"/>
            <a:ext cx="7668137" cy="4995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2/3. Data loaded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2019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83" y="1271185"/>
            <a:ext cx="259773" cy="393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95559" y="4962229"/>
            <a:ext cx="3591240" cy="1200329"/>
          </a:xfrm>
          <a:prstGeom prst="rect">
            <a:avLst/>
          </a:prstGeom>
          <a:solidFill>
            <a:srgbClr val="78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Data </a:t>
            </a:r>
            <a:r>
              <a:rPr lang="en-US" sz="2400" dirty="0" smtClean="0">
                <a:solidFill>
                  <a:schemeClr val="bg1"/>
                </a:solidFill>
              </a:rPr>
              <a:t>loaded</a:t>
            </a:r>
          </a:p>
          <a:p>
            <a:pPr marL="457200" indent="-457200">
              <a:buAutoNum type="arabicPeriod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Switch to Data module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to check loaded objects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24099</TotalTime>
  <Words>396</Words>
  <Application>Microsoft Office PowerPoint</Application>
  <PresentationFormat>On-screen Show (4:3)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MS PGothic</vt:lpstr>
      <vt:lpstr>Arial</vt:lpstr>
      <vt:lpstr>Calibri</vt:lpstr>
      <vt:lpstr>Times New Roman</vt:lpstr>
      <vt:lpstr>Office Theme</vt:lpstr>
      <vt:lpstr>Tutorial: Isodose surfaces</vt:lpstr>
      <vt:lpstr>Learning objective</vt:lpstr>
      <vt:lpstr>Overview</vt:lpstr>
      <vt:lpstr>1/1. Install 3D Slicer</vt:lpstr>
      <vt:lpstr>1/2. Install SlicerRT extension</vt:lpstr>
      <vt:lpstr>1/3. Install SlicerRT extension</vt:lpstr>
      <vt:lpstr>2/1. Import DICOM dataset</vt:lpstr>
      <vt:lpstr>2/2. Load DICOM dataset</vt:lpstr>
      <vt:lpstr>2/3. Data loaded</vt:lpstr>
      <vt:lpstr>3/1. Switch to isodose module</vt:lpstr>
      <vt:lpstr>3/1a. Isodose from Data module</vt:lpstr>
      <vt:lpstr>3/2. Set isodose levels and generate</vt:lpstr>
      <vt:lpstr>4/1. Show/hide data</vt:lpstr>
      <vt:lpstr>4/2. Adjust volume visibility</vt:lpstr>
      <vt:lpstr>4/3. Show scalar bars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650</cp:revision>
  <cp:lastPrinted>2013-02-02T23:26:38Z</cp:lastPrinted>
  <dcterms:created xsi:type="dcterms:W3CDTF">2010-01-28T18:12:58Z</dcterms:created>
  <dcterms:modified xsi:type="dcterms:W3CDTF">2019-07-24T00:18:32Z</dcterms:modified>
</cp:coreProperties>
</file>