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5" r:id="rId3"/>
    <p:sldId id="516" r:id="rId4"/>
    <p:sldId id="517" r:id="rId5"/>
    <p:sldId id="518" r:id="rId6"/>
    <p:sldId id="519" r:id="rId7"/>
    <p:sldId id="527" r:id="rId8"/>
    <p:sldId id="520" r:id="rId9"/>
    <p:sldId id="521" r:id="rId10"/>
    <p:sldId id="522" r:id="rId11"/>
    <p:sldId id="524" r:id="rId12"/>
    <p:sldId id="525" r:id="rId13"/>
    <p:sldId id="526" r:id="rId14"/>
    <p:sldId id="528" r:id="rId15"/>
    <p:sldId id="529" r:id="rId16"/>
    <p:sldId id="530" r:id="rId17"/>
    <p:sldId id="532" r:id="rId18"/>
    <p:sldId id="531" r:id="rId19"/>
    <p:sldId id="509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94016" autoAdjust="0"/>
  </p:normalViewPr>
  <p:slideViewPr>
    <p:cSldViewPr showGuides="1">
      <p:cViewPr varScale="1">
        <p:scale>
          <a:sx n="120" d="100"/>
          <a:sy n="120" d="100"/>
        </p:scale>
        <p:origin x="1440" y="9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rc-cnrc/EGSnrc/wiki/install-EGSnrc-on-windo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>
                <a:solidFill>
                  <a:srgbClr val="780000"/>
                </a:solidFill>
              </a:rPr>
              <a:t>Orthovoltage radiation therapy dose calculation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2/3. Data loaded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6" y="925973"/>
            <a:ext cx="7907386" cy="5104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92" y="122085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198" y="4648200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Phantom 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check loaded objects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3/1. Switch to planning module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39" y="1076246"/>
            <a:ext cx="5093120" cy="4943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1847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0292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5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0366" y="5188803"/>
            <a:ext cx="441023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Select CT, segmentation, target, dose engine, and set prescription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3/2. Create and setup plan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4248150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88" y="12683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82" y="142875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13" y="2743200"/>
            <a:ext cx="4568687" cy="216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9" y="3276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09" y="354012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34" y="444345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83" y="470299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42" y="467990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2338386" y="2014578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794" y="1061733"/>
            <a:ext cx="3828606" cy="4429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ight Arrow 18"/>
          <p:cNvSpPr/>
          <p:nvPr/>
        </p:nvSpPr>
        <p:spPr bwMode="auto">
          <a:xfrm>
            <a:off x="5001351" y="4134197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7" y="235800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7879743" y="1494846"/>
            <a:ext cx="29155" cy="31955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15" y="168915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410051" y="4953000"/>
            <a:ext cx="3103525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Disable automatic </a:t>
            </a:r>
            <a:r>
              <a:rPr lang="en-US" sz="2400" dirty="0" err="1" smtClean="0">
                <a:solidFill>
                  <a:schemeClr val="bg1"/>
                </a:solidFill>
              </a:rPr>
              <a:t>isocenter</a:t>
            </a:r>
            <a:r>
              <a:rPr lang="en-US" sz="2400" dirty="0" smtClean="0">
                <a:solidFill>
                  <a:schemeClr val="bg1"/>
                </a:solidFill>
              </a:rPr>
              <a:t> placement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err="1" smtClean="0">
                <a:solidFill>
                  <a:schemeClr val="bg1"/>
                </a:solidFill>
              </a:rPr>
              <a:t>Drag&amp;drop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isocenter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8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3/3. Create and setup beam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4143375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45" y="131324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" y="2341062"/>
            <a:ext cx="42195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own Arrow 8"/>
          <p:cNvSpPr/>
          <p:nvPr/>
        </p:nvSpPr>
        <p:spPr bwMode="auto">
          <a:xfrm>
            <a:off x="2362198" y="1685925"/>
            <a:ext cx="485775" cy="5238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47" y="254176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6298" y="3008260"/>
            <a:ext cx="2605502" cy="121666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Clicking the Edit button switches to the Beams module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150" y="3124200"/>
            <a:ext cx="4438650" cy="302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Bent-Up Arrow 12"/>
          <p:cNvSpPr/>
          <p:nvPr/>
        </p:nvSpPr>
        <p:spPr bwMode="auto">
          <a:xfrm rot="5400000">
            <a:off x="3200400" y="3048000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96" y="541815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38800" y="5894685"/>
            <a:ext cx="1844102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Set geometry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60" y="493077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16" y="517818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" y="1066800"/>
            <a:ext cx="4809173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4/1. Set </a:t>
            </a:r>
            <a:r>
              <a:rPr lang="en-US" dirty="0" err="1" smtClean="0"/>
              <a:t>EGSnrc</a:t>
            </a:r>
            <a:r>
              <a:rPr lang="en-US" dirty="0" smtClean="0"/>
              <a:t> paths and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27" y="111353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42" y="140639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27" y="167805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11" y="2331995"/>
            <a:ext cx="4725353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Bent-Up Arrow 11"/>
          <p:cNvSpPr/>
          <p:nvPr/>
        </p:nvSpPr>
        <p:spPr bwMode="auto">
          <a:xfrm rot="5400000">
            <a:off x="2209799" y="2097490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5789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75" y="295783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63" y="503949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33" y="529092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18" y="554506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0212" y="3111711"/>
            <a:ext cx="2837675" cy="304698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Phase space file contains properties of incident particles from source. It is different for each machine and energy, and needs to be created individually.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1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4/2. Set ‘phantom’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719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57200" y="3367554"/>
            <a:ext cx="2952897" cy="193899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‘Phantom’ is </a:t>
            </a:r>
            <a:r>
              <a:rPr lang="en-US" sz="2400" dirty="0" err="1" smtClean="0">
                <a:solidFill>
                  <a:schemeClr val="bg1"/>
                </a:solidFill>
              </a:rPr>
              <a:t>EGSnrc’s</a:t>
            </a:r>
            <a:r>
              <a:rPr lang="en-US" sz="2400" dirty="0" smtClean="0">
                <a:solidFill>
                  <a:schemeClr val="bg1"/>
                </a:solidFill>
              </a:rPr>
              <a:t> file format for the CT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Set sensible voxel size so the input size does not exceed limits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7810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0" y="261869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91" y="285708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495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41928" y="25397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1</a:t>
            </a:r>
            <a:endParaRPr lang="en-US" sz="12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8639" y="2781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1</a:t>
            </a:r>
            <a:endParaRPr lang="en-US" sz="12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7744" y="3011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1</a:t>
            </a:r>
            <a:endParaRPr lang="en-US" sz="12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2788" y="2313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2</a:t>
            </a:r>
            <a:endParaRPr lang="en-US" sz="1200" b="1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1371600"/>
            <a:ext cx="323850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04" y="151209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96492" y="16764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2</a:t>
            </a:r>
            <a:endParaRPr lang="en-US" sz="1200" b="1" dirty="0">
              <a:latin typeface="+mn-lt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80" y="214154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59768" y="2305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2</a:t>
            </a:r>
            <a:endParaRPr lang="en-US" sz="1200" b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3884" y="3719939"/>
            <a:ext cx="3248187" cy="158660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Optional: Create ROI to restrict the area of the CT that participates in dose computation</a:t>
            </a:r>
          </a:p>
        </p:txBody>
      </p:sp>
    </p:spTree>
    <p:extLst>
      <p:ext uri="{BB962C8B-B14F-4D97-AF65-F5344CB8AC3E}">
        <p14:creationId xmlns:p14="http://schemas.microsoft.com/office/powerpoint/2010/main" val="111466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4/3. Set dose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0" y="1530667"/>
            <a:ext cx="5290090" cy="380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943600" y="1493341"/>
            <a:ext cx="2809579" cy="415498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Change dose parameters as necessary.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For approximated dose calculations (while geometry etc. is being finalized), decrease “Number of histories” for faster computation.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12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5/1. Calculate dose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1121"/>
            <a:ext cx="4882515" cy="1383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51" y="218494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828468"/>
            <a:ext cx="4725353" cy="77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40700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ent-Up Arrow 8"/>
          <p:cNvSpPr/>
          <p:nvPr/>
        </p:nvSpPr>
        <p:spPr bwMode="auto">
          <a:xfrm rot="5400000">
            <a:off x="2743199" y="3499737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8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5/2. Output dose is visualized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2"/>
          <a:stretch/>
        </p:blipFill>
        <p:spPr>
          <a:xfrm>
            <a:off x="457770" y="973714"/>
            <a:ext cx="8228458" cy="5085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55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034" t="10152" b="4251"/>
          <a:stretch/>
        </p:blipFill>
        <p:spPr>
          <a:xfrm>
            <a:off x="3927102" y="1496489"/>
            <a:ext cx="4859751" cy="4132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3657600" cy="371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to create an orthovoltage radiation therapy plan and calculate dose distribution.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90457" y="5582966"/>
            <a:ext cx="3935325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 smtClean="0"/>
              <a:t>Computed approximated orthovoltage dose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</a:t>
            </a:r>
            <a:r>
              <a:rPr lang="en-US" altLang="en-US" dirty="0" smtClean="0">
                <a:solidFill>
                  <a:srgbClr val="000000"/>
                </a:solidFill>
              </a:rPr>
              <a:t>required software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Create treatment plan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Setup orthovoltage engine parameters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Calculate dose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1/1. Install 3D Slicer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1/3. Install SlicerRT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13657"/>
            <a:ext cx="8229600" cy="2518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 the instructions on the </a:t>
            </a:r>
            <a:r>
              <a:rPr lang="en-US" dirty="0" err="1" smtClean="0"/>
              <a:t>EGSnrc</a:t>
            </a:r>
            <a:r>
              <a:rPr lang="en-US" dirty="0" smtClean="0"/>
              <a:t> wiki page:</a:t>
            </a:r>
            <a:br>
              <a:rPr lang="en-US" dirty="0" smtClean="0"/>
            </a:br>
            <a:r>
              <a:rPr lang="en-US" sz="2200" dirty="0">
                <a:hlinkClick r:id="rId2"/>
              </a:rPr>
              <a:t>https://github.com/nrc-cnrc/EGSnrc/wiki/install-EGSnrc-on-windows</a:t>
            </a:r>
            <a:endParaRPr lang="en-US" sz="2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1/4. Install </a:t>
            </a:r>
            <a:r>
              <a:rPr lang="en-US" dirty="0" err="1" smtClean="0"/>
              <a:t>EGSnrc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0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73" y="1828511"/>
            <a:ext cx="5074227" cy="364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2/1. Import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2/2. Load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08" y="1091341"/>
            <a:ext cx="6607385" cy="492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53" y="577857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24072</TotalTime>
  <Words>545</Words>
  <Application>Microsoft Office PowerPoint</Application>
  <PresentationFormat>On-screen Show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MS PGothic</vt:lpstr>
      <vt:lpstr>Arial</vt:lpstr>
      <vt:lpstr>Calibri</vt:lpstr>
      <vt:lpstr>Times New Roman</vt:lpstr>
      <vt:lpstr>Office Theme</vt:lpstr>
      <vt:lpstr>Tutorial: Orthovoltage radiation therapy dose calculation</vt:lpstr>
      <vt:lpstr>Learning objective</vt:lpstr>
      <vt:lpstr>Overview</vt:lpstr>
      <vt:lpstr>1/1. Install 3D Slicer</vt:lpstr>
      <vt:lpstr>1/2. Install SlicerRT extension</vt:lpstr>
      <vt:lpstr>1/3. Install SlicerRT extension</vt:lpstr>
      <vt:lpstr>1/4. Install EGSnrc</vt:lpstr>
      <vt:lpstr>2/1. Import DICOM dataset</vt:lpstr>
      <vt:lpstr>2/2. Load DICOM dataset</vt:lpstr>
      <vt:lpstr>2/3. Data loaded</vt:lpstr>
      <vt:lpstr>3/1. Switch to planning module</vt:lpstr>
      <vt:lpstr>3/2. Create and setup plan</vt:lpstr>
      <vt:lpstr>3/3. Create and setup beam</vt:lpstr>
      <vt:lpstr>4/1. Set EGSnrc paths and inputs</vt:lpstr>
      <vt:lpstr>4/2. Set ‘phantom’ parameters</vt:lpstr>
      <vt:lpstr>4/3. Set dose parameters</vt:lpstr>
      <vt:lpstr>5/1. Calculate dose</vt:lpstr>
      <vt:lpstr>5/2. Output dose is visualized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647</cp:revision>
  <cp:lastPrinted>2013-02-02T23:26:38Z</cp:lastPrinted>
  <dcterms:created xsi:type="dcterms:W3CDTF">2010-01-28T18:12:58Z</dcterms:created>
  <dcterms:modified xsi:type="dcterms:W3CDTF">2019-07-23T21:30:02Z</dcterms:modified>
</cp:coreProperties>
</file>