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475" r:id="rId3"/>
    <p:sldId id="476" r:id="rId4"/>
    <p:sldId id="478" r:id="rId5"/>
    <p:sldId id="483" r:id="rId6"/>
    <p:sldId id="481" r:id="rId7"/>
    <p:sldId id="480" r:id="rId8"/>
    <p:sldId id="479" r:id="rId9"/>
    <p:sldId id="482" r:id="rId10"/>
    <p:sldId id="484" r:id="rId11"/>
    <p:sldId id="491" r:id="rId12"/>
    <p:sldId id="485" r:id="rId13"/>
    <p:sldId id="496" r:id="rId14"/>
    <p:sldId id="487" r:id="rId15"/>
    <p:sldId id="488" r:id="rId16"/>
    <p:sldId id="489" r:id="rId17"/>
    <p:sldId id="493" r:id="rId18"/>
    <p:sldId id="490" r:id="rId19"/>
    <p:sldId id="495" r:id="rId20"/>
    <p:sldId id="494" r:id="rId21"/>
    <p:sldId id="492" r:id="rId22"/>
    <p:sldId id="513" r:id="rId23"/>
    <p:sldId id="497" r:id="rId24"/>
    <p:sldId id="500" r:id="rId25"/>
    <p:sldId id="486" r:id="rId26"/>
    <p:sldId id="498" r:id="rId27"/>
    <p:sldId id="499" r:id="rId28"/>
    <p:sldId id="503" r:id="rId29"/>
    <p:sldId id="502" r:id="rId30"/>
    <p:sldId id="501" r:id="rId31"/>
    <p:sldId id="505" r:id="rId32"/>
    <p:sldId id="507" r:id="rId33"/>
    <p:sldId id="509" r:id="rId34"/>
    <p:sldId id="514" r:id="rId35"/>
    <p:sldId id="508" r:id="rId36"/>
    <p:sldId id="506" r:id="rId37"/>
    <p:sldId id="512" r:id="rId38"/>
    <p:sldId id="510" r:id="rId39"/>
    <p:sldId id="511" r:id="rId4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00823B"/>
    <a:srgbClr val="1F497D"/>
    <a:srgbClr val="33889F"/>
    <a:srgbClr val="78953D"/>
    <a:srgbClr val="3389A1"/>
    <a:srgbClr val="399AB5"/>
    <a:srgbClr val="BF2E01"/>
    <a:srgbClr val="FF3300"/>
    <a:srgbClr val="F77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3" autoAdjust="0"/>
    <p:restoredTop sz="94016" autoAdjust="0"/>
  </p:normalViewPr>
  <p:slideViewPr>
    <p:cSldViewPr showGuides="1">
      <p:cViewPr varScale="1">
        <p:scale>
          <a:sx n="84" d="100"/>
          <a:sy n="84" d="100"/>
        </p:scale>
        <p:origin x="1565" y="77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2934" y="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6/6/2015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11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ENT</a:t>
            </a:r>
            <a:r>
              <a:rPr lang="en-CA" baseline="0" dirty="0" smtClean="0"/>
              <a:t> RANDO phantom dataset </a:t>
            </a:r>
            <a:r>
              <a:rPr lang="en-CA" baseline="0" smtClean="0"/>
              <a:t>and simulated day 2 CT and dose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05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5568294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718175"/>
            <a:ext cx="3886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72200" y="5713862"/>
            <a:ext cx="2818919" cy="7210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72400" y="6367730"/>
            <a:ext cx="1315045" cy="33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72400" y="6367730"/>
            <a:ext cx="1315045" cy="33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72400" y="6367730"/>
            <a:ext cx="1315045" cy="33639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10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52400" y="609600"/>
            <a:ext cx="8839200" cy="2286000"/>
          </a:xfrm>
        </p:spPr>
        <p:txBody>
          <a:bodyPr/>
          <a:lstStyle/>
          <a:p>
            <a:pPr eaLnBrk="1" hangingPunct="1"/>
            <a:r>
              <a:rPr lang="en-CA" sz="5400" b="1" dirty="0" smtClean="0"/>
              <a:t>Tutorial:</a:t>
            </a:r>
            <a:br>
              <a:rPr lang="en-CA" sz="5400" b="1" dirty="0" smtClean="0"/>
            </a:br>
            <a:r>
              <a:rPr lang="en-CA" sz="5400" b="1" dirty="0" smtClean="0">
                <a:solidFill>
                  <a:schemeClr val="tx2"/>
                </a:solidFill>
              </a:rPr>
              <a:t>Isocenter shifting image-guidance in SlicerRT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00400"/>
            <a:ext cx="8077200" cy="8382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u="sng" dirty="0" smtClean="0">
                <a:solidFill>
                  <a:schemeClr val="tx1"/>
                </a:solidFill>
              </a:rPr>
              <a:t>Csaba Pinter</a:t>
            </a:r>
            <a:r>
              <a:rPr lang="en-US" sz="2400" baseline="30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tx1"/>
                </a:solidFill>
              </a:rPr>
              <a:t>Andras </a:t>
            </a:r>
            <a:r>
              <a:rPr lang="en-US" sz="2400" dirty="0" smtClean="0">
                <a:solidFill>
                  <a:schemeClr val="tx1"/>
                </a:solidFill>
              </a:rPr>
              <a:t>Lasso</a:t>
            </a:r>
            <a:r>
              <a:rPr lang="en-US" sz="2400" baseline="30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, An Wang</a:t>
            </a:r>
            <a:r>
              <a:rPr lang="en-US" sz="2400" baseline="30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, Gregory C. Sharp</a:t>
            </a:r>
            <a:r>
              <a:rPr lang="en-US" sz="2400" baseline="30000" dirty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, David Jaffray</a:t>
            </a:r>
            <a:r>
              <a:rPr lang="en-US" sz="2400" baseline="30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, and Gabor Fichtinger</a:t>
            </a:r>
            <a:r>
              <a:rPr lang="en-US" sz="2400" baseline="30000" dirty="0" smtClean="0">
                <a:solidFill>
                  <a:schemeClr val="tx1"/>
                </a:solidFill>
              </a:rPr>
              <a:t>1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57200" y="4114800"/>
            <a:ext cx="8305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baseline="30000" dirty="0" smtClean="0"/>
              <a:t>1</a:t>
            </a:r>
            <a:r>
              <a:rPr lang="en-CA" dirty="0" smtClean="0">
                <a:latin typeface="+mn-lt"/>
              </a:rPr>
              <a:t>Laboratory </a:t>
            </a:r>
            <a:r>
              <a:rPr lang="en-CA" dirty="0">
                <a:latin typeface="+mn-lt"/>
              </a:rPr>
              <a:t>for Percutaneous </a:t>
            </a:r>
            <a:r>
              <a:rPr lang="en-CA" dirty="0" smtClean="0">
                <a:latin typeface="+mn-lt"/>
              </a:rPr>
              <a:t>Surgery, Queen’s </a:t>
            </a:r>
            <a:r>
              <a:rPr lang="en-CA" dirty="0">
                <a:latin typeface="+mn-lt"/>
              </a:rPr>
              <a:t>University, </a:t>
            </a:r>
            <a:r>
              <a:rPr lang="en-CA" dirty="0" smtClean="0">
                <a:latin typeface="+mn-lt"/>
              </a:rPr>
              <a:t>Kingston, ON, Canada</a:t>
            </a:r>
            <a:br>
              <a:rPr lang="en-CA" dirty="0" smtClean="0">
                <a:latin typeface="+mn-lt"/>
              </a:rPr>
            </a:br>
            <a:r>
              <a:rPr lang="en-US" sz="1400" baseline="30000" dirty="0" smtClean="0">
                <a:latin typeface="+mn-lt"/>
              </a:rPr>
              <a:t>2</a:t>
            </a:r>
            <a:r>
              <a:rPr lang="en-CA" dirty="0" smtClean="0">
                <a:latin typeface="+mn-lt"/>
              </a:rPr>
              <a:t>University Health Network, Toronto, ON, Canada</a:t>
            </a:r>
            <a:endParaRPr lang="en-CA" dirty="0"/>
          </a:p>
          <a:p>
            <a:r>
              <a:rPr lang="en-CA" dirty="0"/>
              <a:t> </a:t>
            </a:r>
            <a:r>
              <a:rPr lang="en-CA" sz="1400" baseline="30000" dirty="0">
                <a:latin typeface="+mn-lt"/>
              </a:rPr>
              <a:t>3</a:t>
            </a:r>
            <a:r>
              <a:rPr lang="en-CA" dirty="0">
                <a:latin typeface="+mn-lt"/>
              </a:rPr>
              <a:t>Department of Radiation Oncology, Massachusetts General Hospital, Boston, MA, USA 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14"/>
    </mc:Choice>
    <mc:Fallback xmlns="">
      <p:transition spd="slow" advTm="1381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10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2/2. Import planning DICOM data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41" y="1107278"/>
            <a:ext cx="3065717" cy="1855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Down Arrow 6"/>
          <p:cNvSpPr/>
          <p:nvPr/>
        </p:nvSpPr>
        <p:spPr bwMode="auto">
          <a:xfrm>
            <a:off x="7162799" y="3302317"/>
            <a:ext cx="485775" cy="66008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9" y="231475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665" y="4267200"/>
            <a:ext cx="4892993" cy="1267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Down Arrow 9"/>
          <p:cNvSpPr/>
          <p:nvPr/>
        </p:nvSpPr>
        <p:spPr bwMode="auto">
          <a:xfrm>
            <a:off x="2028824" y="4514654"/>
            <a:ext cx="485775" cy="49593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47" y="4043839"/>
            <a:ext cx="1971675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546" y="511999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ight Arrow 13"/>
          <p:cNvSpPr/>
          <p:nvPr/>
        </p:nvSpPr>
        <p:spPr bwMode="auto">
          <a:xfrm flipH="1">
            <a:off x="2889437" y="4701577"/>
            <a:ext cx="687412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891420" y="1792967"/>
            <a:ext cx="623455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51" y="537327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024242" y="3178053"/>
            <a:ext cx="2981265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You’ll be prompted for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database folder here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7187" y="1334602"/>
            <a:ext cx="3973332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-CA" sz="2800" dirty="0" err="1"/>
              <a:t>Drag&amp;drop</a:t>
            </a:r>
            <a:r>
              <a:rPr lang="en-CA" sz="2800" dirty="0"/>
              <a:t> folder </a:t>
            </a:r>
            <a:r>
              <a:rPr lang="en-CA" sz="2800" dirty="0" smtClean="0"/>
              <a:t>named</a:t>
            </a:r>
            <a:br>
              <a:rPr lang="en-CA" sz="2800" dirty="0" smtClean="0"/>
            </a:br>
            <a:r>
              <a:rPr lang="en-CA" sz="2800" i="1" dirty="0" err="1" smtClean="0"/>
              <a:t>EclipseEntPhantomRtData</a:t>
            </a:r>
            <a:r>
              <a:rPr lang="en-CA" sz="2800" dirty="0"/>
              <a:t/>
            </a:r>
            <a:br>
              <a:rPr lang="en-CA" sz="2800" dirty="0"/>
            </a:br>
            <a:r>
              <a:rPr lang="en-CA" sz="2800" dirty="0"/>
              <a:t>onto Slicer</a:t>
            </a:r>
          </a:p>
        </p:txBody>
      </p:sp>
    </p:spTree>
    <p:extLst>
      <p:ext uri="{BB962C8B-B14F-4D97-AF65-F5344CB8AC3E}">
        <p14:creationId xmlns:p14="http://schemas.microsoft.com/office/powerpoint/2010/main" val="16403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11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Note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447800"/>
            <a:ext cx="8229600" cy="1575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/>
              <a:t>If not importing via </a:t>
            </a:r>
            <a:r>
              <a:rPr lang="en-CA" dirty="0" err="1" smtClean="0"/>
              <a:t>drag&amp;drop</a:t>
            </a:r>
            <a:r>
              <a:rPr lang="en-CA" dirty="0" smtClean="0"/>
              <a:t>, DICOM data can be imported and loaded from the DICOM browser that can be opened from the toolbar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958" y="3351040"/>
            <a:ext cx="3206084" cy="1349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0700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78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12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2/3. Load planning study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066800"/>
            <a:ext cx="7305675" cy="498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2449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20" y="564889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0419" y="2896181"/>
            <a:ext cx="382893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1. Click patient ‘</a:t>
            </a:r>
            <a:r>
              <a:rPr lang="en-US" sz="2400" dirty="0" smtClean="0">
                <a:solidFill>
                  <a:schemeClr val="bg1"/>
                </a:solidFill>
              </a:rPr>
              <a:t>RANDO </a:t>
            </a:r>
            <a:r>
              <a:rPr lang="en-US" sz="2400" dirty="0">
                <a:solidFill>
                  <a:schemeClr val="bg1"/>
                </a:solidFill>
              </a:rPr>
              <a:t>ENT’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95600" y="5611243"/>
            <a:ext cx="1874231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2. Click ‘Load’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4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219200"/>
            <a:ext cx="8572500" cy="438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13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2/4. Change shown volumes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950" y="320847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445" y="3208474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6549" y="3762997"/>
            <a:ext cx="287206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2. Link slices together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7591" y="3881735"/>
            <a:ext cx="330160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3. Choose shown volume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to CT: ‘2: ENT IMRT’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549" y="2432475"/>
            <a:ext cx="285610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1. Open slice controls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227" y="400186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656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14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2/5. Tweak display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56" y="840565"/>
            <a:ext cx="7890887" cy="5358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173" y="132366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676" y="1678083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46669" y="1874881"/>
            <a:ext cx="224080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1. </a:t>
            </a:r>
            <a:r>
              <a:rPr lang="en-US" sz="2400" dirty="0" smtClean="0">
                <a:solidFill>
                  <a:schemeClr val="bg1"/>
                </a:solidFill>
              </a:rPr>
              <a:t>Reset 3D view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173" y="248162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10533" y="3015569"/>
            <a:ext cx="3430555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2. Manipulate 3D view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Rotate with left button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Zoom with right button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44972" y="2223126"/>
            <a:ext cx="327172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3. Adjust window/level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err="1" smtClean="0">
                <a:solidFill>
                  <a:schemeClr val="bg1"/>
                </a:solidFill>
              </a:rPr>
              <a:t>Click&amp;drag</a:t>
            </a:r>
            <a:r>
              <a:rPr lang="en-US" sz="2400" dirty="0" smtClean="0">
                <a:solidFill>
                  <a:schemeClr val="bg1"/>
                </a:solidFill>
              </a:rPr>
              <a:t> left button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36" y="401910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905000" y="4546675"/>
            <a:ext cx="3527569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4. Navigate slice view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Change slice by scrolling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Zoom with right button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Pan with middle button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</a:rPr>
              <a:t>Shift+click&amp;drag</a:t>
            </a:r>
            <a:r>
              <a:rPr lang="en-US" sz="2000" dirty="0" smtClean="0">
                <a:solidFill>
                  <a:schemeClr val="bg1"/>
                </a:solidFill>
              </a:rPr>
              <a:t> on Mac)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69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15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2/6. Explore loaded data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83" y="1143000"/>
            <a:ext cx="2708434" cy="749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227" y="1320773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143000"/>
            <a:ext cx="3695700" cy="464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886" y="302914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 bwMode="auto">
          <a:xfrm>
            <a:off x="3699033" y="1275476"/>
            <a:ext cx="685801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783" y="3787676"/>
            <a:ext cx="3622915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Subject hierarchy: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Explore data </a:t>
            </a:r>
            <a:r>
              <a:rPr lang="en-US" sz="2400" dirty="0" smtClean="0">
                <a:solidFill>
                  <a:schemeClr val="bg1"/>
                </a:solidFill>
              </a:rPr>
              <a:t>in tree </a:t>
            </a:r>
            <a:r>
              <a:rPr lang="en-US" sz="2400" dirty="0" smtClean="0">
                <a:solidFill>
                  <a:schemeClr val="bg1"/>
                </a:solidFill>
              </a:rPr>
              <a:t>view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Show/hide branches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clicking the eye buttons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Access options by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right click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83" y="2088203"/>
            <a:ext cx="2972058" cy="1486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69907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670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16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2/7. Load day 2 data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980" y="1143000"/>
            <a:ext cx="2985040" cy="1878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22711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8"/>
          <p:cNvSpPr/>
          <p:nvPr/>
        </p:nvSpPr>
        <p:spPr bwMode="auto">
          <a:xfrm>
            <a:off x="5243945" y="1699920"/>
            <a:ext cx="623455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932113"/>
            <a:ext cx="5210175" cy="3190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38" y="573017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Bent-Up Arrow 13"/>
          <p:cNvSpPr/>
          <p:nvPr/>
        </p:nvSpPr>
        <p:spPr bwMode="auto">
          <a:xfrm rot="16200000" flipH="1">
            <a:off x="5900885" y="3424239"/>
            <a:ext cx="1243014" cy="1252537"/>
          </a:xfrm>
          <a:prstGeom prst="bentUp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537" y="1173115"/>
            <a:ext cx="4583306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-CA" sz="2800" dirty="0" err="1"/>
              <a:t>Drag&amp;drop</a:t>
            </a:r>
            <a:r>
              <a:rPr lang="en-CA" sz="2800" dirty="0"/>
              <a:t> folder </a:t>
            </a:r>
            <a:r>
              <a:rPr lang="en-CA" sz="2800" dirty="0" smtClean="0"/>
              <a:t>named</a:t>
            </a:r>
            <a:br>
              <a:rPr lang="en-CA" sz="2800" dirty="0" smtClean="0"/>
            </a:br>
            <a:r>
              <a:rPr lang="en-CA" sz="2800" i="1" dirty="0" smtClean="0"/>
              <a:t>EclipseEntComputedDay2Data</a:t>
            </a:r>
            <a:r>
              <a:rPr lang="en-CA" sz="2800" dirty="0"/>
              <a:t/>
            </a:r>
            <a:br>
              <a:rPr lang="en-CA" sz="2800" dirty="0"/>
            </a:br>
            <a:r>
              <a:rPr lang="en-CA" sz="2800" dirty="0"/>
              <a:t>onto Slicer</a:t>
            </a:r>
          </a:p>
        </p:txBody>
      </p:sp>
    </p:spTree>
    <p:extLst>
      <p:ext uri="{BB962C8B-B14F-4D97-AF65-F5344CB8AC3E}">
        <p14:creationId xmlns:p14="http://schemas.microsoft.com/office/powerpoint/2010/main" val="245693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17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Note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2192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Data type selection dialog does not appear if you </a:t>
            </a:r>
            <a:r>
              <a:rPr lang="en-CA" dirty="0" err="1"/>
              <a:t>drag&amp;drop</a:t>
            </a:r>
            <a:r>
              <a:rPr lang="en-CA" dirty="0"/>
              <a:t> files rather than folders, as files will be handled as </a:t>
            </a:r>
            <a:r>
              <a:rPr lang="en-CA" dirty="0" smtClean="0"/>
              <a:t>non-DICOM</a:t>
            </a:r>
          </a:p>
          <a:p>
            <a:r>
              <a:rPr lang="en-CA" dirty="0" smtClean="0"/>
              <a:t>Non-DICOM data can be also loaded in the dialog that appears after clicking</a:t>
            </a:r>
          </a:p>
          <a:p>
            <a:endParaRPr lang="en-CA" dirty="0"/>
          </a:p>
          <a:p>
            <a:r>
              <a:rPr lang="en-CA" dirty="0" smtClean="0"/>
              <a:t>Data can be saved using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860" y="3733800"/>
            <a:ext cx="786079" cy="7636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580" y="4953000"/>
            <a:ext cx="786079" cy="76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33525"/>
            <a:ext cx="3855720" cy="4714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18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2/8. Add day 2 non-DICOM data to subject hierarchy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279" y="1990627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046" y="2917177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10506" y="1851876"/>
            <a:ext cx="321530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1. </a:t>
            </a:r>
            <a:r>
              <a:rPr lang="en-US" sz="2400" dirty="0" smtClean="0">
                <a:solidFill>
                  <a:schemeClr val="bg1"/>
                </a:solidFill>
              </a:rPr>
              <a:t>Right-click the patient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0506" y="2796310"/>
            <a:ext cx="271971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2. Create child study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10506" y="3719628"/>
            <a:ext cx="307532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3. Right-click new node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4. Rename to ‘Day 2’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59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19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2/9. Add day 2 non-DICOM data to subject hierarchy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410" y="2069682"/>
            <a:ext cx="378360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1. </a:t>
            </a:r>
            <a:r>
              <a:rPr lang="en-US" sz="2400" dirty="0" err="1" smtClean="0">
                <a:solidFill>
                  <a:schemeClr val="bg1"/>
                </a:solidFill>
              </a:rPr>
              <a:t>Drag&amp;drop</a:t>
            </a:r>
            <a:r>
              <a:rPr lang="en-US" sz="2400" dirty="0" smtClean="0">
                <a:solidFill>
                  <a:schemeClr val="bg1"/>
                </a:solidFill>
              </a:rPr>
              <a:t> ‘2_ENT_IMRT_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Day2’ on the study ‘Day 2’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909" y="3045235"/>
            <a:ext cx="2683748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2. Do the same with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‘5_RTDOSE-Day2’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1676400"/>
            <a:ext cx="4494848" cy="1694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4325588"/>
            <a:ext cx="4494848" cy="1694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Down Arrow 15"/>
          <p:cNvSpPr/>
          <p:nvPr/>
        </p:nvSpPr>
        <p:spPr bwMode="auto">
          <a:xfrm>
            <a:off x="6538436" y="3555560"/>
            <a:ext cx="485775" cy="66008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02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Learning objective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3657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This tutorial demonstrates how to perform a radiation therapy research workflow using the SlicerRT </a:t>
            </a:r>
            <a:r>
              <a:rPr lang="en-US" altLang="en-US" sz="3200" dirty="0" smtClean="0">
                <a:solidFill>
                  <a:srgbClr val="000000"/>
                </a:solidFill>
                <a:latin typeface="+mn-lt"/>
              </a:rPr>
              <a:t>toolkit:</a:t>
            </a: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/>
            </a:r>
            <a:br>
              <a:rPr lang="en-US" altLang="en-US" sz="3200" dirty="0">
                <a:solidFill>
                  <a:srgbClr val="000000"/>
                </a:solidFill>
                <a:latin typeface="+mn-lt"/>
              </a:rPr>
            </a:br>
            <a:endParaRPr lang="en-US" altLang="en-US" sz="3200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spcBef>
                <a:spcPts val="700"/>
              </a:spcBef>
            </a:pPr>
            <a:r>
              <a:rPr lang="en-US" altLang="en-US" sz="3200" dirty="0" smtClean="0">
                <a:solidFill>
                  <a:srgbClr val="000000"/>
                </a:solidFill>
                <a:latin typeface="+mn-lt"/>
              </a:rPr>
              <a:t>Isocenter </a:t>
            </a: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shifting </a:t>
            </a:r>
            <a:r>
              <a:rPr lang="en-US" altLang="en-US" sz="3200" dirty="0" smtClean="0">
                <a:solidFill>
                  <a:srgbClr val="000000"/>
                </a:solidFill>
                <a:latin typeface="+mn-lt"/>
              </a:rPr>
              <a:t>image-guidance</a:t>
            </a:r>
            <a:endParaRPr lang="en-US" altLang="en-US" sz="32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38281" y="1219200"/>
            <a:ext cx="5039678" cy="4535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93691" y="5582966"/>
            <a:ext cx="4328857" cy="31487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CA" sz="1600" dirty="0" smtClean="0"/>
              <a:t>Isocenter shifted and uncorrected DVH of the PTV</a:t>
            </a:r>
          </a:p>
        </p:txBody>
      </p:sp>
    </p:spTree>
    <p:extLst>
      <p:ext uri="{BB962C8B-B14F-4D97-AF65-F5344CB8AC3E}">
        <p14:creationId xmlns:p14="http://schemas.microsoft.com/office/powerpoint/2010/main" val="326084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20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1447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2/10. Convert day 2 dose volume actually a dose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44" y="1828800"/>
            <a:ext cx="3941636" cy="1175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828800"/>
            <a:ext cx="2057400" cy="120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4127500"/>
            <a:ext cx="3124200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369453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63535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213" y="5194667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Down Arrow 11"/>
          <p:cNvSpPr/>
          <p:nvPr/>
        </p:nvSpPr>
        <p:spPr bwMode="auto">
          <a:xfrm>
            <a:off x="7034211" y="3269393"/>
            <a:ext cx="485775" cy="66008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5112102" y="2174494"/>
            <a:ext cx="754381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3543" y="4569031"/>
            <a:ext cx="1751838" cy="564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ight Arrow 15"/>
          <p:cNvSpPr/>
          <p:nvPr/>
        </p:nvSpPr>
        <p:spPr bwMode="auto">
          <a:xfrm flipH="1">
            <a:off x="3959139" y="4609306"/>
            <a:ext cx="768702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6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21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3/1. Register CT volumes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4587050" cy="2016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927" y="106680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239" y="1478982"/>
            <a:ext cx="4376873" cy="4769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Bent-Up Arrow 8"/>
          <p:cNvSpPr/>
          <p:nvPr/>
        </p:nvSpPr>
        <p:spPr bwMode="auto">
          <a:xfrm rot="16200000" flipH="1" flipV="1">
            <a:off x="2312192" y="3292192"/>
            <a:ext cx="1243014" cy="1142998"/>
          </a:xfrm>
          <a:prstGeom prst="bentUp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224" y="1763772"/>
            <a:ext cx="3905428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Set up parameters as shown:</a:t>
            </a:r>
            <a:br>
              <a:rPr lang="en-US" dirty="0"/>
            </a:br>
            <a:r>
              <a:rPr lang="en-US" dirty="0"/>
              <a:t>2. </a:t>
            </a:r>
            <a:r>
              <a:rPr lang="en-US" dirty="0" smtClean="0"/>
              <a:t>Choose ‘2: ENT_IMRT’ as</a:t>
            </a:r>
            <a:br>
              <a:rPr lang="en-US" dirty="0" smtClean="0"/>
            </a:br>
            <a:r>
              <a:rPr lang="en-US" dirty="0" smtClean="0"/>
              <a:t>fixed </a:t>
            </a:r>
            <a:r>
              <a:rPr lang="en-US" dirty="0"/>
              <a:t>image</a:t>
            </a:r>
            <a:br>
              <a:rPr lang="en-US" dirty="0"/>
            </a:br>
            <a:r>
              <a:rPr lang="en-US" dirty="0"/>
              <a:t>3. Choose day 2 CT </a:t>
            </a:r>
            <a:r>
              <a:rPr lang="en-US" dirty="0" smtClean="0"/>
              <a:t>‘2_ENT_</a:t>
            </a:r>
          </a:p>
          <a:p>
            <a:r>
              <a:rPr lang="en-US" dirty="0" smtClean="0"/>
              <a:t>IMRT_Day2’ as moving </a:t>
            </a:r>
            <a:r>
              <a:rPr lang="en-US" dirty="0"/>
              <a:t>image</a:t>
            </a:r>
            <a:br>
              <a:rPr lang="en-US" dirty="0"/>
            </a:br>
            <a:r>
              <a:rPr lang="en-US" dirty="0"/>
              <a:t>4. Create </a:t>
            </a:r>
            <a:r>
              <a:rPr lang="en-US" dirty="0" smtClean="0"/>
              <a:t>linear transform</a:t>
            </a:r>
          </a:p>
          <a:p>
            <a:r>
              <a:rPr lang="en-US" dirty="0" smtClean="0"/>
              <a:t>and rename it to</a:t>
            </a:r>
          </a:p>
          <a:p>
            <a:r>
              <a:rPr lang="en-US" dirty="0" smtClean="0"/>
              <a:t>Transform_Day2ToDay1_Rigid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5. Choose ‘Rigid (6 DOF</a:t>
            </a:r>
            <a:r>
              <a:rPr lang="en-US" dirty="0" smtClean="0"/>
              <a:t>)’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5421745"/>
            <a:ext cx="19779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6. Click ‘Apply’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6170" y="848098"/>
            <a:ext cx="394511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Go to module Registration /</a:t>
            </a:r>
            <a:br>
              <a:rPr lang="en-US" dirty="0"/>
            </a:br>
            <a:r>
              <a:rPr lang="en-US" dirty="0"/>
              <a:t>General Registration (BRAINS)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82" y="225419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22" y="252999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272" y="4211253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427" y="588341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4283352" y="3733800"/>
            <a:ext cx="29415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44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22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Note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914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/>
              <a:t>You can also initiate registration from subject hierarchy (alternative way for previous step):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" y="2098357"/>
            <a:ext cx="3268980" cy="2168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657600"/>
            <a:ext cx="6014085" cy="2525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Bent-Up Arrow 10"/>
          <p:cNvSpPr/>
          <p:nvPr/>
        </p:nvSpPr>
        <p:spPr bwMode="auto">
          <a:xfrm rot="10800000" flipH="1">
            <a:off x="3962400" y="2288380"/>
            <a:ext cx="1143000" cy="1140619"/>
          </a:xfrm>
          <a:prstGeom prst="bentUp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2730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8277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669" y="4859601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913" y="485960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9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23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3/2. Explore volume differences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02" y="1143000"/>
            <a:ext cx="8234795" cy="4961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613" y="228600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482797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8430" y="3808273"/>
            <a:ext cx="442236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2. Set volume on foreground layer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8430" y="4422338"/>
            <a:ext cx="386958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3</a:t>
            </a:r>
            <a:r>
              <a:rPr lang="en-US" sz="2400" dirty="0" smtClean="0">
                <a:solidFill>
                  <a:schemeClr val="bg1"/>
                </a:solidFill>
              </a:rPr>
              <a:t>. Change foreground opacity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8429" y="5036403"/>
            <a:ext cx="3926268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Optional: Set the same W/L in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                  Volumes module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445641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79594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000" y="119717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013" y="166380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683536" y="3208108"/>
            <a:ext cx="3105017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1. Open slice layers ‘&gt;&gt;’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4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24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4/1. Clone dose volume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239" y="2743200"/>
            <a:ext cx="5094161" cy="1613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252" y="372191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95034" y="4572000"/>
            <a:ext cx="6805966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1. Switch to Subject hierarchy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2. Select </a:t>
            </a:r>
            <a:r>
              <a:rPr lang="en-US" sz="2400" dirty="0">
                <a:solidFill>
                  <a:schemeClr val="bg1"/>
                </a:solidFill>
              </a:rPr>
              <a:t>‘Clone node’ in context menu for day 2 </a:t>
            </a:r>
            <a:r>
              <a:rPr lang="en-US" sz="2400" dirty="0" smtClean="0">
                <a:solidFill>
                  <a:schemeClr val="bg1"/>
                </a:solidFill>
              </a:rPr>
              <a:t>dose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3. Rename it to ‘5_RTDOSE_Day2 Rigid’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1506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/>
              <a:t>To be able to compare the non-registered (= uncorrected) and the registered (= </a:t>
            </a:r>
            <a:r>
              <a:rPr lang="en-CA" dirty="0" err="1" smtClean="0"/>
              <a:t>isocenter</a:t>
            </a:r>
            <a:r>
              <a:rPr lang="en-CA" dirty="0" smtClean="0"/>
              <a:t> shifted) results.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50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25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4/2. Transform cloned dose volume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94631"/>
            <a:ext cx="5105686" cy="1509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70830"/>
            <a:ext cx="6615494" cy="1797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697753" y="1752600"/>
            <a:ext cx="3322128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1. Double-click transform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column of cloned dose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04038" y="2775110"/>
            <a:ext cx="2998128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2. Click ‘None’ to open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drop-down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2767155" y="3102782"/>
            <a:ext cx="485775" cy="66008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773" y="213576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089907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51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26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Note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43" y="2703030"/>
            <a:ext cx="5232464" cy="991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3" y="4828222"/>
            <a:ext cx="7514463" cy="1267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638800" y="2783117"/>
            <a:ext cx="3322128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1. Double-click transform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column of study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8300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973" y="526315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638800" y="3764792"/>
            <a:ext cx="2998128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2. Click ‘None’ to open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drop-down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2771775" y="3982537"/>
            <a:ext cx="485775" cy="66008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914400"/>
            <a:ext cx="8382000" cy="148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/>
              <a:t>We can transform the whole study too if we want to transform multiple objects</a:t>
            </a:r>
            <a:br>
              <a:rPr lang="en-CA" dirty="0" smtClean="0"/>
            </a:br>
            <a:r>
              <a:rPr lang="en-CA" dirty="0" smtClean="0"/>
              <a:t>(an alternative way for previous step):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206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27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5/1. Accumulate dose distributions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6152"/>
            <a:ext cx="5278565" cy="2212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648200" y="1295400"/>
            <a:ext cx="4128502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Go to module Radiotherapy /</a:t>
            </a:r>
            <a:br>
              <a:rPr lang="en-US" dirty="0"/>
            </a:br>
            <a:r>
              <a:rPr lang="en-US" dirty="0"/>
              <a:t>Dose Accumulation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9369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29" y="246269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46" y="280054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85700" y="2505412"/>
            <a:ext cx="3191002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2. </a:t>
            </a:r>
            <a:r>
              <a:rPr lang="en-US" dirty="0"/>
              <a:t>Choose </a:t>
            </a:r>
            <a:r>
              <a:rPr lang="en-US" dirty="0" smtClean="0"/>
              <a:t>reference,</a:t>
            </a:r>
            <a:br>
              <a:rPr lang="en-US" dirty="0" smtClean="0"/>
            </a:br>
            <a:r>
              <a:rPr lang="en-US" dirty="0" smtClean="0"/>
              <a:t>then planning </a:t>
            </a:r>
            <a:r>
              <a:rPr lang="en-US" dirty="0"/>
              <a:t>and day </a:t>
            </a:r>
            <a:r>
              <a:rPr lang="en-US" dirty="0" smtClean="0"/>
              <a:t>2</a:t>
            </a:r>
            <a:br>
              <a:rPr lang="en-US" dirty="0" smtClean="0"/>
            </a:br>
            <a:r>
              <a:rPr lang="en-US" dirty="0" smtClean="0"/>
              <a:t>dose </a:t>
            </a:r>
            <a:r>
              <a:rPr lang="en-US" dirty="0"/>
              <a:t>volumes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07" y="3758814"/>
            <a:ext cx="5278565" cy="2362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550179" y="4044323"/>
            <a:ext cx="322524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3. </a:t>
            </a:r>
            <a:r>
              <a:rPr lang="en-US" dirty="0"/>
              <a:t>Create output volume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97507" y="4844570"/>
            <a:ext cx="19779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4. </a:t>
            </a:r>
            <a:r>
              <a:rPr lang="en-US" dirty="0"/>
              <a:t>Click ‘Apply’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94235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5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29" y="1467242"/>
            <a:ext cx="5232464" cy="2305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28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5/2. Accumulate dose distributions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65" y="3066581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800600" y="3212995"/>
            <a:ext cx="3962367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Uncheck day 2 dose volume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00600" y="4508395"/>
            <a:ext cx="382809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3. Create </a:t>
            </a:r>
            <a:r>
              <a:rPr lang="en-US" dirty="0" smtClean="0"/>
              <a:t>new output </a:t>
            </a:r>
            <a:r>
              <a:rPr lang="en-US" dirty="0"/>
              <a:t>volume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00600" y="5103708"/>
            <a:ext cx="19779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4. Click ‘Apply’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0" y="3862283"/>
            <a:ext cx="397121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2. Select registered day 2 dose</a:t>
            </a:r>
          </a:p>
        </p:txBody>
      </p:sp>
    </p:spTree>
    <p:extLst>
      <p:ext uri="{BB962C8B-B14F-4D97-AF65-F5344CB8AC3E}">
        <p14:creationId xmlns:p14="http://schemas.microsoft.com/office/powerpoint/2010/main" val="150499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29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6/1. Compute DVH for unregistered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40" y="1155383"/>
            <a:ext cx="5578221" cy="1613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49342" y="3108954"/>
            <a:ext cx="712605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Go to module Radiotherapy </a:t>
            </a:r>
            <a:r>
              <a:rPr lang="en-US" dirty="0" smtClean="0"/>
              <a:t>/ Dose </a:t>
            </a:r>
            <a:r>
              <a:rPr lang="en-US" dirty="0"/>
              <a:t>Volume Histogram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983" y="3763004"/>
            <a:ext cx="5405391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2. Choose </a:t>
            </a:r>
            <a:r>
              <a:rPr lang="en-US" dirty="0" smtClean="0"/>
              <a:t>unregistered accumulated </a:t>
            </a:r>
            <a:r>
              <a:rPr lang="en-US" dirty="0"/>
              <a:t>dose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342" y="4419600"/>
            <a:ext cx="3841501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3. Choose ‘3</a:t>
            </a:r>
            <a:r>
              <a:rPr lang="en-US" dirty="0"/>
              <a:t>: RTSTRUCT: </a:t>
            </a:r>
            <a:r>
              <a:rPr lang="en-US" dirty="0" smtClean="0"/>
              <a:t>ENT’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342" y="5633145"/>
            <a:ext cx="305192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4. </a:t>
            </a:r>
            <a:r>
              <a:rPr lang="en-US" dirty="0"/>
              <a:t>Click ‘Compute DVH’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342" y="5043157"/>
            <a:ext cx="816415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Optional: Choose individual structures to speed up computation</a:t>
            </a:r>
            <a:endParaRPr lang="en-US" dirty="0"/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079" y="1530071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734" y="247696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04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Material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143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Connect to tutorial </a:t>
            </a:r>
            <a:r>
              <a:rPr lang="en-CA" dirty="0" err="1" smtClean="0"/>
              <a:t>wifi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CA" dirty="0" smtClean="0"/>
              <a:t>SSID: </a:t>
            </a:r>
            <a:r>
              <a:rPr lang="en-CA" i="1" dirty="0" smtClean="0"/>
              <a:t>SlicerRT1</a:t>
            </a:r>
            <a:r>
              <a:rPr lang="en-CA" dirty="0" smtClean="0"/>
              <a:t>, Password: </a:t>
            </a:r>
            <a:r>
              <a:rPr lang="en-CA" i="1" dirty="0" smtClean="0"/>
              <a:t>tutorial</a:t>
            </a:r>
            <a:br>
              <a:rPr lang="en-CA" i="1" dirty="0" smtClean="0"/>
            </a:br>
            <a:r>
              <a:rPr lang="en-CA" dirty="0" smtClean="0"/>
              <a:t>(Disregard popup warning about no internet)</a:t>
            </a:r>
          </a:p>
          <a:p>
            <a:r>
              <a:rPr lang="en-CA" dirty="0" smtClean="0"/>
              <a:t>Access download page:</a:t>
            </a:r>
            <a:br>
              <a:rPr lang="en-CA" dirty="0" smtClean="0"/>
            </a:br>
            <a:r>
              <a:rPr lang="en-CA" dirty="0" smtClean="0"/>
              <a:t>Enter in your web browser: </a:t>
            </a:r>
            <a:r>
              <a:rPr lang="en-CA" i="1" dirty="0" smtClean="0"/>
              <a:t>130.15.7.247</a:t>
            </a:r>
          </a:p>
          <a:p>
            <a:r>
              <a:rPr lang="en-CA" dirty="0" smtClean="0"/>
              <a:t>Follow the instructions</a:t>
            </a:r>
          </a:p>
          <a:p>
            <a:r>
              <a:rPr lang="en-CA" dirty="0" smtClean="0"/>
              <a:t>Supported platforms:</a:t>
            </a:r>
            <a:br>
              <a:rPr lang="en-CA" dirty="0" smtClean="0"/>
            </a:br>
            <a:r>
              <a:rPr lang="en-CA" dirty="0" smtClean="0"/>
              <a:t>       Windows,        Mac OSX,       Linux</a:t>
            </a:r>
          </a:p>
          <a:p>
            <a:pPr lvl="1"/>
            <a:r>
              <a:rPr lang="en-CA" dirty="0" smtClean="0"/>
              <a:t>32-bit is not supported!</a:t>
            </a:r>
          </a:p>
        </p:txBody>
      </p:sp>
      <p:pic>
        <p:nvPicPr>
          <p:cNvPr id="7" name="Picture 2" descr="Image result for window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7" t="20241" r="23159" b="18406"/>
          <a:stretch/>
        </p:blipFill>
        <p:spPr bwMode="auto">
          <a:xfrm>
            <a:off x="927344" y="4880600"/>
            <a:ext cx="520456" cy="52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berraf.info/assets/img/icons/linux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9" t="11228" r="21606" b="27102"/>
          <a:stretch/>
        </p:blipFill>
        <p:spPr bwMode="auto">
          <a:xfrm>
            <a:off x="5512355" y="4839075"/>
            <a:ext cx="507445" cy="52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www.qbittorrent.org/img/macos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598" y="4835246"/>
            <a:ext cx="552039" cy="55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64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30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6/2. Compute DVH for registered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40" y="1066800"/>
            <a:ext cx="5555171" cy="2985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943600" y="1564262"/>
            <a:ext cx="273940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Choose registered</a:t>
            </a:r>
            <a:br>
              <a:rPr lang="en-US" dirty="0"/>
            </a:br>
            <a:r>
              <a:rPr lang="en-US" dirty="0"/>
              <a:t>accumulated dose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1078" y="2572702"/>
            <a:ext cx="305192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2. Click ‘Compute DVH’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0334" y="3211809"/>
            <a:ext cx="202267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3. Create chart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2698" y="3850916"/>
            <a:ext cx="299030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4. Click ‘Show/hide all’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13821" y="4490024"/>
            <a:ext cx="286918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5. DVH curves appear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18893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013" y="205714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38" y="2826097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552" y="2803841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379" y="4440435"/>
            <a:ext cx="3267979" cy="1975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Down Arrow 18"/>
          <p:cNvSpPr/>
          <p:nvPr/>
        </p:nvSpPr>
        <p:spPr bwMode="auto">
          <a:xfrm>
            <a:off x="3160282" y="4213970"/>
            <a:ext cx="485775" cy="66008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5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31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6/3. Quantify improvement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238" y="1447800"/>
            <a:ext cx="8324850" cy="406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288" y="4416425"/>
            <a:ext cx="3143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4829175"/>
            <a:ext cx="3143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23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32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6/4. Visualize improvement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/>
          <a:srcRect l="83612" b="92718"/>
          <a:stretch/>
        </p:blipFill>
        <p:spPr bwMode="auto">
          <a:xfrm>
            <a:off x="920440" y="1600200"/>
            <a:ext cx="1650032" cy="359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672" y="1654893"/>
            <a:ext cx="3143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3688" y="3350634"/>
            <a:ext cx="3135312" cy="2166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own Arrow 8"/>
          <p:cNvSpPr/>
          <p:nvPr/>
        </p:nvSpPr>
        <p:spPr bwMode="auto">
          <a:xfrm>
            <a:off x="1535113" y="2393371"/>
            <a:ext cx="484187" cy="59848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3570288" y="4603171"/>
            <a:ext cx="685800" cy="48418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98963" y="1985384"/>
            <a:ext cx="4460875" cy="3067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95400" y="3612571"/>
            <a:ext cx="5309595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Zoom using left mouse button </a:t>
            </a:r>
            <a:r>
              <a:rPr lang="en-US" dirty="0" err="1" smtClean="0"/>
              <a:t>click&amp;drag</a:t>
            </a:r>
            <a:endParaRPr lang="en-US" dirty="0" smtClean="0"/>
          </a:p>
          <a:p>
            <a:r>
              <a:rPr lang="en-US" dirty="0"/>
              <a:t>(</a:t>
            </a:r>
            <a:r>
              <a:rPr lang="en-US" dirty="0" smtClean="0"/>
              <a:t>Reset zoom: double left-click)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33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13716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6600" b="1" dirty="0" smtClean="0">
                <a:solidFill>
                  <a:schemeClr val="tx2"/>
                </a:solidFill>
              </a:rPr>
              <a:t>Congratulations!</a:t>
            </a:r>
          </a:p>
          <a:p>
            <a:endParaRPr lang="en-CA" sz="6600" b="1" dirty="0">
              <a:solidFill>
                <a:schemeClr val="tx2"/>
              </a:solidFill>
            </a:endParaRPr>
          </a:p>
          <a:p>
            <a:endParaRPr lang="en-CA" sz="6600" b="1" dirty="0" smtClean="0">
              <a:solidFill>
                <a:schemeClr val="tx2"/>
              </a:solidFill>
            </a:endParaRPr>
          </a:p>
          <a:p>
            <a:r>
              <a:rPr lang="en-CA" sz="6600" b="1" dirty="0">
                <a:solidFill>
                  <a:schemeClr val="tx2"/>
                </a:solidFill>
              </a:rPr>
              <a:t/>
            </a:r>
            <a:br>
              <a:rPr lang="en-CA" sz="6600" b="1" dirty="0">
                <a:solidFill>
                  <a:schemeClr val="tx2"/>
                </a:solidFill>
              </a:rPr>
            </a:br>
            <a:r>
              <a:rPr lang="en-CA" sz="6600" b="1" dirty="0" smtClean="0">
                <a:solidFill>
                  <a:schemeClr val="tx2"/>
                </a:solidFill>
              </a:rPr>
              <a:t/>
            </a:r>
            <a:br>
              <a:rPr lang="en-CA" sz="6600" b="1" dirty="0" smtClean="0">
                <a:solidFill>
                  <a:schemeClr val="tx2"/>
                </a:solidFill>
              </a:rPr>
            </a:br>
            <a:r>
              <a:rPr lang="en-CA" sz="5400" b="1" dirty="0" smtClean="0">
                <a:solidFill>
                  <a:schemeClr val="tx2"/>
                </a:solidFill>
              </a:rPr>
              <a:t>Thanks for attending!</a:t>
            </a:r>
            <a:endParaRPr lang="en-CA" sz="54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http://cdn.theatlantic.com/static/mt/assets/science/bender-applause_mediu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360" y="1261805"/>
            <a:ext cx="3637279" cy="376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4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34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Appendix: Optional steps for IGRT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6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35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Optional 1/1. </a:t>
            </a:r>
            <a:r>
              <a:rPr lang="en-CA" b="1" dirty="0" err="1" smtClean="0">
                <a:solidFill>
                  <a:schemeClr val="tx2"/>
                </a:solidFill>
              </a:rPr>
              <a:t>Isodose</a:t>
            </a:r>
            <a:r>
              <a:rPr lang="en-CA" b="1" dirty="0" smtClean="0">
                <a:solidFill>
                  <a:schemeClr val="tx2"/>
                </a:solidFill>
              </a:rPr>
              <a:t> lines/surfaces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/>
          <a:srcRect l="835"/>
          <a:stretch/>
        </p:blipFill>
        <p:spPr bwMode="auto">
          <a:xfrm>
            <a:off x="533400" y="1143000"/>
            <a:ext cx="3381480" cy="4386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80005" y="1143000"/>
            <a:ext cx="3341236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Choose Radiotherapy /</a:t>
            </a:r>
            <a:br>
              <a:rPr lang="en-US" dirty="0"/>
            </a:br>
            <a:r>
              <a:rPr lang="en-US" dirty="0" err="1"/>
              <a:t>Isodose</a:t>
            </a:r>
            <a:r>
              <a:rPr lang="en-US" dirty="0"/>
              <a:t> module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73655" y="3297258"/>
            <a:ext cx="184056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2. Click Apply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0005" y="4005055"/>
            <a:ext cx="354866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3. </a:t>
            </a:r>
            <a:r>
              <a:rPr lang="en-US" dirty="0" smtClean="0"/>
              <a:t>Select </a:t>
            </a:r>
            <a:r>
              <a:rPr lang="en-US" dirty="0"/>
              <a:t>‘</a:t>
            </a:r>
            <a:r>
              <a:rPr lang="en-US" dirty="0" smtClean="0"/>
              <a:t>5_RTDOSE_Day2</a:t>
            </a:r>
            <a:r>
              <a:rPr lang="en-US" dirty="0"/>
              <a:t>’</a:t>
            </a:r>
            <a:br>
              <a:rPr lang="en-US" dirty="0"/>
            </a:br>
            <a:r>
              <a:rPr lang="en-US" dirty="0"/>
              <a:t>volume as Dose volume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3655" y="5082183"/>
            <a:ext cx="184056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4. Click Apply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73655" y="2220129"/>
            <a:ext cx="366016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3. </a:t>
            </a:r>
            <a:r>
              <a:rPr lang="en-US" dirty="0" smtClean="0"/>
              <a:t>Select </a:t>
            </a:r>
            <a:r>
              <a:rPr lang="en-US" dirty="0"/>
              <a:t>‘</a:t>
            </a:r>
            <a:r>
              <a:rPr lang="en-US" dirty="0" smtClean="0"/>
              <a:t>5: RTDOSE: BRAI1’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volume as Dose volume</a:t>
            </a:r>
          </a:p>
        </p:txBody>
      </p:sp>
    </p:spTree>
    <p:extLst>
      <p:ext uri="{BB962C8B-B14F-4D97-AF65-F5344CB8AC3E}">
        <p14:creationId xmlns:p14="http://schemas.microsoft.com/office/powerpoint/2010/main" val="391462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36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Optional 1/2. Visualize </a:t>
            </a:r>
            <a:r>
              <a:rPr lang="en-CA" b="1" dirty="0" err="1" smtClean="0">
                <a:solidFill>
                  <a:schemeClr val="tx2"/>
                </a:solidFill>
              </a:rPr>
              <a:t>isodose</a:t>
            </a:r>
            <a:r>
              <a:rPr lang="en-CA" b="1" dirty="0" smtClean="0">
                <a:solidFill>
                  <a:schemeClr val="tx2"/>
                </a:solidFill>
              </a:rPr>
              <a:t> lines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0"/>
            <a:ext cx="4633151" cy="360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946009" y="1378148"/>
            <a:ext cx="389221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Switch </a:t>
            </a:r>
            <a:r>
              <a:rPr lang="en-US" dirty="0" smtClean="0"/>
              <a:t>to Subject Hierarchy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45050" y="2048877"/>
            <a:ext cx="4006546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2. Turn on and off visualization</a:t>
            </a:r>
            <a:br>
              <a:rPr lang="en-US"/>
            </a:br>
            <a:r>
              <a:rPr lang="en-US"/>
              <a:t>of isodose line and surface</a:t>
            </a:r>
            <a:br>
              <a:rPr lang="en-US"/>
            </a:br>
            <a:r>
              <a:rPr lang="en-US"/>
              <a:t>groups by clicking the eye icon</a:t>
            </a:r>
            <a:br>
              <a:rPr lang="en-US"/>
            </a:br>
            <a:r>
              <a:rPr lang="en-US"/>
              <a:t>next to the parent node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97067" y="3827601"/>
            <a:ext cx="4241161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Note: </a:t>
            </a:r>
            <a:r>
              <a:rPr lang="en-US" dirty="0"/>
              <a:t>Display volumes in the 2D</a:t>
            </a:r>
            <a:br>
              <a:rPr lang="en-US" dirty="0"/>
            </a:br>
            <a:r>
              <a:rPr lang="en-US" dirty="0"/>
              <a:t>viewers by clicking the </a:t>
            </a:r>
            <a:r>
              <a:rPr lang="en-US" dirty="0" smtClean="0"/>
              <a:t>volume</a:t>
            </a:r>
            <a:br>
              <a:rPr lang="en-US" dirty="0" smtClean="0"/>
            </a:br>
            <a:r>
              <a:rPr lang="en-US" dirty="0" smtClean="0"/>
              <a:t>show/hide icon </a:t>
            </a:r>
            <a:r>
              <a:rPr lang="en-US" dirty="0"/>
              <a:t>next to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volumes</a:t>
            </a:r>
            <a:endParaRPr 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2524125"/>
            <a:ext cx="3143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1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37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Optional 1/3. </a:t>
            </a:r>
            <a:r>
              <a:rPr lang="en-CA" b="1" dirty="0" err="1" smtClean="0">
                <a:solidFill>
                  <a:schemeClr val="tx2"/>
                </a:solidFill>
              </a:rPr>
              <a:t>Isodose</a:t>
            </a:r>
            <a:r>
              <a:rPr lang="en-CA" b="1" dirty="0" smtClean="0">
                <a:solidFill>
                  <a:schemeClr val="tx2"/>
                </a:solidFill>
              </a:rPr>
              <a:t> lines/surfaces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87" y="945602"/>
            <a:ext cx="5560425" cy="5302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154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38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145415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Optional 2/1. Compare dose volumes using gamma comparison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66900"/>
            <a:ext cx="4991100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4724400" y="2171700"/>
            <a:ext cx="4128502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1. Go to module Radiotherapy /</a:t>
            </a:r>
            <a:br>
              <a:rPr lang="en-US"/>
            </a:br>
            <a:r>
              <a:rPr lang="en-US"/>
              <a:t>Dose Comparison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95407" y="3215243"/>
            <a:ext cx="3257495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2. Set </a:t>
            </a:r>
            <a:r>
              <a:rPr lang="en-US" dirty="0" smtClean="0"/>
              <a:t>input volumes you</a:t>
            </a:r>
            <a:br>
              <a:rPr lang="en-US" dirty="0" smtClean="0"/>
            </a:br>
            <a:r>
              <a:rPr lang="en-US" dirty="0" smtClean="0"/>
              <a:t>want to compare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3600" y="4258786"/>
            <a:ext cx="2871202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3. Create </a:t>
            </a:r>
            <a:r>
              <a:rPr lang="en-US" dirty="0" smtClean="0"/>
              <a:t>new output gamma volume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74988" y="5297566"/>
            <a:ext cx="19779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4. Click ‘Apply’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677" y="2134671"/>
            <a:ext cx="3143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927" y="2372796"/>
            <a:ext cx="3143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7" y="5156537"/>
            <a:ext cx="3143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5721350"/>
            <a:ext cx="3143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50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39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Optional 2/2. Evaluate improvement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933" y="3687775"/>
            <a:ext cx="6116467" cy="2668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805" y="868271"/>
            <a:ext cx="6108595" cy="2644959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23850" y="1098550"/>
            <a:ext cx="2362200" cy="266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/>
              <a:t>Plan dose</a:t>
            </a:r>
            <a:br>
              <a:rPr lang="en-CA" dirty="0" smtClean="0"/>
            </a:br>
            <a:r>
              <a:rPr lang="en-CA" dirty="0" smtClean="0"/>
              <a:t>vs</a:t>
            </a:r>
          </a:p>
          <a:p>
            <a:pPr marL="0" indent="0">
              <a:buNone/>
            </a:pPr>
            <a:r>
              <a:rPr lang="en-CA" dirty="0" smtClean="0"/>
              <a:t>Uncorrected</a:t>
            </a:r>
            <a:br>
              <a:rPr lang="en-CA" dirty="0" smtClean="0"/>
            </a:br>
            <a:r>
              <a:rPr lang="en-CA" dirty="0" smtClean="0"/>
              <a:t>Day 2 dose</a:t>
            </a:r>
            <a:endParaRPr lang="en-CA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04800" y="3966887"/>
            <a:ext cx="2362200" cy="228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/>
              <a:t>Plan dose</a:t>
            </a:r>
            <a:br>
              <a:rPr lang="en-CA" dirty="0" smtClean="0"/>
            </a:br>
            <a:r>
              <a:rPr lang="en-CA" dirty="0" smtClean="0"/>
              <a:t>vs</a:t>
            </a:r>
          </a:p>
          <a:p>
            <a:pPr marL="0" indent="0">
              <a:buNone/>
            </a:pPr>
            <a:r>
              <a:rPr lang="en-CA" dirty="0" smtClean="0"/>
              <a:t>Corrected</a:t>
            </a:r>
            <a:br>
              <a:rPr lang="en-CA" dirty="0" smtClean="0"/>
            </a:br>
            <a:r>
              <a:rPr lang="en-CA" dirty="0" smtClean="0"/>
              <a:t>Day 2 dose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003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Overview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2192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800"/>
              </a:spcBef>
              <a:buFont typeface="Arial" panose="020B060402020202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Install SlicerRT extension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Load data from DICOM and </a:t>
            </a:r>
            <a:r>
              <a:rPr lang="en-US" altLang="en-US" dirty="0" err="1" smtClean="0">
                <a:solidFill>
                  <a:srgbClr val="000000"/>
                </a:solidFill>
              </a:rPr>
              <a:t>nrrd</a:t>
            </a:r>
            <a:r>
              <a:rPr lang="en-US" altLang="en-US" dirty="0" smtClean="0">
                <a:solidFill>
                  <a:srgbClr val="000000"/>
                </a:solidFill>
              </a:rPr>
              <a:t> files</a:t>
            </a: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</a:rPr>
              <a:t>Perform </a:t>
            </a:r>
            <a:r>
              <a:rPr lang="en-US" altLang="en-US" dirty="0">
                <a:solidFill>
                  <a:srgbClr val="000000"/>
                </a:solidFill>
              </a:rPr>
              <a:t>rigid registration on CT images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</a:rPr>
              <a:t>Transform </a:t>
            </a:r>
            <a:r>
              <a:rPr lang="en-US" altLang="en-US" dirty="0">
                <a:solidFill>
                  <a:srgbClr val="000000"/>
                </a:solidFill>
              </a:rPr>
              <a:t>day 2 dose volume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</a:rPr>
              <a:t>Accumulate </a:t>
            </a:r>
            <a:r>
              <a:rPr lang="en-US" altLang="en-US" dirty="0">
                <a:solidFill>
                  <a:srgbClr val="000000"/>
                </a:solidFill>
              </a:rPr>
              <a:t>dose distributions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Compute dose volume </a:t>
            </a:r>
            <a:r>
              <a:rPr lang="en-US" altLang="en-US" dirty="0" smtClean="0">
                <a:solidFill>
                  <a:srgbClr val="000000"/>
                </a:solidFill>
              </a:rPr>
              <a:t>histogram</a:t>
            </a:r>
            <a:endParaRPr lang="en-CA" altLang="en-US" dirty="0"/>
          </a:p>
          <a:p>
            <a:pPr marL="0" indent="0" eaLnBrk="1" hangingPunct="1">
              <a:spcBef>
                <a:spcPts val="800"/>
              </a:spcBef>
              <a:buNone/>
            </a:pPr>
            <a:r>
              <a:rPr lang="en-CA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+1. </a:t>
            </a:r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</a:t>
            </a:r>
            <a:r>
              <a:rPr lang="en-US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isodose</a:t>
            </a:r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lines and surfaces</a:t>
            </a:r>
          </a:p>
          <a:p>
            <a:pPr marL="0" indent="0" eaLnBrk="1" hangingPunct="1">
              <a:spcBef>
                <a:spcPts val="800"/>
              </a:spcBef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+2. </a:t>
            </a:r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Compare dose </a:t>
            </a: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distributions using gamma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eaLnBrk="1" hangingPunct="1">
              <a:spcBef>
                <a:spcPts val="800"/>
              </a:spcBef>
              <a:buNone/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20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1/1. Install 3D Slicer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17526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Find the downloaded 3D Slicer package on your computer</a:t>
            </a:r>
          </a:p>
          <a:p>
            <a:endParaRPr lang="en-CA" dirty="0" smtClean="0"/>
          </a:p>
          <a:p>
            <a:r>
              <a:rPr lang="en-CA" dirty="0" smtClean="0"/>
              <a:t>Follow the usual steps to install an application</a:t>
            </a:r>
          </a:p>
          <a:p>
            <a:pPr lvl="1"/>
            <a:r>
              <a:rPr lang="en-CA" dirty="0" smtClean="0"/>
              <a:t>Different for each operating system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79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1/2. Install SlicerRT extension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14400"/>
            <a:ext cx="4429125" cy="3152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89" y="162807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49" y="4745848"/>
            <a:ext cx="3400425" cy="1162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49" y="5326873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012189" y="4137819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/>
              <a:t>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764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7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1/3. </a:t>
            </a:r>
            <a:r>
              <a:rPr lang="en-CA" b="1" dirty="0">
                <a:solidFill>
                  <a:schemeClr val="tx2"/>
                </a:solidFill>
              </a:rPr>
              <a:t>Install SlicerRT extension</a:t>
            </a:r>
          </a:p>
          <a:p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3889032"/>
            <a:ext cx="822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800" dirty="0" smtClean="0"/>
              <a:t>Find the downloaded SlicerRT zip file on your computer</a:t>
            </a:r>
            <a:br>
              <a:rPr lang="en-CA" sz="2800" dirty="0" smtClean="0"/>
            </a:br>
            <a:r>
              <a:rPr lang="en-CA" sz="2800" dirty="0" smtClean="0"/>
              <a:t/>
            </a:r>
            <a:br>
              <a:rPr lang="en-CA" sz="2800" dirty="0" smtClean="0"/>
            </a:br>
            <a:r>
              <a:rPr lang="en-CA" sz="2800" dirty="0" smtClean="0"/>
              <a:t/>
            </a:r>
            <a:br>
              <a:rPr lang="en-CA" sz="2800" dirty="0" smtClean="0"/>
            </a:br>
            <a:r>
              <a:rPr lang="en-CA" sz="2800" dirty="0" smtClean="0"/>
              <a:t>Click Restart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289" y="1333698"/>
            <a:ext cx="3221423" cy="1561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146" y="228779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Down Arrow 7"/>
          <p:cNvSpPr/>
          <p:nvPr/>
        </p:nvSpPr>
        <p:spPr bwMode="auto">
          <a:xfrm>
            <a:off x="4329112" y="3200400"/>
            <a:ext cx="485775" cy="6000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4329112" y="4495800"/>
            <a:ext cx="485775" cy="6000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87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8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In case of problems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914400"/>
            <a:ext cx="8229600" cy="109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/>
              <a:t>If you fall behind, or encounter an error</a:t>
            </a:r>
            <a:br>
              <a:rPr lang="en-CA" dirty="0" smtClean="0"/>
            </a:br>
            <a:r>
              <a:rPr lang="en-CA" dirty="0" smtClean="0"/>
              <a:t>you can keep up using the tutorial module</a:t>
            </a:r>
            <a:endParaRPr lang="en-CA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01" y="2131738"/>
            <a:ext cx="3204020" cy="1486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321905"/>
            <a:ext cx="3837909" cy="1106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373" y="2817017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627" y="2817017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ight Arrow 16"/>
          <p:cNvSpPr/>
          <p:nvPr/>
        </p:nvSpPr>
        <p:spPr bwMode="auto">
          <a:xfrm>
            <a:off x="3996464" y="2667000"/>
            <a:ext cx="623455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912" y="4247197"/>
            <a:ext cx="2189798" cy="2001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Down Arrow 18"/>
          <p:cNvSpPr/>
          <p:nvPr/>
        </p:nvSpPr>
        <p:spPr bwMode="auto">
          <a:xfrm>
            <a:off x="6629923" y="3607769"/>
            <a:ext cx="485775" cy="54552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1617534" y="4426254"/>
            <a:ext cx="4077597" cy="1630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/>
              <a:t>Select the steps you want to automatically perform to catch up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114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9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2/1. Unpack tutorial datasets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7526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Find the dataset you downloaded named</a:t>
            </a:r>
            <a:br>
              <a:rPr lang="en-CA" dirty="0" smtClean="0"/>
            </a:br>
            <a:r>
              <a:rPr lang="en-CA" sz="2800" i="1" dirty="0" smtClean="0"/>
              <a:t>SlicerRT_WorldCongress_TutorialIGRT_Dataset.zip</a:t>
            </a:r>
          </a:p>
          <a:p>
            <a:endParaRPr lang="en-CA" sz="2800" dirty="0" smtClean="0"/>
          </a:p>
          <a:p>
            <a:r>
              <a:rPr lang="en-CA" dirty="0" smtClean="0"/>
              <a:t>Unpack it to a local folder of your choice</a:t>
            </a:r>
          </a:p>
          <a:p>
            <a:pPr lvl="1"/>
            <a:r>
              <a:rPr lang="en-CA" dirty="0"/>
              <a:t>Different for each operating system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263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23950</TotalTime>
  <Words>1439</Words>
  <Application>Microsoft Office PowerPoint</Application>
  <PresentationFormat>On-screen Show (4:3)</PresentationFormat>
  <Paragraphs>241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MS PGothic</vt:lpstr>
      <vt:lpstr>Arial</vt:lpstr>
      <vt:lpstr>Calibri</vt:lpstr>
      <vt:lpstr>Times New Roman</vt:lpstr>
      <vt:lpstr>Office Theme</vt:lpstr>
      <vt:lpstr>Tutorial: Isocenter shifting image-guidance in SlicerRT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Csaba Pinter</cp:lastModifiedBy>
  <cp:revision>633</cp:revision>
  <cp:lastPrinted>2013-02-02T23:26:38Z</cp:lastPrinted>
  <dcterms:created xsi:type="dcterms:W3CDTF">2010-01-28T18:12:58Z</dcterms:created>
  <dcterms:modified xsi:type="dcterms:W3CDTF">2015-06-06T20:08:31Z</dcterms:modified>
</cp:coreProperties>
</file>