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75" r:id="rId3"/>
    <p:sldId id="476" r:id="rId4"/>
    <p:sldId id="478" r:id="rId5"/>
    <p:sldId id="483" r:id="rId6"/>
    <p:sldId id="481" r:id="rId7"/>
    <p:sldId id="480" r:id="rId8"/>
    <p:sldId id="482" r:id="rId9"/>
    <p:sldId id="484" r:id="rId10"/>
    <p:sldId id="491" r:id="rId11"/>
    <p:sldId id="485" r:id="rId12"/>
    <p:sldId id="496" r:id="rId13"/>
    <p:sldId id="487" r:id="rId14"/>
    <p:sldId id="488" r:id="rId15"/>
    <p:sldId id="489" r:id="rId16"/>
    <p:sldId id="493" r:id="rId17"/>
    <p:sldId id="490" r:id="rId18"/>
    <p:sldId id="495" r:id="rId19"/>
    <p:sldId id="494" r:id="rId20"/>
    <p:sldId id="492" r:id="rId21"/>
    <p:sldId id="513" r:id="rId22"/>
    <p:sldId id="497" r:id="rId23"/>
    <p:sldId id="500" r:id="rId24"/>
    <p:sldId id="486" r:id="rId25"/>
    <p:sldId id="498" r:id="rId26"/>
    <p:sldId id="499" r:id="rId27"/>
    <p:sldId id="503" r:id="rId28"/>
    <p:sldId id="502" r:id="rId29"/>
    <p:sldId id="501" r:id="rId30"/>
    <p:sldId id="505" r:id="rId31"/>
    <p:sldId id="507" r:id="rId32"/>
    <p:sldId id="509" r:id="rId33"/>
    <p:sldId id="514" r:id="rId34"/>
    <p:sldId id="508" r:id="rId35"/>
    <p:sldId id="506" r:id="rId36"/>
    <p:sldId id="512" r:id="rId37"/>
    <p:sldId id="510" r:id="rId38"/>
    <p:sldId id="511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823B"/>
    <a:srgbClr val="1F497D"/>
    <a:srgbClr val="33889F"/>
    <a:srgbClr val="78953D"/>
    <a:srgbClr val="3389A1"/>
    <a:srgbClr val="399AB5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16" autoAdjust="0"/>
  </p:normalViewPr>
  <p:slideViewPr>
    <p:cSldViewPr showGuides="1">
      <p:cViewPr varScale="1">
        <p:scale>
          <a:sx n="116" d="100"/>
          <a:sy n="116" d="100"/>
        </p:scale>
        <p:origin x="1362" y="120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2017-03-21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2017-03-21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ENT</a:t>
            </a:r>
            <a:r>
              <a:rPr lang="en-CA" baseline="0" dirty="0"/>
              <a:t> RANDO phantom dataset </a:t>
            </a:r>
            <a:r>
              <a:rPr lang="en-CA" baseline="0"/>
              <a:t>and simulated day 2 CT and dose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2200" y="5713862"/>
            <a:ext cx="2818919" cy="7210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slicer.org/wiki/Documentation/Nightly/Training#Slicer4_Radiation_Therapy_Tutoria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slicer.org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286000"/>
          </a:xfrm>
        </p:spPr>
        <p:txBody>
          <a:bodyPr/>
          <a:lstStyle/>
          <a:p>
            <a:pPr eaLnBrk="1" hangingPunct="1"/>
            <a:r>
              <a:rPr lang="en-CA" sz="5400" b="1" dirty="0"/>
              <a:t>Tutorial:</a:t>
            </a:r>
            <a:br>
              <a:rPr lang="en-CA" sz="5400" b="1" dirty="0"/>
            </a:br>
            <a:r>
              <a:rPr lang="en-CA" sz="5400" b="1" dirty="0">
                <a:solidFill>
                  <a:schemeClr val="tx2"/>
                </a:solidFill>
              </a:rPr>
              <a:t>Isocenter shifting image-guidance in SlicerRT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077200" cy="838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u="sng" dirty="0">
                <a:solidFill>
                  <a:schemeClr val="tx1"/>
                </a:solidFill>
              </a:rPr>
              <a:t>Csaba Pinter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 Andras Lasso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 An Wang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 Gregory C. Sharp</a:t>
            </a:r>
            <a:r>
              <a:rPr lang="en-US" sz="2400" baseline="30000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, David Jaffray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 and Gabor Fichtinger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1148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aseline="30000" dirty="0"/>
              <a:t>1</a:t>
            </a:r>
            <a:r>
              <a:rPr lang="en-CA" dirty="0">
                <a:latin typeface="+mn-lt"/>
              </a:rPr>
              <a:t>Laboratory for Percutaneous Surgery, Queen’s University, Kingston, ON, Canada</a:t>
            </a:r>
            <a:br>
              <a:rPr lang="en-CA" dirty="0">
                <a:latin typeface="+mn-lt"/>
              </a:rPr>
            </a:br>
            <a:r>
              <a:rPr lang="en-US" sz="1400" baseline="30000" dirty="0">
                <a:latin typeface="+mn-lt"/>
              </a:rPr>
              <a:t>2</a:t>
            </a:r>
            <a:r>
              <a:rPr lang="en-CA" dirty="0">
                <a:latin typeface="+mn-lt"/>
              </a:rPr>
              <a:t>University Health Network, Toronto, ON, Canada</a:t>
            </a:r>
            <a:endParaRPr lang="en-CA" dirty="0"/>
          </a:p>
          <a:p>
            <a:r>
              <a:rPr lang="en-CA" dirty="0"/>
              <a:t> </a:t>
            </a:r>
            <a:r>
              <a:rPr lang="en-CA" sz="1400" baseline="30000" dirty="0">
                <a:latin typeface="+mn-lt"/>
              </a:rPr>
              <a:t>3</a:t>
            </a:r>
            <a:r>
              <a:rPr lang="en-CA" dirty="0">
                <a:latin typeface="+mn-lt"/>
              </a:rPr>
              <a:t>Department of Radiation Oncology, Massachusetts General Hospital, Boston, MA, USA 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157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If not importing via </a:t>
            </a:r>
            <a:r>
              <a:rPr lang="en-CA" dirty="0" err="1"/>
              <a:t>drag&amp;drop</a:t>
            </a:r>
            <a:r>
              <a:rPr lang="en-CA" dirty="0"/>
              <a:t>, DICOM data can be imported and loaded from the DICOM browser that can be opened from the toolbar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58" y="3351040"/>
            <a:ext cx="3206084" cy="1349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070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78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2/3. Load planning study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066800"/>
            <a:ext cx="7305675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2449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20" y="564889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0419" y="2896181"/>
            <a:ext cx="382893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Click patient ‘RANDO ENT’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5600" y="5611243"/>
            <a:ext cx="187423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Click ‘Load’</a:t>
            </a:r>
          </a:p>
        </p:txBody>
      </p:sp>
    </p:spTree>
    <p:extLst>
      <p:ext uri="{BB962C8B-B14F-4D97-AF65-F5344CB8AC3E}">
        <p14:creationId xmlns:p14="http://schemas.microsoft.com/office/powerpoint/2010/main" val="402504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2" y="1003093"/>
            <a:ext cx="7993514" cy="4940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2/4. Change shown volumes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1" y="246692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78" y="245734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534" y="3123936"/>
            <a:ext cx="28720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Link slices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37591" y="3881735"/>
            <a:ext cx="330160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3. Choose shown volume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 CT: ‘2: ENT IMRT’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549" y="1582394"/>
            <a:ext cx="285610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Open slice controls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32" y="401116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56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947514"/>
            <a:ext cx="8312727" cy="5173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2/5. Tweak display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62" y="142515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6" y="167808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46669" y="1874881"/>
            <a:ext cx="224080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Reset 3D view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01" y="247926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10533" y="3015569"/>
            <a:ext cx="343055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Manipulate 3D view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Rotate with left button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Zoom with right 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4972" y="2223126"/>
            <a:ext cx="327172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3. Adjust window/level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bg1"/>
                </a:solidFill>
              </a:rPr>
              <a:t>Click&amp;drag</a:t>
            </a:r>
            <a:r>
              <a:rPr lang="en-US" sz="2400" dirty="0">
                <a:solidFill>
                  <a:schemeClr val="bg1"/>
                </a:solidFill>
              </a:rPr>
              <a:t> left button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36" y="40191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5000" y="4546675"/>
            <a:ext cx="3527569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4. Navigate slice view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Change slice by scrolling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Zoom with right button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Pan with middle button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Shift+click&amp;drag</a:t>
            </a:r>
            <a:r>
              <a:rPr lang="en-US" sz="2000" dirty="0">
                <a:solidFill>
                  <a:schemeClr val="bg1"/>
                </a:solidFill>
              </a:rPr>
              <a:t> on Mac)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9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650" y="941478"/>
            <a:ext cx="3714750" cy="496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2/6. Explore loaded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83" y="1143000"/>
            <a:ext cx="2708434" cy="749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27" y="132077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432" y="164121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 bwMode="auto">
          <a:xfrm>
            <a:off x="3699033" y="1275476"/>
            <a:ext cx="68580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783" y="3787676"/>
            <a:ext cx="362291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Subject hierarchy: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Explore data in tree view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Show/hide branches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clicking the eye buttons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Access options by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right click</a:t>
            </a:r>
          </a:p>
        </p:txBody>
      </p:sp>
    </p:spTree>
    <p:extLst>
      <p:ext uri="{BB962C8B-B14F-4D97-AF65-F5344CB8AC3E}">
        <p14:creationId xmlns:p14="http://schemas.microsoft.com/office/powerpoint/2010/main" val="196670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2/7. Load day 2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80" y="1143000"/>
            <a:ext cx="2985040" cy="1878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2711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5243945" y="1699920"/>
            <a:ext cx="623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932113"/>
            <a:ext cx="5210175" cy="319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38" y="57301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Bent-Up Arrow 13"/>
          <p:cNvSpPr/>
          <p:nvPr/>
        </p:nvSpPr>
        <p:spPr bwMode="auto">
          <a:xfrm rot="16200000" flipH="1">
            <a:off x="5900885" y="3424239"/>
            <a:ext cx="1243014" cy="1252537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537" y="1173115"/>
            <a:ext cx="458330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CA" sz="2800" dirty="0" err="1"/>
              <a:t>Drag&amp;drop</a:t>
            </a:r>
            <a:r>
              <a:rPr lang="en-CA" sz="2800" dirty="0"/>
              <a:t> folder named</a:t>
            </a:r>
            <a:br>
              <a:rPr lang="en-CA" sz="2800" dirty="0"/>
            </a:br>
            <a:r>
              <a:rPr lang="en-CA" sz="2800" i="1" dirty="0"/>
              <a:t>EclipseEntComputedDay2Data</a:t>
            </a:r>
            <a:br>
              <a:rPr lang="en-CA" sz="2800" dirty="0"/>
            </a:br>
            <a:r>
              <a:rPr lang="en-CA" sz="2800" dirty="0"/>
              <a:t>onto Slicer</a:t>
            </a:r>
          </a:p>
        </p:txBody>
      </p:sp>
    </p:spTree>
    <p:extLst>
      <p:ext uri="{BB962C8B-B14F-4D97-AF65-F5344CB8AC3E}">
        <p14:creationId xmlns:p14="http://schemas.microsoft.com/office/powerpoint/2010/main" val="245693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Data type selection dialog does not appear if you </a:t>
            </a:r>
            <a:r>
              <a:rPr lang="en-CA" dirty="0" err="1"/>
              <a:t>drag&amp;drop</a:t>
            </a:r>
            <a:r>
              <a:rPr lang="en-CA" dirty="0"/>
              <a:t> files rather than folders, as files will be handled as non-DICOM</a:t>
            </a:r>
          </a:p>
          <a:p>
            <a:r>
              <a:rPr lang="en-CA" dirty="0"/>
              <a:t>Non-DICOM data can be also loaded in the dialog that appears after clicking</a:t>
            </a:r>
          </a:p>
          <a:p>
            <a:endParaRPr lang="en-CA" dirty="0"/>
          </a:p>
          <a:p>
            <a:r>
              <a:rPr lang="en-CA" dirty="0"/>
              <a:t>Data can be saved using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60" y="3733800"/>
            <a:ext cx="786079" cy="763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80" y="4953000"/>
            <a:ext cx="786079" cy="7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7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69" y="1429216"/>
            <a:ext cx="6479662" cy="448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2/8. Add day 2 non-DICOM data to subject hierarchy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1994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49" y="32004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0506" y="1851876"/>
            <a:ext cx="321530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Right-click the patient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0506" y="2796310"/>
            <a:ext cx="271971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Create child study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0506" y="3719628"/>
            <a:ext cx="386387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3. Right-click (or double-click)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new study item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4. Rename to ‘Day 2’</a:t>
            </a:r>
          </a:p>
        </p:txBody>
      </p:sp>
    </p:spTree>
    <p:extLst>
      <p:ext uri="{BB962C8B-B14F-4D97-AF65-F5344CB8AC3E}">
        <p14:creationId xmlns:p14="http://schemas.microsoft.com/office/powerpoint/2010/main" val="294159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2/9. Add day 2 non-DICOM data to subject hierarchy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410" y="2069682"/>
            <a:ext cx="37836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US" sz="2400" dirty="0" err="1">
                <a:solidFill>
                  <a:schemeClr val="bg1"/>
                </a:solidFill>
              </a:rPr>
              <a:t>Drag&amp;drop</a:t>
            </a:r>
            <a:r>
              <a:rPr lang="en-US" sz="2400" dirty="0">
                <a:solidFill>
                  <a:schemeClr val="bg1"/>
                </a:solidFill>
              </a:rPr>
              <a:t> ‘2_ENT_IMRT_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Day2’ on the study ‘Day 2’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909" y="3045235"/>
            <a:ext cx="268374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Do the same with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‘5_RTDOSE-Day2’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676400"/>
            <a:ext cx="4494848" cy="169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4325588"/>
            <a:ext cx="4494848" cy="169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Down Arrow 15"/>
          <p:cNvSpPr/>
          <p:nvPr/>
        </p:nvSpPr>
        <p:spPr bwMode="auto">
          <a:xfrm>
            <a:off x="6538436" y="3555560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09" y="4030772"/>
            <a:ext cx="419211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Note: You can select both nodes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while holding the Control/</a:t>
            </a:r>
            <a:r>
              <a:rPr lang="en-US" sz="2400" dirty="0" err="1">
                <a:solidFill>
                  <a:schemeClr val="bg1"/>
                </a:solidFill>
              </a:rPr>
              <a:t>Cmd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or Shift button, then </a:t>
            </a:r>
            <a:r>
              <a:rPr lang="en-US" sz="2400" dirty="0" err="1">
                <a:solidFill>
                  <a:schemeClr val="bg1"/>
                </a:solidFill>
              </a:rPr>
              <a:t>drag&amp;drop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both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77902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1447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2/10. Convert day 2 dose volume actually a dose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44" y="1828800"/>
            <a:ext cx="3941636" cy="1175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828800"/>
            <a:ext cx="205740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127500"/>
            <a:ext cx="31242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694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3535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213" y="519466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 bwMode="auto">
          <a:xfrm>
            <a:off x="7034211" y="3269393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112102" y="2174494"/>
            <a:ext cx="75438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543" y="4569031"/>
            <a:ext cx="1751838" cy="56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Arrow 15"/>
          <p:cNvSpPr/>
          <p:nvPr/>
        </p:nvSpPr>
        <p:spPr bwMode="auto">
          <a:xfrm flipH="1">
            <a:off x="3959139" y="4609306"/>
            <a:ext cx="768702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4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Learning objective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3657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This tutorial demonstrates how to perform a radiation therapy research workflow using the SlicerRT toolkit:</a:t>
            </a:r>
            <a:br>
              <a:rPr lang="en-US" altLang="en-US" sz="3200" dirty="0">
                <a:solidFill>
                  <a:srgbClr val="000000"/>
                </a:solidFill>
                <a:latin typeface="+mn-lt"/>
              </a:rPr>
            </a:br>
            <a:endParaRPr lang="en-US" altLang="en-US" sz="32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Isocenter shifting image-guidance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8281" y="1219200"/>
            <a:ext cx="5039678" cy="4535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93691" y="5582966"/>
            <a:ext cx="4328857" cy="3148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CA" sz="1600" dirty="0"/>
              <a:t>Isocenter shifted and uncorrected DVH of the PTV</a:t>
            </a:r>
          </a:p>
        </p:txBody>
      </p:sp>
    </p:spTree>
    <p:extLst>
      <p:ext uri="{BB962C8B-B14F-4D97-AF65-F5344CB8AC3E}">
        <p14:creationId xmlns:p14="http://schemas.microsoft.com/office/powerpoint/2010/main" val="326084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3/1. Register CT volumes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4587050" cy="2016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27" y="10668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5" y="1478982"/>
            <a:ext cx="4376873" cy="4769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Bent-Up Arrow 8"/>
          <p:cNvSpPr/>
          <p:nvPr/>
        </p:nvSpPr>
        <p:spPr bwMode="auto">
          <a:xfrm rot="16200000" flipH="1" flipV="1">
            <a:off x="2312192" y="3292192"/>
            <a:ext cx="1243014" cy="1142998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224" y="1763772"/>
            <a:ext cx="4181145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Set up parameters as shown:</a:t>
            </a:r>
            <a:br>
              <a:rPr lang="en-US" dirty="0"/>
            </a:br>
            <a:r>
              <a:rPr lang="en-US" dirty="0"/>
              <a:t>2. Choose ‘2: ENT_IMRT’ as</a:t>
            </a:r>
            <a:br>
              <a:rPr lang="en-US" dirty="0"/>
            </a:br>
            <a:r>
              <a:rPr lang="en-US" dirty="0"/>
              <a:t>    fixed image</a:t>
            </a:r>
            <a:br>
              <a:rPr lang="en-US" dirty="0"/>
            </a:br>
            <a:r>
              <a:rPr lang="en-US" dirty="0"/>
              <a:t>3. Choose day 2 CT ‘2_ENT_</a:t>
            </a:r>
          </a:p>
          <a:p>
            <a:r>
              <a:rPr lang="en-US" dirty="0"/>
              <a:t>    IMRT_Day2’ as moving image</a:t>
            </a:r>
            <a:br>
              <a:rPr lang="en-US" dirty="0"/>
            </a:br>
            <a:r>
              <a:rPr lang="en-US" dirty="0"/>
              <a:t>4. Create linear transform</a:t>
            </a:r>
          </a:p>
          <a:p>
            <a:r>
              <a:rPr lang="en-US" dirty="0"/>
              <a:t>    and rename it to</a:t>
            </a:r>
          </a:p>
          <a:p>
            <a:r>
              <a:rPr lang="en-US" dirty="0"/>
              <a:t>    Transform_Day2ToDay1_Rigid</a:t>
            </a:r>
            <a:br>
              <a:rPr lang="en-US" dirty="0"/>
            </a:br>
            <a:r>
              <a:rPr lang="en-US" dirty="0"/>
              <a:t>5. Choose ‘Rigid (6 DOF)’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5421745"/>
            <a:ext cx="19779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6. Click ‘Apply’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6170" y="848098"/>
            <a:ext cx="394511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Registration /</a:t>
            </a:r>
            <a:br>
              <a:rPr lang="en-US" dirty="0"/>
            </a:br>
            <a:r>
              <a:rPr lang="en-US" dirty="0"/>
              <a:t>General Registration (BRAINS)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518" y="225419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558" y="252999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408" y="42112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63" y="588341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4734696" y="3733800"/>
            <a:ext cx="2941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4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914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You can also initiate registration from subject hierarchy (alternative way for previous step):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2098357"/>
            <a:ext cx="3268980" cy="2168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657600"/>
            <a:ext cx="6014085" cy="2525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-Up Arrow 10"/>
          <p:cNvSpPr/>
          <p:nvPr/>
        </p:nvSpPr>
        <p:spPr bwMode="auto">
          <a:xfrm rot="10800000" flipH="1">
            <a:off x="3962400" y="2288380"/>
            <a:ext cx="1143000" cy="1140619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2730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827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69" y="485960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13" y="48596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99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3/2. Explore volume differences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2" y="1143000"/>
            <a:ext cx="8234795" cy="4961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13" y="22860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8279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8430" y="3808273"/>
            <a:ext cx="442236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Set volume on foreground layer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8430" y="4422338"/>
            <a:ext cx="386958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3. Change foreground opacity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8429" y="5036403"/>
            <a:ext cx="392626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Optional: Set the same W/L in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              Volumes module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4564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7959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00" y="119717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013" y="16638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83536" y="3208108"/>
            <a:ext cx="310501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Open slice layers ‘&gt;&gt;’</a:t>
            </a:r>
          </a:p>
        </p:txBody>
      </p:sp>
    </p:spTree>
    <p:extLst>
      <p:ext uri="{BB962C8B-B14F-4D97-AF65-F5344CB8AC3E}">
        <p14:creationId xmlns:p14="http://schemas.microsoft.com/office/powerpoint/2010/main" val="337547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4/1. Clone dose volume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39" y="2743200"/>
            <a:ext cx="5094161" cy="161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252" y="372191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5034" y="4572000"/>
            <a:ext cx="680596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Switch to Subject hierarchy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Select ‘Clone node’ in context menu for day 2 dose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3. Rename it to ‘5_RTDOSE_Day2 Rigid’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50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To be able to compare the non-registered (= uncorrected) and the registered (= </a:t>
            </a:r>
            <a:r>
              <a:rPr lang="en-CA" dirty="0" err="1"/>
              <a:t>isocenter</a:t>
            </a:r>
            <a:r>
              <a:rPr lang="en-CA" dirty="0"/>
              <a:t> shifted) results.</a:t>
            </a:r>
          </a:p>
        </p:txBody>
      </p:sp>
    </p:spTree>
    <p:extLst>
      <p:ext uri="{BB962C8B-B14F-4D97-AF65-F5344CB8AC3E}">
        <p14:creationId xmlns:p14="http://schemas.microsoft.com/office/powerpoint/2010/main" val="1905006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4/2. Transform cloned dose volume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4631"/>
            <a:ext cx="5105686" cy="1509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0830"/>
            <a:ext cx="6615494" cy="179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697753" y="1752600"/>
            <a:ext cx="332212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Double-click transform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column of cloned dose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04038" y="2775110"/>
            <a:ext cx="299812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Click ‘None’ to open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drop-down</a:t>
            </a:r>
          </a:p>
        </p:txBody>
      </p:sp>
      <p:sp>
        <p:nvSpPr>
          <p:cNvPr id="10" name="Down Arrow 9"/>
          <p:cNvSpPr/>
          <p:nvPr/>
        </p:nvSpPr>
        <p:spPr bwMode="auto">
          <a:xfrm>
            <a:off x="2767155" y="3102782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73" y="213576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8990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51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Note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3" y="2703030"/>
            <a:ext cx="5232464" cy="99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3" y="4828222"/>
            <a:ext cx="7514463" cy="1267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638800" y="2783117"/>
            <a:ext cx="332212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Double-click transform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column of study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830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973" y="526315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38800" y="3764792"/>
            <a:ext cx="299812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Click ‘None’ to open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drop-down</a:t>
            </a:r>
          </a:p>
        </p:txBody>
      </p:sp>
      <p:sp>
        <p:nvSpPr>
          <p:cNvPr id="14" name="Down Arrow 13"/>
          <p:cNvSpPr/>
          <p:nvPr/>
        </p:nvSpPr>
        <p:spPr bwMode="auto">
          <a:xfrm>
            <a:off x="2771775" y="3982537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914400"/>
            <a:ext cx="8382000" cy="148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We can transform the whole study too if we want to transform multiple objects</a:t>
            </a:r>
            <a:br>
              <a:rPr lang="en-CA" dirty="0"/>
            </a:br>
            <a:r>
              <a:rPr lang="en-CA" dirty="0"/>
              <a:t>(an alternative way for previous step):</a:t>
            </a:r>
          </a:p>
        </p:txBody>
      </p:sp>
    </p:spTree>
    <p:extLst>
      <p:ext uri="{BB962C8B-B14F-4D97-AF65-F5344CB8AC3E}">
        <p14:creationId xmlns:p14="http://schemas.microsoft.com/office/powerpoint/2010/main" val="632067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5/1. Accumulate dose distributions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6152"/>
            <a:ext cx="5278565" cy="2212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648200" y="1295400"/>
            <a:ext cx="412850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Radiotherapy /</a:t>
            </a:r>
            <a:br>
              <a:rPr lang="en-US" dirty="0"/>
            </a:br>
            <a:r>
              <a:rPr lang="en-US" dirty="0"/>
              <a:t>Dose Accumulation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9369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9" y="246269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6" y="280054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85700" y="2505412"/>
            <a:ext cx="319100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Choose reference,</a:t>
            </a:r>
            <a:br>
              <a:rPr lang="en-US" dirty="0"/>
            </a:br>
            <a:r>
              <a:rPr lang="en-US" dirty="0"/>
              <a:t>then planning and day 2</a:t>
            </a:r>
            <a:br>
              <a:rPr lang="en-US" dirty="0"/>
            </a:br>
            <a:r>
              <a:rPr lang="en-US" dirty="0"/>
              <a:t>dose volumes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7" y="3758814"/>
            <a:ext cx="5278565" cy="2362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550179" y="4044323"/>
            <a:ext cx="322524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Create output volume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7507" y="4844570"/>
            <a:ext cx="19779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Click ‘Apply’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94235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50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9" y="1467242"/>
            <a:ext cx="5232464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5/2. Accumulate dose distributions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5" y="306658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00600" y="3212995"/>
            <a:ext cx="396236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Uncheck day 2 dose volume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4508395"/>
            <a:ext cx="38280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Create new output volume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5103708"/>
            <a:ext cx="19779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4. Click ‘Apply’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0" y="3862283"/>
            <a:ext cx="397121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Select registered day 2 dose</a:t>
            </a:r>
          </a:p>
        </p:txBody>
      </p:sp>
    </p:spTree>
    <p:extLst>
      <p:ext uri="{BB962C8B-B14F-4D97-AF65-F5344CB8AC3E}">
        <p14:creationId xmlns:p14="http://schemas.microsoft.com/office/powerpoint/2010/main" val="150499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6/1. Compute DVH for unregistered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0" y="1155383"/>
            <a:ext cx="5578221" cy="161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49342" y="3108954"/>
            <a:ext cx="712605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Radiotherapy / Dose Volume Histogram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83" y="3763004"/>
            <a:ext cx="540539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Choose unregistered accumulated dose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342" y="4419600"/>
            <a:ext cx="384150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Choose ‘3: RTSTRUCT: ENT’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342" y="5633145"/>
            <a:ext cx="305192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Click ‘Compute DVH’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342" y="5043157"/>
            <a:ext cx="816415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Optional: Choose individual structures to speed up computation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79" y="153007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34" y="247696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048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50" y="1143000"/>
            <a:ext cx="5543646" cy="2927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6/2. Compute DVH for registered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564262"/>
            <a:ext cx="273940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Choose registered</a:t>
            </a:r>
            <a:br>
              <a:rPr lang="en-US" dirty="0"/>
            </a:br>
            <a:r>
              <a:rPr lang="en-US" dirty="0"/>
              <a:t>accumulated dose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1078" y="2572702"/>
            <a:ext cx="305192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Click ‘Compute DVH’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9547" y="3225205"/>
            <a:ext cx="232345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Click ‘Show all’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185" y="5054970"/>
            <a:ext cx="256781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DVH curves appear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8893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71" y="212144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702" y="286943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379" y="4440435"/>
            <a:ext cx="3267979" cy="1975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Down Arrow 18"/>
          <p:cNvSpPr/>
          <p:nvPr/>
        </p:nvSpPr>
        <p:spPr bwMode="auto">
          <a:xfrm>
            <a:off x="3160282" y="4213970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5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Material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Dataset available on the Slicer Training page:</a:t>
            </a:r>
            <a:br>
              <a:rPr lang="en-CA" dirty="0"/>
            </a:br>
            <a:br>
              <a:rPr lang="en-CA" dirty="0"/>
            </a:br>
            <a:r>
              <a:rPr lang="en-CA" sz="2800" dirty="0">
                <a:hlinkClick r:id="rId2"/>
              </a:rPr>
              <a:t>https://www.slicer.org/wiki/Documentation/Nightly/Training#Slicer4_Radiation_Therapy_Tutorial</a:t>
            </a:r>
            <a:endParaRPr lang="en-CA" sz="2800" dirty="0"/>
          </a:p>
          <a:p>
            <a:endParaRPr lang="en-CA" dirty="0"/>
          </a:p>
          <a:p>
            <a:r>
              <a:rPr lang="en-CA" dirty="0"/>
              <a:t>Supported platforms:</a:t>
            </a:r>
            <a:br>
              <a:rPr lang="en-CA" dirty="0"/>
            </a:br>
            <a:r>
              <a:rPr lang="en-CA" dirty="0"/>
              <a:t>       Windows,        Mac OSX,       Linux</a:t>
            </a:r>
          </a:p>
          <a:p>
            <a:pPr lvl="1"/>
            <a:r>
              <a:rPr lang="en-CA" dirty="0"/>
              <a:t>32-bit is not supported!</a:t>
            </a:r>
          </a:p>
        </p:txBody>
      </p:sp>
      <p:pic>
        <p:nvPicPr>
          <p:cNvPr id="7" name="Picture 2" descr="Image result for window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7" t="20241" r="23159" b="18406"/>
          <a:stretch/>
        </p:blipFill>
        <p:spPr bwMode="auto">
          <a:xfrm>
            <a:off x="927344" y="4203944"/>
            <a:ext cx="520456" cy="52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berraf.info/assets/img/icons/linux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9" t="11228" r="21606" b="27102"/>
          <a:stretch/>
        </p:blipFill>
        <p:spPr bwMode="auto">
          <a:xfrm>
            <a:off x="5512355" y="4162419"/>
            <a:ext cx="507445" cy="52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www.qbittorrent.org/img/macos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98" y="4158590"/>
            <a:ext cx="552039" cy="55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46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6/3. Quantify improvement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447800"/>
            <a:ext cx="8324850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4416425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4829175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3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6/4. Visualize improvement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83612" b="92718"/>
          <a:stretch/>
        </p:blipFill>
        <p:spPr bwMode="auto">
          <a:xfrm>
            <a:off x="920440" y="1600200"/>
            <a:ext cx="1650032" cy="35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72" y="1654893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688" y="3350634"/>
            <a:ext cx="3135312" cy="2166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 bwMode="auto">
          <a:xfrm>
            <a:off x="1535113" y="2393371"/>
            <a:ext cx="484187" cy="5984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570288" y="4603171"/>
            <a:ext cx="685800" cy="4841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98963" y="1985384"/>
            <a:ext cx="4460875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95400" y="3612571"/>
            <a:ext cx="530959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Zoom using left mouse button </a:t>
            </a:r>
            <a:r>
              <a:rPr lang="en-US" dirty="0" err="1"/>
              <a:t>click&amp;drag</a:t>
            </a:r>
            <a:endParaRPr lang="en-US" dirty="0"/>
          </a:p>
          <a:p>
            <a:r>
              <a:rPr lang="en-US" dirty="0"/>
              <a:t>(Reset zoom: double left-click)</a:t>
            </a:r>
          </a:p>
        </p:txBody>
      </p:sp>
    </p:spTree>
    <p:extLst>
      <p:ext uri="{BB962C8B-B14F-4D97-AF65-F5344CB8AC3E}">
        <p14:creationId xmlns:p14="http://schemas.microsoft.com/office/powerpoint/2010/main" val="2446021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Congratulations!</a:t>
            </a:r>
          </a:p>
          <a:p>
            <a:endParaRPr lang="en-CA" sz="6600" b="1" dirty="0">
              <a:solidFill>
                <a:schemeClr val="tx2"/>
              </a:solidFill>
            </a:endParaRPr>
          </a:p>
          <a:p>
            <a:endParaRPr lang="en-CA" sz="6600" b="1" dirty="0">
              <a:solidFill>
                <a:schemeClr val="tx2"/>
              </a:solidFill>
            </a:endParaRPr>
          </a:p>
          <a:p>
            <a:br>
              <a:rPr lang="en-CA" sz="6600" b="1" dirty="0">
                <a:solidFill>
                  <a:schemeClr val="tx2"/>
                </a:solidFill>
              </a:rPr>
            </a:br>
            <a:br>
              <a:rPr lang="en-CA" sz="6600" b="1" dirty="0">
                <a:solidFill>
                  <a:schemeClr val="tx2"/>
                </a:solidFill>
              </a:rPr>
            </a:br>
            <a:r>
              <a:rPr lang="en-CA" sz="5400" b="1" dirty="0">
                <a:solidFill>
                  <a:schemeClr val="tx2"/>
                </a:solidFill>
              </a:rPr>
              <a:t>Thanks for attending!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0" y="1261805"/>
            <a:ext cx="3637279" cy="376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0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Appendix: Optional steps for IGRT</a:t>
            </a:r>
          </a:p>
        </p:txBody>
      </p:sp>
    </p:spTree>
    <p:extLst>
      <p:ext uri="{BB962C8B-B14F-4D97-AF65-F5344CB8AC3E}">
        <p14:creationId xmlns:p14="http://schemas.microsoft.com/office/powerpoint/2010/main" val="1669762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Optional 1/1. </a:t>
            </a:r>
            <a:r>
              <a:rPr lang="en-CA" b="1" dirty="0" err="1">
                <a:solidFill>
                  <a:schemeClr val="tx2"/>
                </a:solidFill>
              </a:rPr>
              <a:t>Isodose</a:t>
            </a:r>
            <a:r>
              <a:rPr lang="en-CA" b="1" dirty="0">
                <a:solidFill>
                  <a:schemeClr val="tx2"/>
                </a:solidFill>
              </a:rPr>
              <a:t> lines/surfaces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835"/>
          <a:stretch/>
        </p:blipFill>
        <p:spPr bwMode="auto">
          <a:xfrm>
            <a:off x="533400" y="1143000"/>
            <a:ext cx="3381480" cy="438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0005" y="1143000"/>
            <a:ext cx="334123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Choose Radiotherapy /</a:t>
            </a:r>
            <a:br>
              <a:rPr lang="en-US" dirty="0"/>
            </a:br>
            <a:r>
              <a:rPr lang="en-US" dirty="0" err="1"/>
              <a:t>Isodose</a:t>
            </a:r>
            <a:r>
              <a:rPr lang="en-US" dirty="0"/>
              <a:t>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3655" y="3297258"/>
            <a:ext cx="18405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Click Apply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0005" y="4005055"/>
            <a:ext cx="354866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Select ‘5_RTDOSE_Day2’</a:t>
            </a:r>
            <a:br>
              <a:rPr lang="en-US" dirty="0"/>
            </a:br>
            <a:r>
              <a:rPr lang="en-US" dirty="0"/>
              <a:t>volume as Dose volume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3655" y="5082183"/>
            <a:ext cx="18405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Click 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3655" y="2220129"/>
            <a:ext cx="366016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Select ‘5: RTDOSE: BRAI1’</a:t>
            </a:r>
            <a:br>
              <a:rPr lang="en-US" dirty="0"/>
            </a:br>
            <a:r>
              <a:rPr lang="en-US" dirty="0"/>
              <a:t>volume as Dose volume</a:t>
            </a:r>
          </a:p>
        </p:txBody>
      </p:sp>
    </p:spTree>
    <p:extLst>
      <p:ext uri="{BB962C8B-B14F-4D97-AF65-F5344CB8AC3E}">
        <p14:creationId xmlns:p14="http://schemas.microsoft.com/office/powerpoint/2010/main" val="3914625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Optional 1/2. Visualize </a:t>
            </a:r>
            <a:r>
              <a:rPr lang="en-CA" b="1" dirty="0" err="1">
                <a:solidFill>
                  <a:schemeClr val="tx2"/>
                </a:solidFill>
              </a:rPr>
              <a:t>isodose</a:t>
            </a:r>
            <a:r>
              <a:rPr lang="en-CA" b="1" dirty="0">
                <a:solidFill>
                  <a:schemeClr val="tx2"/>
                </a:solidFill>
              </a:rPr>
              <a:t> lines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4633151" cy="360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46009" y="1378148"/>
            <a:ext cx="389221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Switch to Subject Hierarchy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5050" y="2048877"/>
            <a:ext cx="4006546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Turn on and off visualization</a:t>
            </a:r>
            <a:br>
              <a:rPr lang="en-US"/>
            </a:br>
            <a:r>
              <a:rPr lang="en-US"/>
              <a:t>of isodose line and surface</a:t>
            </a:r>
            <a:br>
              <a:rPr lang="en-US"/>
            </a:br>
            <a:r>
              <a:rPr lang="en-US"/>
              <a:t>groups by clicking the eye icon</a:t>
            </a:r>
            <a:br>
              <a:rPr lang="en-US"/>
            </a:br>
            <a:r>
              <a:rPr lang="en-US"/>
              <a:t>next to the parent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7067" y="3827601"/>
            <a:ext cx="4241161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Note: Display volumes in the 2D</a:t>
            </a:r>
            <a:br>
              <a:rPr lang="en-US" dirty="0"/>
            </a:br>
            <a:r>
              <a:rPr lang="en-US" dirty="0"/>
              <a:t>viewers by clicking the volume</a:t>
            </a:r>
            <a:br>
              <a:rPr lang="en-US" dirty="0"/>
            </a:br>
            <a:r>
              <a:rPr lang="en-US" dirty="0"/>
              <a:t>show/hide icon next to the</a:t>
            </a:r>
            <a:br>
              <a:rPr lang="en-US" dirty="0"/>
            </a:br>
            <a:r>
              <a:rPr lang="en-US" dirty="0"/>
              <a:t>volumes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2524125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138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Optional 1/3. </a:t>
            </a:r>
            <a:r>
              <a:rPr lang="en-CA" b="1" dirty="0" err="1">
                <a:solidFill>
                  <a:schemeClr val="tx2"/>
                </a:solidFill>
              </a:rPr>
              <a:t>Isodose</a:t>
            </a:r>
            <a:r>
              <a:rPr lang="en-CA" b="1" dirty="0">
                <a:solidFill>
                  <a:schemeClr val="tx2"/>
                </a:solidFill>
              </a:rPr>
              <a:t> lines/surfaces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87" y="945602"/>
            <a:ext cx="5560425" cy="5302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545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14541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Optional 2/1. Compare dose volumes using gamma comparison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66900"/>
            <a:ext cx="499110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724400" y="2171700"/>
            <a:ext cx="412850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1. Go to module Radiotherapy /</a:t>
            </a:r>
            <a:br>
              <a:rPr lang="en-US"/>
            </a:br>
            <a:r>
              <a:rPr lang="en-US"/>
              <a:t>Dose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5407" y="3215243"/>
            <a:ext cx="325749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Set input volumes you</a:t>
            </a:r>
            <a:br>
              <a:rPr lang="en-US" dirty="0"/>
            </a:br>
            <a:r>
              <a:rPr lang="en-US" dirty="0"/>
              <a:t>want to compare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4258786"/>
            <a:ext cx="287120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Create new output gamma volume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4988" y="5297566"/>
            <a:ext cx="19779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4. Click ‘Apply’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77" y="2134671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27" y="2372796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5156537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5721350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503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Optional 2/2. Evaluate improvement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33" y="3687775"/>
            <a:ext cx="6116467" cy="266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05" y="868271"/>
            <a:ext cx="6108595" cy="2644959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3850" y="1098550"/>
            <a:ext cx="2362200" cy="266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Plan dose</a:t>
            </a:r>
            <a:br>
              <a:rPr lang="en-CA" dirty="0"/>
            </a:br>
            <a:r>
              <a:rPr lang="en-CA" dirty="0"/>
              <a:t>vs</a:t>
            </a:r>
          </a:p>
          <a:p>
            <a:pPr marL="0" indent="0">
              <a:buNone/>
            </a:pPr>
            <a:r>
              <a:rPr lang="en-CA" dirty="0"/>
              <a:t>Uncorrected</a:t>
            </a:r>
            <a:br>
              <a:rPr lang="en-CA" dirty="0"/>
            </a:br>
            <a:r>
              <a:rPr lang="en-CA" dirty="0"/>
              <a:t>Day 2 dose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4800" y="3966887"/>
            <a:ext cx="2362200" cy="22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Plan dose</a:t>
            </a:r>
            <a:br>
              <a:rPr lang="en-CA" dirty="0"/>
            </a:br>
            <a:r>
              <a:rPr lang="en-CA" dirty="0"/>
              <a:t>vs</a:t>
            </a:r>
          </a:p>
          <a:p>
            <a:pPr marL="0" indent="0">
              <a:buNone/>
            </a:pPr>
            <a:r>
              <a:rPr lang="en-CA" dirty="0"/>
              <a:t>Corrected</a:t>
            </a:r>
            <a:br>
              <a:rPr lang="en-CA" dirty="0"/>
            </a:br>
            <a:r>
              <a:rPr lang="en-CA" dirty="0"/>
              <a:t>Day 2 dose</a:t>
            </a:r>
          </a:p>
        </p:txBody>
      </p:sp>
    </p:spTree>
    <p:extLst>
      <p:ext uri="{BB962C8B-B14F-4D97-AF65-F5344CB8AC3E}">
        <p14:creationId xmlns:p14="http://schemas.microsoft.com/office/powerpoint/2010/main" val="199003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Install SlicerRT extension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Load data from DICOM and </a:t>
            </a:r>
            <a:r>
              <a:rPr lang="en-US" altLang="en-US" dirty="0" err="1">
                <a:solidFill>
                  <a:srgbClr val="000000"/>
                </a:solidFill>
              </a:rPr>
              <a:t>nrrd</a:t>
            </a:r>
            <a:r>
              <a:rPr lang="en-US" altLang="en-US" dirty="0">
                <a:solidFill>
                  <a:srgbClr val="000000"/>
                </a:solidFill>
              </a:rPr>
              <a:t> files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Perform rigid registration on CT images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Transform day 2 dose volume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Accumulate dose distributions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Compute dose volume histogram</a:t>
            </a:r>
            <a:endParaRPr lang="en-CA" altLang="en-US" dirty="0"/>
          </a:p>
          <a:p>
            <a:pPr marL="0" indent="0" eaLnBrk="1" hangingPunct="1">
              <a:spcBef>
                <a:spcPts val="800"/>
              </a:spcBef>
              <a:buNone/>
            </a:pPr>
            <a:r>
              <a:rPr lang="en-CA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+1.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isodose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lines and surfaces</a:t>
            </a:r>
          </a:p>
          <a:p>
            <a:pPr marL="0" indent="0" eaLnBrk="1" hangingPunct="1">
              <a:spcBef>
                <a:spcPts val="800"/>
              </a:spcBef>
              <a:buNone/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+2. Compare dose distributions using gamma</a:t>
            </a:r>
          </a:p>
          <a:p>
            <a:pPr marL="0" indent="0" eaLnBrk="1" hangingPunct="1">
              <a:spcBef>
                <a:spcPts val="800"/>
              </a:spcBef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0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1/1. Install 3D Slicer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752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Download latest 3D Slicer from</a:t>
            </a:r>
            <a:br>
              <a:rPr lang="en-CA" dirty="0"/>
            </a:br>
            <a:r>
              <a:rPr lang="en-CA" sz="2800" dirty="0">
                <a:hlinkClick r:id="rId2"/>
              </a:rPr>
              <a:t>http://download.slicer.org</a:t>
            </a:r>
            <a:endParaRPr lang="en-CA" sz="2800" dirty="0"/>
          </a:p>
          <a:p>
            <a:endParaRPr lang="en-CA" dirty="0"/>
          </a:p>
          <a:p>
            <a:r>
              <a:rPr lang="en-CA" dirty="0"/>
              <a:t>Follow the usual steps to install an application</a:t>
            </a:r>
          </a:p>
          <a:p>
            <a:pPr lvl="1"/>
            <a:r>
              <a:rPr lang="en-CA" dirty="0"/>
              <a:t>Different for each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17792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1/2. Install SlicerRT extension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14400"/>
            <a:ext cx="4429125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89" y="162807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49" y="4745848"/>
            <a:ext cx="340042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9" y="532687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012189" y="413781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05764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73" y="1086948"/>
            <a:ext cx="6113055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1/3. Install SlicerRT extension</a:t>
            </a:r>
          </a:p>
          <a:p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354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0311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87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2/1. Unpack tutorial datasets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Find the dataset you downloaded named</a:t>
            </a:r>
            <a:br>
              <a:rPr lang="en-CA" dirty="0"/>
            </a:br>
            <a:r>
              <a:rPr lang="en-CA" sz="2800" i="1" dirty="0"/>
              <a:t>SlicerRT_WorldCongress_TutorialIGRT_Dataset.zip</a:t>
            </a:r>
          </a:p>
          <a:p>
            <a:endParaRPr lang="en-CA" sz="2800" dirty="0"/>
          </a:p>
          <a:p>
            <a:r>
              <a:rPr lang="en-CA" dirty="0"/>
              <a:t>Unpack it to a local folder of your choice</a:t>
            </a:r>
          </a:p>
          <a:p>
            <a:pPr lvl="1"/>
            <a:r>
              <a:rPr lang="en-CA" dirty="0"/>
              <a:t>Different for each operating system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263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2/2. Import planning DICOM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41" y="1107278"/>
            <a:ext cx="3065717" cy="1855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Down Arrow 6"/>
          <p:cNvSpPr/>
          <p:nvPr/>
        </p:nvSpPr>
        <p:spPr bwMode="auto">
          <a:xfrm>
            <a:off x="7162799" y="3302317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231475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665" y="4267200"/>
            <a:ext cx="4892993" cy="1267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Down Arrow 9"/>
          <p:cNvSpPr/>
          <p:nvPr/>
        </p:nvSpPr>
        <p:spPr bwMode="auto">
          <a:xfrm>
            <a:off x="2028824" y="4514654"/>
            <a:ext cx="485775" cy="4959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47" y="4043839"/>
            <a:ext cx="197167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546" y="511999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ight Arrow 13"/>
          <p:cNvSpPr/>
          <p:nvPr/>
        </p:nvSpPr>
        <p:spPr bwMode="auto">
          <a:xfrm flipH="1">
            <a:off x="2889437" y="4701577"/>
            <a:ext cx="687412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891420" y="1792967"/>
            <a:ext cx="623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51" y="53732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24242" y="3178053"/>
            <a:ext cx="298126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You’ll be prompted for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database folder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7187" y="1334602"/>
            <a:ext cx="3973332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CA" sz="2800" dirty="0" err="1"/>
              <a:t>Drag&amp;drop</a:t>
            </a:r>
            <a:r>
              <a:rPr lang="en-CA" sz="2800" dirty="0"/>
              <a:t> folder named</a:t>
            </a:r>
            <a:br>
              <a:rPr lang="en-CA" sz="2800" dirty="0"/>
            </a:br>
            <a:r>
              <a:rPr lang="en-CA" sz="2800" i="1" dirty="0" err="1"/>
              <a:t>EclipseEntPhantomRtData</a:t>
            </a:r>
            <a:br>
              <a:rPr lang="en-CA" sz="2800" dirty="0"/>
            </a:br>
            <a:r>
              <a:rPr lang="en-CA" sz="2800" dirty="0"/>
              <a:t>onto Slicer</a:t>
            </a:r>
          </a:p>
        </p:txBody>
      </p:sp>
    </p:spTree>
    <p:extLst>
      <p:ext uri="{BB962C8B-B14F-4D97-AF65-F5344CB8AC3E}">
        <p14:creationId xmlns:p14="http://schemas.microsoft.com/office/powerpoint/2010/main" val="164034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29449</TotalTime>
  <Words>1409</Words>
  <Application>Microsoft Office PowerPoint</Application>
  <PresentationFormat>On-screen Show (4:3)</PresentationFormat>
  <Paragraphs>234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MS PGothic</vt:lpstr>
      <vt:lpstr>Arial</vt:lpstr>
      <vt:lpstr>Calibri</vt:lpstr>
      <vt:lpstr>Times New Roman</vt:lpstr>
      <vt:lpstr>Office Theme</vt:lpstr>
      <vt:lpstr>Tutorial: Isocenter shifting image-guidance in SlicerRT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639</cp:revision>
  <cp:lastPrinted>2013-02-02T23:26:38Z</cp:lastPrinted>
  <dcterms:created xsi:type="dcterms:W3CDTF">2010-01-28T18:12:58Z</dcterms:created>
  <dcterms:modified xsi:type="dcterms:W3CDTF">2017-03-21T16:42:50Z</dcterms:modified>
</cp:coreProperties>
</file>