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4" r:id="rId2"/>
    <p:sldId id="429" r:id="rId3"/>
    <p:sldId id="431" r:id="rId4"/>
    <p:sldId id="428" r:id="rId5"/>
    <p:sldId id="432" r:id="rId6"/>
    <p:sldId id="434" r:id="rId7"/>
    <p:sldId id="43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547"/>
    <a:srgbClr val="F78247"/>
    <a:srgbClr val="70AC2E"/>
    <a:srgbClr val="009644"/>
    <a:srgbClr val="FF3300"/>
    <a:srgbClr val="2D6BB5"/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0171" autoAdjust="0"/>
  </p:normalViewPr>
  <p:slideViewPr>
    <p:cSldViewPr showGuides="1">
      <p:cViewPr>
        <p:scale>
          <a:sx n="80" d="100"/>
          <a:sy n="80" d="100"/>
        </p:scale>
        <p:origin x="-2430" y="-54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if the modules are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Everybody sees the message</a:t>
            </a:r>
            <a:r>
              <a:rPr lang="en-US" baseline="0" dirty="0" smtClean="0"/>
              <a:t> “completed” after the registration?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 crashes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Acquire and build </a:t>
            </a:r>
            <a:r>
              <a:rPr lang="en-CA" dirty="0" err="1" smtClean="0"/>
              <a:t>SlicerRT</a:t>
            </a:r>
            <a:r>
              <a:rPr lang="en-CA" dirty="0" smtClean="0"/>
              <a:t> (on an existing Slicer)</a:t>
            </a:r>
          </a:p>
          <a:p>
            <a:r>
              <a:rPr lang="en-CA" dirty="0" smtClean="0"/>
              <a:t>Use python console in Slicer</a:t>
            </a:r>
          </a:p>
          <a:p>
            <a:r>
              <a:rPr lang="en-CA" dirty="0"/>
              <a:t>Create extension and module skeletons</a:t>
            </a:r>
          </a:p>
          <a:p>
            <a:pPr lvl="1"/>
            <a:r>
              <a:rPr lang="en-CA" dirty="0"/>
              <a:t>Use extension template</a:t>
            </a:r>
          </a:p>
          <a:p>
            <a:pPr lvl="1"/>
            <a:r>
              <a:rPr lang="en-CA" dirty="0"/>
              <a:t>Use scripted module template</a:t>
            </a:r>
          </a:p>
          <a:p>
            <a:r>
              <a:rPr lang="en-CA" b="1" dirty="0" smtClean="0"/>
              <a:t>Use </a:t>
            </a:r>
            <a:r>
              <a:rPr lang="en-CA" b="1" dirty="0" err="1" smtClean="0"/>
              <a:t>SlicerRT</a:t>
            </a:r>
            <a:endParaRPr lang="en-CA" b="1" dirty="0" smtClean="0"/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Next item on </a:t>
            </a:r>
            <a:r>
              <a:rPr lang="en-CA" b="1" dirty="0" smtClean="0">
                <a:solidFill>
                  <a:schemeClr val="tx2"/>
                </a:solidFill>
              </a:rPr>
              <a:t>agenda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Start Slicer</a:t>
            </a:r>
          </a:p>
          <a:p>
            <a:r>
              <a:rPr lang="en-CA" dirty="0" smtClean="0"/>
              <a:t>Add </a:t>
            </a:r>
            <a:r>
              <a:rPr lang="en-CA" dirty="0" err="1" smtClean="0"/>
              <a:t>SlicerRT</a:t>
            </a:r>
            <a:r>
              <a:rPr lang="en-CA" dirty="0" smtClean="0"/>
              <a:t> to the additional module paths</a:t>
            </a:r>
          </a:p>
          <a:p>
            <a:pPr lvl="1"/>
            <a:r>
              <a:rPr lang="en-CA" dirty="0" smtClean="0"/>
              <a:t>Go to </a:t>
            </a:r>
            <a:r>
              <a:rPr lang="en-CA" i="1" dirty="0" smtClean="0"/>
              <a:t>Edit / Application settings / Modules</a:t>
            </a:r>
          </a:p>
          <a:p>
            <a:pPr lvl="1"/>
            <a:r>
              <a:rPr lang="en-CA" dirty="0" smtClean="0"/>
              <a:t>Click the “&gt;&gt;” button next to the </a:t>
            </a:r>
            <a:r>
              <a:rPr lang="en-CA" i="1" dirty="0" smtClean="0"/>
              <a:t>Additional module paths </a:t>
            </a:r>
            <a:r>
              <a:rPr lang="en-CA" dirty="0" smtClean="0"/>
              <a:t>section</a:t>
            </a:r>
          </a:p>
          <a:p>
            <a:pPr lvl="1"/>
            <a:r>
              <a:rPr lang="en-CA" dirty="0" smtClean="0"/>
              <a:t>Add all sub-directories from:</a:t>
            </a:r>
          </a:p>
          <a:p>
            <a:pPr lvl="2"/>
            <a:r>
              <a:rPr lang="en-CA" i="1" dirty="0" smtClean="0"/>
              <a:t>/home/slicer/Support/SlicerRT_R64-bin/inner-build/lib/Slicer-4.2</a:t>
            </a:r>
          </a:p>
          <a:p>
            <a:pPr lvl="1"/>
            <a:r>
              <a:rPr lang="en-CA" dirty="0" smtClean="0"/>
              <a:t>Press </a:t>
            </a:r>
            <a:r>
              <a:rPr lang="en-CA" i="1" dirty="0" smtClean="0"/>
              <a:t>Restart</a:t>
            </a:r>
          </a:p>
          <a:p>
            <a:pPr lvl="2"/>
            <a:endParaRPr lang="en-CA" dirty="0" smtClean="0"/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Add </a:t>
            </a:r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to the paths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Go to </a:t>
            </a:r>
            <a:r>
              <a:rPr lang="en-CA" i="1" dirty="0" smtClean="0"/>
              <a:t>module list / Testing / </a:t>
            </a:r>
            <a:r>
              <a:rPr lang="en-CA" i="1" dirty="0" err="1" smtClean="0"/>
              <a:t>TestCases</a:t>
            </a:r>
            <a:r>
              <a:rPr lang="en-CA" i="1" dirty="0" smtClean="0"/>
              <a:t> / </a:t>
            </a:r>
            <a:r>
              <a:rPr lang="en-CA" i="1" dirty="0" err="1" smtClean="0"/>
              <a:t>SlicerRT</a:t>
            </a:r>
            <a:r>
              <a:rPr lang="en-CA" i="1" dirty="0" smtClean="0"/>
              <a:t> Demo RSNA2012 Self Test</a:t>
            </a:r>
          </a:p>
          <a:p>
            <a:r>
              <a:rPr lang="en-CA" dirty="0" smtClean="0"/>
              <a:t>Click</a:t>
            </a:r>
            <a:r>
              <a:rPr lang="en-CA" i="1" dirty="0" smtClean="0"/>
              <a:t> Load data</a:t>
            </a:r>
          </a:p>
          <a:p>
            <a:r>
              <a:rPr lang="en-CA" dirty="0" smtClean="0"/>
              <a:t>Click      </a:t>
            </a:r>
            <a:br>
              <a:rPr lang="en-CA" dirty="0" smtClean="0"/>
            </a:br>
            <a:r>
              <a:rPr lang="en-CA" sz="2800" dirty="0" smtClean="0"/>
              <a:t>(This step is not necessary, it just shows the DICOM browser which has to be used when loading one’s own data, not downloaded automatically from script)</a:t>
            </a:r>
          </a:p>
          <a:p>
            <a:r>
              <a:rPr lang="en-CA" sz="2800" dirty="0" smtClean="0"/>
              <a:t>When the data is loaded, save the scene for faster future loading using </a:t>
            </a:r>
            <a:endParaRPr lang="en-CA" dirty="0" smtClean="0"/>
          </a:p>
          <a:p>
            <a:pPr lvl="2"/>
            <a:endParaRPr lang="en-CA" dirty="0" smtClean="0"/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Load RT data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0" y="2643250"/>
            <a:ext cx="472476" cy="50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3" y="4971896"/>
            <a:ext cx="506224" cy="42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Go to </a:t>
            </a:r>
            <a:r>
              <a:rPr lang="en-CA" sz="2400" i="1" dirty="0" smtClean="0"/>
              <a:t>module list / Registration / General Registration (BRAINS)</a:t>
            </a:r>
            <a:endParaRPr lang="en-CA" sz="2400" dirty="0"/>
          </a:p>
          <a:p>
            <a:r>
              <a:rPr lang="en-CA" sz="2400" dirty="0" smtClean="0"/>
              <a:t>Set the module parameters as seen in this image an click </a:t>
            </a:r>
            <a:r>
              <a:rPr lang="en-CA" sz="2400" i="1" dirty="0" smtClean="0"/>
              <a:t>Apply</a:t>
            </a:r>
            <a:endParaRPr lang="en-CA" sz="28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Registering CT volumes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057400"/>
            <a:ext cx="462915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629400" y="243840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629400" y="266700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05600" y="350520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05600" y="607225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3275" y="314795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i="1" dirty="0" smtClean="0"/>
              <a:t>Create</a:t>
            </a:r>
            <a:br>
              <a:rPr lang="en-US" i="1" dirty="0" smtClean="0"/>
            </a:br>
            <a:r>
              <a:rPr lang="en-US" i="1" dirty="0" smtClean="0"/>
              <a:t>and rename…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</a:t>
            </a:r>
            <a:r>
              <a:rPr lang="en-CA" sz="2400" i="1" dirty="0"/>
              <a:t>module list </a:t>
            </a:r>
            <a:r>
              <a:rPr lang="en-CA" sz="2400" i="1" dirty="0" smtClean="0"/>
              <a:t>/ Registration / Resample Image (BRAINS)</a:t>
            </a:r>
            <a:endParaRPr lang="en-CA" dirty="0"/>
          </a:p>
          <a:p>
            <a:r>
              <a:rPr lang="en-US" sz="2400" dirty="0"/>
              <a:t>Set the module parameters as seen in this image an click </a:t>
            </a:r>
            <a:r>
              <a:rPr lang="en-US" sz="2400" i="1" dirty="0"/>
              <a:t>Apply</a:t>
            </a:r>
          </a:p>
          <a:p>
            <a:endParaRPr lang="en-CA" sz="24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Resampling the day 2 dose volume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981200"/>
            <a:ext cx="5534025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7188475" y="236220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86550" y="261455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191500" y="3188525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91500" y="4331525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</a:t>
            </a:r>
            <a:r>
              <a:rPr lang="en-CA" sz="2400" i="1" dirty="0"/>
              <a:t>module list / </a:t>
            </a:r>
            <a:r>
              <a:rPr lang="en-CA" sz="2400" i="1" dirty="0" smtClean="0"/>
              <a:t>Radiotherapy / Dose Accumulation</a:t>
            </a:r>
          </a:p>
          <a:p>
            <a:r>
              <a:rPr lang="en-CA" sz="2400" dirty="0" smtClean="0"/>
              <a:t>Un-check </a:t>
            </a:r>
            <a:r>
              <a:rPr lang="en-CA" sz="2400" i="1" dirty="0" smtClean="0"/>
              <a:t>Show dose volumes only </a:t>
            </a:r>
            <a:r>
              <a:rPr lang="en-CA" sz="2400" dirty="0" smtClean="0"/>
              <a:t>checkbox</a:t>
            </a:r>
          </a:p>
          <a:p>
            <a:r>
              <a:rPr lang="en-CA" sz="2400" dirty="0" smtClean="0"/>
              <a:t>Select reference dose volume </a:t>
            </a:r>
            <a:r>
              <a:rPr lang="en-CA" sz="2400" i="1" dirty="0" smtClean="0"/>
              <a:t>5: RTDOSE</a:t>
            </a:r>
            <a:endParaRPr lang="en-CA" sz="2400" dirty="0" smtClean="0"/>
          </a:p>
          <a:p>
            <a:r>
              <a:rPr lang="en-CA" sz="2400" dirty="0" smtClean="0"/>
              <a:t>Check volumes</a:t>
            </a:r>
          </a:p>
          <a:p>
            <a:pPr lvl="1"/>
            <a:r>
              <a:rPr lang="en-CA" sz="2000" dirty="0" smtClean="0"/>
              <a:t>5: RTDOSE</a:t>
            </a:r>
          </a:p>
          <a:p>
            <a:pPr lvl="1"/>
            <a:r>
              <a:rPr lang="en-CA" sz="2000" dirty="0" smtClean="0"/>
              <a:t>5_RTDOSE_Day2</a:t>
            </a:r>
          </a:p>
          <a:p>
            <a:r>
              <a:rPr lang="en-CA" sz="2400" dirty="0" smtClean="0"/>
              <a:t>Open </a:t>
            </a:r>
            <a:r>
              <a:rPr lang="en-CA" sz="2400" dirty="0" err="1" smtClean="0"/>
              <a:t>combobox</a:t>
            </a:r>
            <a:r>
              <a:rPr lang="en-CA" sz="2400" dirty="0" smtClean="0"/>
              <a:t> in the </a:t>
            </a:r>
            <a:r>
              <a:rPr lang="en-CA" sz="2400" i="1" dirty="0" smtClean="0"/>
              <a:t>Output </a:t>
            </a:r>
            <a:r>
              <a:rPr lang="en-CA" sz="2400" dirty="0" smtClean="0"/>
              <a:t>section</a:t>
            </a:r>
          </a:p>
          <a:p>
            <a:r>
              <a:rPr lang="en-CA" sz="2400" dirty="0" smtClean="0"/>
              <a:t>Select </a:t>
            </a:r>
            <a:r>
              <a:rPr lang="en-CA" sz="2400" i="1" dirty="0" smtClean="0"/>
              <a:t>Create new Volume</a:t>
            </a:r>
          </a:p>
          <a:p>
            <a:r>
              <a:rPr lang="en-CA" sz="2400" dirty="0" smtClean="0"/>
              <a:t>Click </a:t>
            </a:r>
            <a:r>
              <a:rPr lang="en-CA" sz="2400" i="1" dirty="0" smtClean="0"/>
              <a:t>Apply</a:t>
            </a:r>
          </a:p>
          <a:p>
            <a:r>
              <a:rPr lang="en-CA" sz="2400" dirty="0" smtClean="0"/>
              <a:t>Accumulate these volumes in the same way</a:t>
            </a:r>
          </a:p>
          <a:p>
            <a:pPr lvl="1"/>
            <a:r>
              <a:rPr lang="en-CA" sz="2000" dirty="0"/>
              <a:t>5: RTDOSE</a:t>
            </a:r>
          </a:p>
          <a:p>
            <a:pPr lvl="1"/>
            <a:r>
              <a:rPr lang="en-CA" sz="2000" dirty="0"/>
              <a:t>5_RTDOSE_Day2_Resampled_Rigid</a:t>
            </a:r>
          </a:p>
          <a:p>
            <a:pPr lvl="1"/>
            <a:endParaRPr lang="en-US" sz="2000" dirty="0"/>
          </a:p>
          <a:p>
            <a:endParaRPr lang="en-CA" sz="24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Accumulating doses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Go to </a:t>
            </a:r>
            <a:r>
              <a:rPr lang="en-US" sz="2400" i="1" dirty="0" smtClean="0"/>
              <a:t>Radiotherapy / Dose Volume Histogram</a:t>
            </a:r>
          </a:p>
          <a:p>
            <a:r>
              <a:rPr lang="en-US" sz="2400" dirty="0" smtClean="0"/>
              <a:t>Select the first accumulated dose volume from the list</a:t>
            </a:r>
          </a:p>
          <a:p>
            <a:r>
              <a:rPr lang="en-US" sz="2400" dirty="0" smtClean="0"/>
              <a:t>Select </a:t>
            </a:r>
            <a:r>
              <a:rPr lang="en-US" sz="2400" i="1" dirty="0" smtClean="0"/>
              <a:t>PTV </a:t>
            </a:r>
            <a:r>
              <a:rPr lang="en-US" sz="2400" dirty="0" smtClean="0"/>
              <a:t>as the structure set</a:t>
            </a:r>
          </a:p>
          <a:p>
            <a:r>
              <a:rPr lang="en-US" sz="2400" dirty="0" smtClean="0"/>
              <a:t>Click </a:t>
            </a:r>
            <a:r>
              <a:rPr lang="en-US" sz="2400" i="1" dirty="0" smtClean="0"/>
              <a:t>Compute DVH</a:t>
            </a:r>
          </a:p>
          <a:p>
            <a:r>
              <a:rPr lang="en-US" sz="2400" dirty="0" smtClean="0"/>
              <a:t>Select second accumulated dose volume</a:t>
            </a:r>
          </a:p>
          <a:p>
            <a:r>
              <a:rPr lang="en-US" sz="2400" dirty="0" smtClean="0"/>
              <a:t>Compute DVH</a:t>
            </a:r>
          </a:p>
          <a:p>
            <a:r>
              <a:rPr lang="en-US" sz="2400" dirty="0" smtClean="0"/>
              <a:t>Do it for other structures, such as </a:t>
            </a:r>
            <a:r>
              <a:rPr lang="en-US" sz="2400" i="1" dirty="0" smtClean="0"/>
              <a:t>BRSTEM</a:t>
            </a:r>
            <a:r>
              <a:rPr lang="en-US" sz="2400" dirty="0" smtClean="0"/>
              <a:t> or </a:t>
            </a:r>
            <a:r>
              <a:rPr lang="en-US" sz="2400" i="1" dirty="0" err="1" smtClean="0"/>
              <a:t>optOptic</a:t>
            </a:r>
            <a:endParaRPr lang="en-US" sz="2400" i="1" dirty="0" smtClean="0"/>
          </a:p>
          <a:p>
            <a:r>
              <a:rPr lang="en-US" sz="2400" dirty="0" smtClean="0"/>
              <a:t>Click </a:t>
            </a:r>
            <a:r>
              <a:rPr lang="en-US" sz="2400" i="1" dirty="0" smtClean="0"/>
              <a:t>Select Chart</a:t>
            </a:r>
          </a:p>
          <a:p>
            <a:r>
              <a:rPr lang="en-US" sz="2400" dirty="0" smtClean="0"/>
              <a:t>Click </a:t>
            </a:r>
            <a:r>
              <a:rPr lang="en-US" sz="2400" i="1" dirty="0" smtClean="0"/>
              <a:t>Create new Chart</a:t>
            </a:r>
          </a:p>
          <a:p>
            <a:r>
              <a:rPr lang="en-US" sz="2400" dirty="0" smtClean="0"/>
              <a:t>Check </a:t>
            </a:r>
            <a:r>
              <a:rPr lang="en-US" sz="2400" i="1" dirty="0" smtClean="0"/>
              <a:t>Show/hide all</a:t>
            </a:r>
            <a:endParaRPr lang="en-US" sz="2400" i="1" dirty="0"/>
          </a:p>
          <a:p>
            <a:endParaRPr lang="en-CA" sz="2400" i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Computing dose volume histograms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391</Words>
  <Application>Microsoft Office PowerPoint</Application>
  <PresentationFormat>On-screen Show (4:3)</PresentationFormat>
  <Paragraphs>75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396</cp:revision>
  <cp:lastPrinted>2013-02-02T23:26:38Z</cp:lastPrinted>
  <dcterms:created xsi:type="dcterms:W3CDTF">2010-01-28T18:12:58Z</dcterms:created>
  <dcterms:modified xsi:type="dcterms:W3CDTF">2013-03-26T13:29:07Z</dcterms:modified>
</cp:coreProperties>
</file>