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15" r:id="rId3"/>
    <p:sldId id="516" r:id="rId4"/>
    <p:sldId id="517" r:id="rId5"/>
    <p:sldId id="518" r:id="rId6"/>
    <p:sldId id="519" r:id="rId7"/>
    <p:sldId id="539" r:id="rId8"/>
    <p:sldId id="543" r:id="rId9"/>
    <p:sldId id="520" r:id="rId10"/>
    <p:sldId id="521" r:id="rId11"/>
    <p:sldId id="522" r:id="rId12"/>
    <p:sldId id="542" r:id="rId13"/>
    <p:sldId id="541" r:id="rId14"/>
    <p:sldId id="545" r:id="rId15"/>
    <p:sldId id="546" r:id="rId16"/>
    <p:sldId id="544" r:id="rId17"/>
    <p:sldId id="549" r:id="rId18"/>
    <p:sldId id="548" r:id="rId19"/>
    <p:sldId id="551" r:id="rId20"/>
    <p:sldId id="552" r:id="rId21"/>
    <p:sldId id="550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09" r:id="rId31"/>
    <p:sldId id="547" r:id="rId32"/>
    <p:sldId id="561" r:id="rId33"/>
    <p:sldId id="540" r:id="rId34"/>
    <p:sldId id="563" r:id="rId35"/>
    <p:sldId id="564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3" autoAdjust="0"/>
    <p:restoredTop sz="94016" autoAdjust="0"/>
  </p:normalViewPr>
  <p:slideViewPr>
    <p:cSldViewPr showGuides="1">
      <p:cViewPr varScale="1">
        <p:scale>
          <a:sx n="120" d="100"/>
          <a:sy n="120" d="100"/>
        </p:scale>
        <p:origin x="1440" y="9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clipse-8.1.20-phantom-ent" TargetMode="External"/><Relationship Id="rId2" Type="http://schemas.openxmlformats.org/officeDocument/2006/relationships/hyperlink" Target="https://pocus.cs.queensu.ca/#item/5d4c7c9b01d4930406c46b5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cus.cs.queensu.ca/#collection/5cc8811601d4930406c40465/folder/5d4c7b2d01d4930406c46b55" TargetMode="External"/><Relationship Id="rId5" Type="http://schemas.openxmlformats.org/officeDocument/2006/relationships/hyperlink" Target="https://pocus.cs.queensu.ca/#item/5d4c7c9701d4930406c46b5a" TargetMode="External"/><Relationship Id="rId4" Type="http://schemas.openxmlformats.org/officeDocument/2006/relationships/hyperlink" Target="https://pocus.cs.queensu.ca/#item/5d4c7c9601d4930406c46b5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Tutorial:</a:t>
            </a:r>
            <a:br>
              <a:rPr lang="en-CA" sz="5400" b="1" dirty="0" smtClean="0"/>
            </a:br>
            <a:r>
              <a:rPr lang="en-CA" sz="5400" b="1" dirty="0" smtClean="0">
                <a:solidFill>
                  <a:srgbClr val="780000"/>
                </a:solidFill>
              </a:rPr>
              <a:t>I</a:t>
            </a:r>
            <a:r>
              <a:rPr lang="en-CA" sz="5400" b="1" dirty="0" smtClean="0">
                <a:solidFill>
                  <a:srgbClr val="780000"/>
                </a:solidFill>
              </a:rPr>
              <a:t>mage-guided radiation therapy via </a:t>
            </a:r>
            <a:r>
              <a:rPr lang="en-CA" sz="5400" b="1" dirty="0" err="1" smtClean="0">
                <a:solidFill>
                  <a:srgbClr val="780000"/>
                </a:solidFill>
              </a:rPr>
              <a:t>isocenter</a:t>
            </a:r>
            <a:r>
              <a:rPr lang="en-CA" sz="5400" b="1" dirty="0" smtClean="0">
                <a:solidFill>
                  <a:srgbClr val="780000"/>
                </a:solidFill>
              </a:rPr>
              <a:t> shifting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914400"/>
            <a:ext cx="8086725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2/3. </a:t>
            </a:r>
            <a:r>
              <a:rPr lang="en-US" dirty="0" smtClean="0"/>
              <a:t>Load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56" y="574869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38600" y="5493603"/>
            <a:ext cx="406483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Note: You can add/remove selected items with </a:t>
            </a:r>
            <a:r>
              <a:rPr lang="en-US" dirty="0" err="1" smtClean="0"/>
              <a:t>Ctrl+click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210" y="479586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1" y="900646"/>
            <a:ext cx="7440159" cy="505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2/4. </a:t>
            </a:r>
            <a:r>
              <a:rPr lang="en-US" dirty="0" smtClean="0"/>
              <a:t>Data loaded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42" y="119167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5559" y="4962229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check loaded objects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2/5. Show CT and dose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409700"/>
            <a:ext cx="721042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352800" y="4343400"/>
            <a:ext cx="3481142" cy="193899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- Left-click visibility </a:t>
            </a:r>
            <a:r>
              <a:rPr lang="en-US" dirty="0"/>
              <a:t>icon </a:t>
            </a:r>
            <a:r>
              <a:rPr lang="en-US" dirty="0" smtClean="0"/>
              <a:t>to show/hide items, including volumes</a:t>
            </a:r>
            <a:br>
              <a:rPr lang="en-US" dirty="0" smtClean="0"/>
            </a:br>
            <a:r>
              <a:rPr lang="en-US" dirty="0" smtClean="0"/>
              <a:t>- Right-click visibility icon to access visibility options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4" y="219353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38" y="237774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13" y="250496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9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2/5A. Alternative volume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350"/>
            <a:ext cx="3648075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2400" y="2438400"/>
            <a:ext cx="1793953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</a:t>
            </a:r>
            <a:r>
              <a:rPr lang="en-US" dirty="0"/>
              <a:t>Link </a:t>
            </a:r>
            <a:r>
              <a:rPr lang="en-US" dirty="0" smtClean="0"/>
              <a:t>slices</a:t>
            </a:r>
            <a:br>
              <a:rPr lang="en-US" dirty="0" smtClean="0"/>
            </a:br>
            <a:r>
              <a:rPr lang="en-US" dirty="0" smtClean="0"/>
              <a:t>3. Choose 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066800"/>
            <a:ext cx="2856103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dirty="0" smtClean="0"/>
              <a:t>1. Open </a:t>
            </a:r>
            <a:r>
              <a:rPr lang="en-US" dirty="0"/>
              <a:t>slice controls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30" y="183655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46" y="183788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6301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48" y="357126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810000"/>
            <a:ext cx="36480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Bent-Up Arrow 14"/>
          <p:cNvSpPr/>
          <p:nvPr/>
        </p:nvSpPr>
        <p:spPr bwMode="auto">
          <a:xfrm rot="5400000">
            <a:off x="3744553" y="4495801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13" y="497227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49407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46268" y="2880577"/>
            <a:ext cx="3883371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457200" indent="-457200">
              <a:buAutoNum type="arabicPeriod"/>
              <a:defRPr sz="2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dirty="0" smtClean="0"/>
              <a:t>4. Choose dose as foreground</a:t>
            </a:r>
          </a:p>
          <a:p>
            <a:pPr marL="0" indent="0">
              <a:buNone/>
            </a:pPr>
            <a:r>
              <a:rPr lang="en-US" dirty="0" smtClean="0"/>
              <a:t>5. Adjust foreground opacity</a:t>
            </a:r>
            <a:endParaRPr lang="en-US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59" y="547453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1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2/6. Tweak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417"/>
          <a:stretch/>
        </p:blipFill>
        <p:spPr>
          <a:xfrm>
            <a:off x="700871" y="1041901"/>
            <a:ext cx="7742258" cy="5029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46669" y="1874881"/>
            <a:ext cx="224080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</a:t>
            </a:r>
            <a:r>
              <a:rPr lang="en-US" dirty="0"/>
              <a:t>Reset 3D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2221" y="3200400"/>
            <a:ext cx="3316979" cy="120396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Manipulate 3D view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Rotate with left button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Zoom with right button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245946"/>
            <a:ext cx="3190264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Adjust window/level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smtClean="0"/>
              <a:t>Switch to W/L mode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err="1" smtClean="0"/>
              <a:t>Click&amp;drag</a:t>
            </a:r>
            <a:r>
              <a:rPr lang="en-US" dirty="0" smtClean="0"/>
              <a:t> </a:t>
            </a:r>
            <a:r>
              <a:rPr lang="en-US" dirty="0"/>
              <a:t>left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3657600" cy="224676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Navigate slice view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Change slice by scrolling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Zoom with right button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Pan with middle button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Shift+click&amp;drag</a:t>
            </a:r>
            <a:r>
              <a:rPr lang="en-US" sz="2000" dirty="0"/>
              <a:t> on Mac</a:t>
            </a:r>
            <a:r>
              <a:rPr lang="en-US" sz="2000" dirty="0" smtClean="0"/>
              <a:t>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smtClean="0"/>
              <a:t>‘3D cursor’ by </a:t>
            </a:r>
            <a:r>
              <a:rPr lang="en-US" dirty="0" err="1" smtClean="0"/>
              <a:t>Shift+Move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95" y="150972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5871" y="169736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86" y="133612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20462" y="15237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15" y="17996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40091" y="1987318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  <a:endParaRPr lang="en-US" sz="1050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56" y="251701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28532" y="270466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41" y="482665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2217" y="501430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7521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2/7. Load day 2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85355"/>
            <a:ext cx="4619625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33400" y="1242957"/>
            <a:ext cx="4246241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Drag&amp;drop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‘2 ENT IMRT Day2.nrrd’ and</a:t>
            </a:r>
            <a:br>
              <a:rPr lang="en-US" dirty="0" smtClean="0"/>
            </a:br>
            <a:r>
              <a:rPr lang="en-US" dirty="0" smtClean="0"/>
              <a:t>‘5 RTDOSE Day2.nrrd’ onto Slicer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 bwMode="auto">
          <a:xfrm rot="5400000">
            <a:off x="1732181" y="2895601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54" y="554473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40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 smtClean="0"/>
              <a:t>2/8. Add day 2 non-DICOM data to the same patient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" y="1600200"/>
            <a:ext cx="459105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10506" y="1524000"/>
            <a:ext cx="321530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</a:t>
            </a:r>
            <a:r>
              <a:rPr lang="en-US" dirty="0"/>
              <a:t>Right-click the patient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0506" y="2471896"/>
            <a:ext cx="2719719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Create child study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0506" y="3419792"/>
            <a:ext cx="3382862" cy="819841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</a:t>
            </a:r>
            <a:r>
              <a:rPr lang="en-US" dirty="0" smtClean="0"/>
              <a:t>Double-click </a:t>
            </a:r>
            <a:r>
              <a:rPr lang="en-US" dirty="0"/>
              <a:t>new </a:t>
            </a:r>
            <a:r>
              <a:rPr lang="en-US" dirty="0" smtClean="0"/>
              <a:t>study</a:t>
            </a:r>
            <a:endParaRPr lang="en-US" dirty="0"/>
          </a:p>
          <a:p>
            <a:r>
              <a:rPr lang="en-US" dirty="0"/>
              <a:t>4. Rename to ‘Day 2’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06" y="4725864"/>
            <a:ext cx="3619946" cy="117930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Note: You may want to minimize Data Probe to see more of the data tree</a:t>
            </a:r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06" y="206206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32" y="257094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6049"/>
            <a:ext cx="46101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 smtClean="0"/>
              <a:t>2/9. Add day 2 non-DICOM data to the same patient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286000"/>
            <a:ext cx="3215304" cy="193899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1. Select day 2 CT and dose with </a:t>
            </a:r>
            <a:r>
              <a:rPr lang="en-US" dirty="0" err="1" smtClean="0"/>
              <a:t>Ctrl+click</a:t>
            </a:r>
            <a:r>
              <a:rPr lang="en-US" dirty="0" smtClean="0"/>
              <a:t> or </a:t>
            </a:r>
            <a:r>
              <a:rPr lang="en-US" dirty="0" err="1" smtClean="0"/>
              <a:t>Shift+click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Drag&amp;drop</a:t>
            </a:r>
            <a:r>
              <a:rPr lang="en-US" dirty="0" smtClean="0"/>
              <a:t> on new study</a:t>
            </a:r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57" y="470189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71" y="454287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08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8" y="1782099"/>
            <a:ext cx="314325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 smtClean="0"/>
              <a:t>2/10. Convert day 2 dose image to an actual dose 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98" y="213778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57" y="277388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 bwMode="auto">
          <a:xfrm>
            <a:off x="6659135" y="3429000"/>
            <a:ext cx="485775" cy="762000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45880" y="2244855"/>
            <a:ext cx="754381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996410"/>
            <a:ext cx="192405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68" y="271955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216" y="4480590"/>
            <a:ext cx="2990850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330" y="4812052"/>
            <a:ext cx="1495425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Arrow 15"/>
          <p:cNvSpPr/>
          <p:nvPr/>
        </p:nvSpPr>
        <p:spPr bwMode="auto">
          <a:xfrm flipH="1">
            <a:off x="3984679" y="4880315"/>
            <a:ext cx="815920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97" y="545612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96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587050" cy="2016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78" y="1613080"/>
            <a:ext cx="4557016" cy="4352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lang="en-US" sz="4400" b="1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3/1. Register CT volumes</a:t>
            </a:r>
            <a:endParaRPr lang="en-CA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10668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ent-Up Arrow 8"/>
          <p:cNvSpPr/>
          <p:nvPr/>
        </p:nvSpPr>
        <p:spPr bwMode="auto">
          <a:xfrm rot="16200000" flipH="1" flipV="1">
            <a:off x="2312192" y="3292192"/>
            <a:ext cx="1243014" cy="1142998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224" y="1763772"/>
            <a:ext cx="3905428" cy="3416320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Set up parameters as shown: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/>
              <a:t>Choose ‘2: </a:t>
            </a:r>
            <a:r>
              <a:rPr lang="en-US" dirty="0" smtClean="0"/>
              <a:t>ENT IMRT</a:t>
            </a:r>
            <a:r>
              <a:rPr lang="en-US" dirty="0"/>
              <a:t>’ as</a:t>
            </a:r>
            <a:br>
              <a:rPr lang="en-US" dirty="0"/>
            </a:br>
            <a:r>
              <a:rPr lang="en-US" dirty="0"/>
              <a:t>fixed </a:t>
            </a:r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3. Choose day 2 CT </a:t>
            </a:r>
            <a:r>
              <a:rPr lang="en-US" dirty="0"/>
              <a:t>‘</a:t>
            </a:r>
            <a:r>
              <a:rPr lang="en-US" dirty="0" smtClean="0"/>
              <a:t>2 ENT </a:t>
            </a:r>
            <a:endParaRPr lang="en-US" dirty="0"/>
          </a:p>
          <a:p>
            <a:r>
              <a:rPr lang="en-US" dirty="0" smtClean="0"/>
              <a:t>IMRT Day2</a:t>
            </a:r>
            <a:r>
              <a:rPr lang="en-US" dirty="0"/>
              <a:t>’ as moving </a:t>
            </a:r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/>
              <a:t>Create </a:t>
            </a:r>
            <a:r>
              <a:rPr lang="en-US" dirty="0"/>
              <a:t>linear transform</a:t>
            </a:r>
          </a:p>
          <a:p>
            <a:r>
              <a:rPr lang="en-US" dirty="0"/>
              <a:t>and rename it to</a:t>
            </a:r>
          </a:p>
          <a:p>
            <a:r>
              <a:rPr lang="en-US" dirty="0"/>
              <a:t>Transform_Day2ToDay1_Rigid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Choose ‘Rigid (6 DOF</a:t>
            </a:r>
            <a:r>
              <a:rPr lang="en-US" dirty="0"/>
              <a:t>)’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421745"/>
            <a:ext cx="197791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6. Click ‘Apply’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6170" y="848098"/>
            <a:ext cx="3945119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Registration /</a:t>
            </a:r>
            <a:br>
              <a:rPr lang="en-US" dirty="0"/>
            </a:br>
            <a:r>
              <a:rPr lang="en-US" dirty="0"/>
              <a:t>General Registration (BRAINS)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82" y="22541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22" y="252999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85" y="400451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94" y="562896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4414345" y="3649649"/>
            <a:ext cx="2941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863" t="10651" b="4466"/>
          <a:stretch/>
        </p:blipFill>
        <p:spPr>
          <a:xfrm>
            <a:off x="3757653" y="1447800"/>
            <a:ext cx="5049063" cy="391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998220"/>
            <a:ext cx="3657600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to perform a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full radiation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therapy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workflow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using the SlicerRT toolkit:</a:t>
            </a:r>
            <a:br>
              <a:rPr lang="en-US" altLang="en-US" sz="3200" dirty="0">
                <a:solidFill>
                  <a:srgbClr val="000000"/>
                </a:solidFill>
                <a:latin typeface="+mn-lt"/>
              </a:rPr>
            </a:br>
            <a:endParaRPr lang="en-US" altLang="en-US" sz="32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Image-guided RT using </a:t>
            </a:r>
            <a:r>
              <a:rPr lang="en-US" altLang="en-US" sz="3200" dirty="0" err="1" smtClean="0">
                <a:solidFill>
                  <a:srgbClr val="000000"/>
                </a:solidFill>
                <a:latin typeface="+mn-lt"/>
              </a:rPr>
              <a:t>isocenter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shifting technique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91000" y="5257800"/>
            <a:ext cx="4328859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/>
              <a:t>Isocenter</a:t>
            </a:r>
            <a:r>
              <a:rPr lang="en-US" sz="1600" dirty="0"/>
              <a:t> shifted and uncorrected DVH of the PTV</a:t>
            </a:r>
          </a:p>
        </p:txBody>
      </p:sp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 smtClean="0"/>
              <a:t>3/1A. Alternative registration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914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You can also initiate registration from subject hierarchy (alternative way for previous step):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098357"/>
            <a:ext cx="3268980" cy="2168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657600"/>
            <a:ext cx="6014085" cy="2525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-Up Arrow 10"/>
          <p:cNvSpPr/>
          <p:nvPr/>
        </p:nvSpPr>
        <p:spPr bwMode="auto">
          <a:xfrm rot="10800000" flipH="1">
            <a:off x="3962400" y="2288380"/>
            <a:ext cx="1143000" cy="114061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2730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827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69" y="485960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13" y="48596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9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8" y="1094124"/>
            <a:ext cx="8357364" cy="49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3/2. Explore registration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25" y="277726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84" y="265004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09" y="11724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49" y="43290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08" y="345444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40962" y="3505200"/>
            <a:ext cx="4945838" cy="2633440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1. Show both volumes as previously shown</a:t>
            </a:r>
          </a:p>
          <a:p>
            <a:r>
              <a:rPr lang="en-US" dirty="0" smtClean="0"/>
              <a:t>2. Set color table and/or window/level presets in Volumes module</a:t>
            </a:r>
          </a:p>
          <a:p>
            <a:r>
              <a:rPr lang="en-US" dirty="0" smtClean="0"/>
              <a:t>3. Change opacity to see differences</a:t>
            </a:r>
            <a:br>
              <a:rPr lang="en-US" dirty="0" smtClean="0"/>
            </a:br>
            <a:r>
              <a:rPr lang="en-US" dirty="0" smtClean="0"/>
              <a:t>Hint: </a:t>
            </a:r>
            <a:r>
              <a:rPr lang="en-US" dirty="0" err="1" smtClean="0"/>
              <a:t>Ctrl+drag</a:t>
            </a:r>
            <a:r>
              <a:rPr lang="en-US" dirty="0" smtClean="0"/>
              <a:t> up/down also changes opacity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6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48" y="2672238"/>
            <a:ext cx="5843302" cy="167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lang="en-US" sz="4400" b="1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4/1. </a:t>
            </a:r>
            <a:r>
              <a:rPr lang="en-CA" dirty="0"/>
              <a:t>Clone </a:t>
            </a:r>
            <a:r>
              <a:rPr lang="en-CA" dirty="0" smtClean="0"/>
              <a:t>day 2 dose </a:t>
            </a:r>
            <a:r>
              <a:rPr lang="en-CA" dirty="0"/>
              <a:t>volume</a:t>
            </a:r>
            <a:endParaRPr lang="en-CA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63" y="362649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5034" y="4572000"/>
            <a:ext cx="6805966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</a:t>
            </a:r>
            <a:r>
              <a:rPr lang="en-US" dirty="0"/>
              <a:t>Switch to </a:t>
            </a:r>
            <a:r>
              <a:rPr lang="en-US" dirty="0" smtClean="0"/>
              <a:t>Data module / subject </a:t>
            </a:r>
            <a:r>
              <a:rPr lang="en-US" dirty="0"/>
              <a:t>hierarchy</a:t>
            </a:r>
          </a:p>
          <a:p>
            <a:r>
              <a:rPr lang="en-US" dirty="0"/>
              <a:t>2. Select </a:t>
            </a:r>
            <a:r>
              <a:rPr lang="en-US" dirty="0"/>
              <a:t>‘Clone node’ in context menu for day 2 </a:t>
            </a:r>
            <a:r>
              <a:rPr lang="en-US" dirty="0"/>
              <a:t>dose</a:t>
            </a:r>
          </a:p>
          <a:p>
            <a:r>
              <a:rPr lang="en-US" dirty="0"/>
              <a:t>3. </a:t>
            </a:r>
            <a:r>
              <a:rPr lang="en-US" dirty="0"/>
              <a:t>Rename it to ‘</a:t>
            </a:r>
            <a:r>
              <a:rPr lang="en-US" dirty="0" smtClean="0"/>
              <a:t>5 RTDOSE Day2 </a:t>
            </a:r>
            <a:r>
              <a:rPr lang="en-US" dirty="0"/>
              <a:t>Rigid’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50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To be able to compare the </a:t>
            </a:r>
            <a:r>
              <a:rPr lang="en-CA" dirty="0" smtClean="0"/>
              <a:t>non-registered</a:t>
            </a:r>
            <a:br>
              <a:rPr lang="en-CA" dirty="0" smtClean="0"/>
            </a:br>
            <a:r>
              <a:rPr lang="en-CA" dirty="0" smtClean="0"/>
              <a:t>(= </a:t>
            </a:r>
            <a:r>
              <a:rPr lang="en-CA" dirty="0" smtClean="0"/>
              <a:t>uncorrected) and the </a:t>
            </a:r>
            <a:r>
              <a:rPr lang="en-CA" dirty="0" smtClean="0"/>
              <a:t>registered</a:t>
            </a:r>
            <a:br>
              <a:rPr lang="en-CA" dirty="0" smtClean="0"/>
            </a:br>
            <a:r>
              <a:rPr lang="en-CA" dirty="0" smtClean="0"/>
              <a:t>(= </a:t>
            </a:r>
            <a:r>
              <a:rPr lang="en-CA" dirty="0" err="1" smtClean="0"/>
              <a:t>isocenter</a:t>
            </a:r>
            <a:r>
              <a:rPr lang="en-CA" dirty="0" smtClean="0"/>
              <a:t> shifted) results.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0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" y="1564737"/>
            <a:ext cx="4945380" cy="114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" y="4041458"/>
            <a:ext cx="7239953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4/2. Transform cloned dose volume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848759" y="1752600"/>
            <a:ext cx="3020116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Double-click </a:t>
            </a:r>
            <a:r>
              <a:rPr lang="en-US" dirty="0"/>
              <a:t>transform</a:t>
            </a:r>
            <a:br>
              <a:rPr lang="en-US" dirty="0"/>
            </a:br>
            <a:r>
              <a:rPr lang="en-US" dirty="0"/>
              <a:t>column of cloned dose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2767155" y="3102782"/>
            <a:ext cx="485775" cy="660083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48" y="227888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35" y="508990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2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7" y="3976759"/>
            <a:ext cx="5578221" cy="1924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7" y="1333621"/>
            <a:ext cx="5601272" cy="215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5/1. Accumulate dose distributions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295400"/>
            <a:ext cx="412850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</a:t>
            </a:r>
            <a:br>
              <a:rPr lang="en-US" dirty="0"/>
            </a:br>
            <a:r>
              <a:rPr lang="en-US" dirty="0"/>
              <a:t>Dose Accumulation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9369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9" y="246269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6" y="280054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5700" y="2505412"/>
            <a:ext cx="3191002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</a:t>
            </a:r>
            <a:r>
              <a:rPr lang="en-US" dirty="0"/>
              <a:t>Choose </a:t>
            </a:r>
            <a:r>
              <a:rPr lang="en-US" dirty="0"/>
              <a:t>reference,</a:t>
            </a:r>
            <a:br>
              <a:rPr lang="en-US" dirty="0"/>
            </a:br>
            <a:r>
              <a:rPr lang="en-US" dirty="0"/>
              <a:t>then planning </a:t>
            </a:r>
            <a:r>
              <a:rPr lang="en-US" dirty="0"/>
              <a:t>and day </a:t>
            </a: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dose </a:t>
            </a:r>
            <a:r>
              <a:rPr lang="en-US" dirty="0"/>
              <a:t>volumes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0179" y="4044323"/>
            <a:ext cx="3225242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</a:t>
            </a:r>
            <a:r>
              <a:rPr lang="en-US" dirty="0"/>
              <a:t>Create output volume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7507" y="4844570"/>
            <a:ext cx="197791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</a:t>
            </a:r>
            <a:r>
              <a:rPr lang="en-US" dirty="0"/>
              <a:t>Click ‘Apply’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35" y="55374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95" y="42665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9" y="1467242"/>
            <a:ext cx="5232464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5/2. Accumulate dose distributions</a:t>
            </a:r>
            <a:endParaRPr lang="en-CA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5" y="306658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00600" y="3212995"/>
            <a:ext cx="3962367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Uncheck day 2 dose volume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4508395"/>
            <a:ext cx="3828099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</a:t>
            </a:r>
            <a:r>
              <a:rPr lang="en-US" dirty="0"/>
              <a:t>new output </a:t>
            </a:r>
            <a:r>
              <a:rPr lang="en-US" dirty="0"/>
              <a:t>volume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103708"/>
            <a:ext cx="1977914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4. Click ‘Apply’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3862283"/>
            <a:ext cx="3971215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Select registered day 2 dose</a:t>
            </a:r>
          </a:p>
        </p:txBody>
      </p:sp>
    </p:spTree>
    <p:extLst>
      <p:ext uri="{BB962C8B-B14F-4D97-AF65-F5344CB8AC3E}">
        <p14:creationId xmlns:p14="http://schemas.microsoft.com/office/powerpoint/2010/main" val="3220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2" y="1204863"/>
            <a:ext cx="6350413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6/1. Compute DVH for unregistered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49342" y="3108955"/>
            <a:ext cx="7170658" cy="459118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</a:t>
            </a:r>
            <a:r>
              <a:rPr lang="en-US" dirty="0"/>
              <a:t>/ Dose </a:t>
            </a:r>
            <a:r>
              <a:rPr lang="en-US" dirty="0"/>
              <a:t>Volume Histogram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83" y="3763004"/>
            <a:ext cx="5405391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Choose </a:t>
            </a:r>
            <a:r>
              <a:rPr lang="en-US" dirty="0"/>
              <a:t>unregistered accumulated </a:t>
            </a:r>
            <a:r>
              <a:rPr lang="en-US" dirty="0"/>
              <a:t>dose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2" y="4419600"/>
            <a:ext cx="3841501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Choose ‘3</a:t>
            </a:r>
            <a:r>
              <a:rPr lang="en-US" dirty="0"/>
              <a:t>: RTSTRUCT: </a:t>
            </a:r>
            <a:r>
              <a:rPr lang="en-US" dirty="0"/>
              <a:t>ENT’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342" y="5633145"/>
            <a:ext cx="305192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</a:t>
            </a:r>
            <a:r>
              <a:rPr lang="en-US" dirty="0"/>
              <a:t>Click ‘Compute DVH’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342" y="5043157"/>
            <a:ext cx="8164158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Optional: Choose individual structures to speed up computation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79" y="153007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87" y="242887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4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79" y="4038600"/>
            <a:ext cx="3250421" cy="218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9"/>
          <a:stretch/>
        </p:blipFill>
        <p:spPr>
          <a:xfrm>
            <a:off x="751020" y="990600"/>
            <a:ext cx="5790075" cy="2860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6/2. Compute DVH for registered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564262"/>
            <a:ext cx="2739404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Choose registered</a:t>
            </a:r>
            <a:br>
              <a:rPr lang="en-US" dirty="0"/>
            </a:br>
            <a:r>
              <a:rPr lang="en-US" dirty="0"/>
              <a:t>accumulated dose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6837" y="2593330"/>
            <a:ext cx="305192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2. Click ‘Compute DVH’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8457" y="3272125"/>
            <a:ext cx="2990306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3. </a:t>
            </a:r>
            <a:r>
              <a:rPr lang="en-US" dirty="0"/>
              <a:t>Click ‘</a:t>
            </a:r>
            <a:r>
              <a:rPr lang="en-US" dirty="0" smtClean="0"/>
              <a:t>Show </a:t>
            </a:r>
            <a:r>
              <a:rPr lang="en-US" dirty="0"/>
              <a:t>all’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9580" y="3911233"/>
            <a:ext cx="2869183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4. </a:t>
            </a:r>
            <a:r>
              <a:rPr lang="en-US" dirty="0"/>
              <a:t>DVH curves appear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05" y="123486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78" y="210401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6908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Down Arrow 18"/>
          <p:cNvSpPr/>
          <p:nvPr/>
        </p:nvSpPr>
        <p:spPr bwMode="auto">
          <a:xfrm>
            <a:off x="3160282" y="4004627"/>
            <a:ext cx="485775" cy="660083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6/3. Quantify improvement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t="6435"/>
          <a:stretch/>
        </p:blipFill>
        <p:spPr bwMode="auto">
          <a:xfrm>
            <a:off x="376238" y="1709530"/>
            <a:ext cx="8324850" cy="3805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06" y="484715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42" y="43952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9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97" y="2105559"/>
            <a:ext cx="4432458" cy="296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" y="2963849"/>
            <a:ext cx="3189369" cy="211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1" y="1524000"/>
            <a:ext cx="1610078" cy="35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0" hangingPunct="0">
              <a:defRPr sz="4400" b="1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6/4. Visualize improvement</a:t>
            </a:r>
            <a:endParaRPr lang="en-CA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1535113" y="2133600"/>
            <a:ext cx="484187" cy="598488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648381" y="3779423"/>
            <a:ext cx="623455" cy="484188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113" y="5287851"/>
            <a:ext cx="5309595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Zoom </a:t>
            </a:r>
            <a:r>
              <a:rPr lang="en-US" dirty="0" smtClean="0"/>
              <a:t>by scroll, pan by left mouse button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/>
              <a:t>Reset zoom: double </a:t>
            </a:r>
            <a:r>
              <a:rPr lang="en-US" dirty="0" smtClean="0"/>
              <a:t>middle-click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76" y="162687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3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295400"/>
            <a:ext cx="7481455" cy="4460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</a:rPr>
              <a:t>Install </a:t>
            </a:r>
            <a:r>
              <a:rPr lang="en-US" altLang="en-US" sz="2800" dirty="0" smtClean="0">
                <a:solidFill>
                  <a:srgbClr val="000000"/>
                </a:solidFill>
              </a:rPr>
              <a:t>required </a:t>
            </a:r>
            <a:r>
              <a:rPr lang="en-US" altLang="en-US" sz="2800" dirty="0" smtClean="0">
                <a:solidFill>
                  <a:srgbClr val="000000"/>
                </a:solidFill>
              </a:rPr>
              <a:t>software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</a:rPr>
              <a:t>Download and load tutorial dataset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</a:rPr>
              <a:t>Perform rigid registration on CT images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</a:rPr>
              <a:t>Transform day 2 dose volume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</a:rPr>
              <a:t>Accumulate dose distributions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</a:rPr>
              <a:t>Compute dose volume histogram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CA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+1. 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isodose lines and surfaces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+2. Compare dose distributions using </a:t>
            </a:r>
            <a:r>
              <a:rPr lang="en-US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gamma</a:t>
            </a:r>
            <a:endParaRPr lang="en-US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Optional steps for IGRT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77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990600"/>
          </a:xfrm>
        </p:spPr>
        <p:txBody>
          <a:bodyPr/>
          <a:lstStyle/>
          <a:p>
            <a:r>
              <a:rPr lang="en-US" dirty="0"/>
              <a:t>Optional 1/1. Isodose </a:t>
            </a:r>
            <a:r>
              <a:rPr lang="en-US" dirty="0" smtClean="0"/>
              <a:t>lines/surfaces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6" y="1219200"/>
            <a:ext cx="4727864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133600"/>
            <a:ext cx="3291886" cy="351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61" y="255718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89" y="454500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Bent-Up Arrow 9"/>
          <p:cNvSpPr/>
          <p:nvPr/>
        </p:nvSpPr>
        <p:spPr bwMode="auto">
          <a:xfrm rot="5400000">
            <a:off x="4267200" y="4329172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0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990600"/>
          </a:xfrm>
        </p:spPr>
        <p:txBody>
          <a:bodyPr/>
          <a:lstStyle/>
          <a:p>
            <a:r>
              <a:rPr lang="en-US" dirty="0" smtClean="0"/>
              <a:t>Optional 1/2. Isodose lines/surfaces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35" y="1021551"/>
            <a:ext cx="7593930" cy="5074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71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6774"/>
            <a:ext cx="8229600" cy="1198626"/>
          </a:xfrm>
        </p:spPr>
        <p:txBody>
          <a:bodyPr/>
          <a:lstStyle/>
          <a:p>
            <a:r>
              <a:rPr lang="en-US" dirty="0" smtClean="0"/>
              <a:t>Optional 2/1. Compare dose volumes using gamma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6" r="-1"/>
          <a:stretch/>
        </p:blipFill>
        <p:spPr>
          <a:xfrm>
            <a:off x="609600" y="1650423"/>
            <a:ext cx="4673023" cy="4052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4400" y="1981200"/>
            <a:ext cx="412850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Go to module Radiotherapy /</a:t>
            </a:r>
            <a:br>
              <a:rPr lang="en-US" dirty="0"/>
            </a:br>
            <a:r>
              <a:rPr lang="en-US" dirty="0"/>
              <a:t>Dose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407" y="3024743"/>
            <a:ext cx="3257495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2. Set </a:t>
            </a:r>
            <a:r>
              <a:rPr lang="en-US" dirty="0"/>
              <a:t>input volumes you</a:t>
            </a:r>
            <a:br>
              <a:rPr lang="en-US" dirty="0"/>
            </a:br>
            <a:r>
              <a:rPr lang="en-US" dirty="0"/>
              <a:t>want to compare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1700" y="4061993"/>
            <a:ext cx="2871202" cy="83099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3. Create </a:t>
            </a:r>
            <a:r>
              <a:rPr lang="en-US" dirty="0"/>
              <a:t>new output gamma volume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7668" y="5105536"/>
            <a:ext cx="3415234" cy="469077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Click </a:t>
            </a:r>
            <a:r>
              <a:rPr lang="en-US" dirty="0" smtClean="0"/>
              <a:t>‘Calculate gamma’</a:t>
            </a:r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03" y="185746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24" y="208301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45" y="22798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00" y="252537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96" y="498233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0" y="545940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32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lang="en-US" sz="4400" b="1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CA" dirty="0"/>
              <a:t>Optional 2/2. Evaluate improvement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33" y="3687775"/>
            <a:ext cx="6116467" cy="266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05" y="915977"/>
            <a:ext cx="6108595" cy="2644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850" y="1098550"/>
            <a:ext cx="2362200" cy="266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Plan dose</a:t>
            </a:r>
            <a:br>
              <a:rPr lang="en-CA" dirty="0" smtClean="0"/>
            </a:br>
            <a:r>
              <a:rPr lang="en-CA" dirty="0" smtClean="0"/>
              <a:t>vs</a:t>
            </a:r>
          </a:p>
          <a:p>
            <a:pPr marL="0" indent="0">
              <a:buNone/>
            </a:pPr>
            <a:r>
              <a:rPr lang="en-CA" dirty="0" smtClean="0"/>
              <a:t>Uncorrected</a:t>
            </a:r>
            <a:br>
              <a:rPr lang="en-CA" dirty="0" smtClean="0"/>
            </a:br>
            <a:r>
              <a:rPr lang="en-CA" dirty="0" smtClean="0"/>
              <a:t>Day 2 dose</a:t>
            </a:r>
            <a:endParaRPr lang="en-CA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" y="3966887"/>
            <a:ext cx="2362200" cy="22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Plan dose</a:t>
            </a:r>
            <a:br>
              <a:rPr lang="en-CA" dirty="0" smtClean="0"/>
            </a:br>
            <a:r>
              <a:rPr lang="en-CA" dirty="0" smtClean="0"/>
              <a:t>vs</a:t>
            </a:r>
          </a:p>
          <a:p>
            <a:pPr marL="0" indent="0">
              <a:buNone/>
            </a:pPr>
            <a:r>
              <a:rPr lang="en-CA" dirty="0" smtClean="0"/>
              <a:t>Corrected</a:t>
            </a:r>
            <a:br>
              <a:rPr lang="en-CA" dirty="0" smtClean="0"/>
            </a:br>
            <a:r>
              <a:rPr lang="en-CA" dirty="0" smtClean="0"/>
              <a:t>Day 2 dose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1/1. Install 3D Slicer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</a:t>
            </a:r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1/3. Install SlicerRT 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r>
              <a:rPr lang="en-US" dirty="0" smtClean="0"/>
              <a:t>Download planning study from</a:t>
            </a:r>
            <a:br>
              <a:rPr lang="en-US" dirty="0" smtClean="0"/>
            </a:br>
            <a:r>
              <a:rPr lang="en-US" sz="1800" dirty="0">
                <a:hlinkClick r:id="rId2"/>
              </a:rPr>
              <a:t>https://pocus.cs.queensu.ca/#item/5d4c7c9b01d4930406c46b5d</a:t>
            </a:r>
            <a:endParaRPr lang="en-US" sz="1200" dirty="0" smtClean="0"/>
          </a:p>
          <a:p>
            <a:pPr lvl="1"/>
            <a:r>
              <a:rPr lang="en-US" dirty="0" smtClean="0"/>
              <a:t>Unzip it in a folder</a:t>
            </a:r>
          </a:p>
          <a:p>
            <a:pPr lvl="1"/>
            <a:r>
              <a:rPr lang="en-US" dirty="0"/>
              <a:t>Note: S</a:t>
            </a:r>
            <a:r>
              <a:rPr lang="en-US" dirty="0" smtClean="0"/>
              <a:t>ame </a:t>
            </a:r>
            <a:r>
              <a:rPr lang="en-US" dirty="0"/>
              <a:t>as </a:t>
            </a:r>
            <a:r>
              <a:rPr lang="en-US" dirty="0" smtClean="0">
                <a:hlinkClick r:id="rId3" action="ppaction://hlinkfile"/>
              </a:rPr>
              <a:t>eclipse-8.1.20-phantom-ent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Download day 2 data</a:t>
            </a:r>
          </a:p>
          <a:p>
            <a:pPr lvl="1"/>
            <a:r>
              <a:rPr lang="en-US" dirty="0" smtClean="0"/>
              <a:t>CT: </a:t>
            </a:r>
            <a:r>
              <a:rPr lang="en-US" sz="1800" dirty="0">
                <a:hlinkClick r:id="rId4"/>
              </a:rPr>
              <a:t>https://pocus.cs.queensu.ca/#item/5d4c7c9601d4930406c46b57</a:t>
            </a:r>
            <a:endParaRPr lang="en-US" sz="2400" dirty="0" smtClean="0"/>
          </a:p>
          <a:p>
            <a:pPr lvl="1"/>
            <a:r>
              <a:rPr lang="en-US" dirty="0" smtClean="0"/>
              <a:t>Dose: </a:t>
            </a:r>
            <a:r>
              <a:rPr lang="en-US" sz="1800" dirty="0">
                <a:hlinkClick r:id="rId5"/>
              </a:rPr>
              <a:t>https://pocus.cs.queensu.ca/#item/5d4c7c9701d4930406c46b5a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Note: Can download whole folder instead:</a:t>
            </a:r>
            <a:br>
              <a:rPr lang="en-US" dirty="0" smtClean="0"/>
            </a:br>
            <a:r>
              <a:rPr lang="en-US" sz="1200" dirty="0">
                <a:hlinkClick r:id="rId6"/>
              </a:rPr>
              <a:t>https://pocus.cs.queensu.ca/#collection/5cc8811601d4930406c40465/folder/5d4c7b2d01d4930406c46b55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2/1. Download tutorial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326"/>
            <a:ext cx="182880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2/2. </a:t>
            </a:r>
            <a:r>
              <a:rPr lang="en-US" dirty="0" smtClean="0"/>
              <a:t>Import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11" y="526533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6036508" y="297180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260272" y="1867714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71" y="1585087"/>
            <a:ext cx="207645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70798" y="1475461"/>
            <a:ext cx="343203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 err="1"/>
              <a:t>Drag&amp;drop</a:t>
            </a:r>
            <a:r>
              <a:rPr lang="en-CA" dirty="0"/>
              <a:t> folder </a:t>
            </a:r>
            <a:r>
              <a:rPr lang="en-CA" dirty="0"/>
              <a:t>named</a:t>
            </a:r>
            <a:br>
              <a:rPr lang="en-CA" dirty="0"/>
            </a:br>
            <a:r>
              <a:rPr lang="en-CA" i="1" dirty="0" err="1"/>
              <a:t>EclipseEntPhantomRtData</a:t>
            </a:r>
            <a:r>
              <a:rPr lang="en-CA" i="1" dirty="0"/>
              <a:t/>
            </a:r>
            <a:br>
              <a:rPr lang="en-CA" i="1" dirty="0"/>
            </a:br>
            <a:r>
              <a:rPr lang="en-CA" dirty="0"/>
              <a:t>onto Slicer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2913959"/>
            <a:ext cx="3359366" cy="819841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 may </a:t>
            </a:r>
            <a:r>
              <a:rPr lang="en-US" dirty="0"/>
              <a:t>be prompted </a:t>
            </a:r>
            <a:r>
              <a:rPr lang="en-US" dirty="0" smtClean="0"/>
              <a:t>for a database </a:t>
            </a:r>
            <a:r>
              <a:rPr lang="en-US" dirty="0"/>
              <a:t>folder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622" y="4291935"/>
            <a:ext cx="4043295" cy="844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ight Arrow 18"/>
          <p:cNvSpPr/>
          <p:nvPr/>
        </p:nvSpPr>
        <p:spPr bwMode="auto">
          <a:xfrm flipH="1">
            <a:off x="3150583" y="4509972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0045" y="5257800"/>
            <a:ext cx="4918447" cy="80548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 may </a:t>
            </a:r>
            <a:r>
              <a:rPr lang="en-US" dirty="0"/>
              <a:t>be </a:t>
            </a:r>
            <a:r>
              <a:rPr lang="en-US" dirty="0" smtClean="0"/>
              <a:t>asked whether to ‘Copy’ or ‘Add link’. Choose ‘Add link’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80" y="231549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1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49" y="1561992"/>
            <a:ext cx="5581650" cy="40100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2/2A. Alternative import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25506</TotalTime>
  <Words>1204</Words>
  <Application>Microsoft Office PowerPoint</Application>
  <PresentationFormat>On-screen Show (4:3)</PresentationFormat>
  <Paragraphs>209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MS PGothic</vt:lpstr>
      <vt:lpstr>Arial</vt:lpstr>
      <vt:lpstr>Calibri</vt:lpstr>
      <vt:lpstr>Times New Roman</vt:lpstr>
      <vt:lpstr>Office Theme</vt:lpstr>
      <vt:lpstr>Tutorial: Image-guided radiation therapy via isocenter shifting</vt:lpstr>
      <vt:lpstr>Learning objective</vt:lpstr>
      <vt:lpstr>Overview</vt:lpstr>
      <vt:lpstr>1/1. Install 3D Slicer</vt:lpstr>
      <vt:lpstr>1/2. Install SlicerRT extension</vt:lpstr>
      <vt:lpstr>1/3. Install SlicerRT extension</vt:lpstr>
      <vt:lpstr>2/1. Download tutorial dataset</vt:lpstr>
      <vt:lpstr>2/2. Import DICOM dataset</vt:lpstr>
      <vt:lpstr>2/2A. Alternative import</vt:lpstr>
      <vt:lpstr>2/3. Load DICOM dataset</vt:lpstr>
      <vt:lpstr>2/4. Data loaded</vt:lpstr>
      <vt:lpstr>2/5. Show CT and dose</vt:lpstr>
      <vt:lpstr>2/5A. Alternative volume visibility</vt:lpstr>
      <vt:lpstr>2/6. Tweak display</vt:lpstr>
      <vt:lpstr>2/7. Load day 2 data</vt:lpstr>
      <vt:lpstr>2/8. Add day 2 non-DICOM data to the same patient</vt:lpstr>
      <vt:lpstr>2/9. Add day 2 non-DICOM data to the same patient</vt:lpstr>
      <vt:lpstr>2/10. Convert day 2 dose image to an actual dose volume</vt:lpstr>
      <vt:lpstr>PowerPoint Presentation</vt:lpstr>
      <vt:lpstr>PowerPoint Presentation</vt:lpstr>
      <vt:lpstr>3/2. Explore registration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Optional steps for IGRT</vt:lpstr>
      <vt:lpstr>Optional 1/1. Isodose lines/surfaces</vt:lpstr>
      <vt:lpstr>Optional 1/2. Isodose lines/surfaces</vt:lpstr>
      <vt:lpstr>Optional 2/1. Compare dose volumes using gamma comparison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669</cp:revision>
  <cp:lastPrinted>2013-02-02T23:26:38Z</cp:lastPrinted>
  <dcterms:created xsi:type="dcterms:W3CDTF">2010-01-28T18:12:58Z</dcterms:created>
  <dcterms:modified xsi:type="dcterms:W3CDTF">2019-08-09T19:07:41Z</dcterms:modified>
</cp:coreProperties>
</file>