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83" r:id="rId3"/>
    <p:sldId id="391" r:id="rId4"/>
    <p:sldId id="393" r:id="rId5"/>
    <p:sldId id="400" r:id="rId6"/>
    <p:sldId id="394" r:id="rId7"/>
    <p:sldId id="395" r:id="rId8"/>
    <p:sldId id="396" r:id="rId9"/>
    <p:sldId id="397" r:id="rId10"/>
    <p:sldId id="398" r:id="rId11"/>
    <p:sldId id="392" r:id="rId12"/>
    <p:sldId id="401" r:id="rId13"/>
    <p:sldId id="390" r:id="rId14"/>
    <p:sldId id="399" r:id="rId15"/>
    <p:sldId id="379" r:id="rId16"/>
    <p:sldId id="38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00"/>
    <a:srgbClr val="C6EFCE"/>
    <a:srgbClr val="DBF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20" autoAdjust="0"/>
  </p:normalViewPr>
  <p:slideViewPr>
    <p:cSldViewPr showGuides="1">
      <p:cViewPr varScale="1">
        <p:scale>
          <a:sx n="102" d="100"/>
          <a:sy n="102" d="100"/>
        </p:scale>
        <p:origin x="-1800" y="-90"/>
      </p:cViewPr>
      <p:guideLst>
        <p:guide orient="horz" pos="2160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7/24/2012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56829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718175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1" y="5474179"/>
            <a:ext cx="1738539" cy="11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2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2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8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813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81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56829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718175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1" y="5474179"/>
            <a:ext cx="1738539" cy="11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3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5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1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0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3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3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parkit/ticke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parkit/wiki/SlicerRt" TargetMode="External"/><Relationship Id="rId2" Type="http://schemas.openxmlformats.org/officeDocument/2006/relationships/hyperlink" Target="https://www.assembla.com/spaces/spark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asso@cs.queensu.ca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-mic.org/pages/DBP:Head_and_Neck_Canc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a-mic.org/Wiki/index.php/Events:Computational_Methods_for_Radiation_Oncolog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err.info/features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code/sparkit/subversion/nodes/trunk/SlicerRt/src/DicomRtImp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1295400"/>
            <a:ext cx="8839200" cy="1470025"/>
          </a:xfrm>
        </p:spPr>
        <p:txBody>
          <a:bodyPr/>
          <a:lstStyle/>
          <a:p>
            <a:pPr eaLnBrk="1" hangingPunct="1"/>
            <a:r>
              <a:rPr lang="en-CA" b="1" dirty="0" err="1" smtClean="0"/>
              <a:t>SlicerRT</a:t>
            </a: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sz="3600" dirty="0" smtClean="0"/>
              <a:t>3DSlicer extensions</a:t>
            </a:r>
            <a:br>
              <a:rPr lang="en-CA" sz="3600" dirty="0" smtClean="0"/>
            </a:br>
            <a:r>
              <a:rPr lang="en-CA" sz="3600" dirty="0" smtClean="0"/>
              <a:t>for radiotherapy research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077200" cy="609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Andras Lasso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Csaba Pinter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Kevin Wang</a:t>
            </a:r>
            <a:r>
              <a:rPr lang="en-US" sz="2400" baseline="30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, Steve Pieper</a:t>
            </a:r>
            <a:r>
              <a:rPr lang="en-US" sz="2400" baseline="30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, Greg Sharp</a:t>
            </a:r>
            <a:r>
              <a:rPr lang="en-US" sz="2400" baseline="30000" dirty="0" smtClean="0">
                <a:solidFill>
                  <a:schemeClr val="tx1"/>
                </a:solidFill>
              </a:rPr>
              <a:t>4</a:t>
            </a:r>
            <a:r>
              <a:rPr lang="en-US" sz="2400" dirty="0" smtClean="0">
                <a:solidFill>
                  <a:schemeClr val="tx1"/>
                </a:solidFill>
              </a:rPr>
              <a:t>, and Gabor Fichtinger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44958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aseline="30000" dirty="0" smtClean="0"/>
              <a:t>1</a:t>
            </a:r>
            <a:r>
              <a:rPr lang="en-CA" dirty="0" smtClean="0">
                <a:latin typeface="+mn-lt"/>
              </a:rPr>
              <a:t>Laboratory </a:t>
            </a:r>
            <a:r>
              <a:rPr lang="en-CA" dirty="0">
                <a:latin typeface="+mn-lt"/>
              </a:rPr>
              <a:t>for Percutaneous </a:t>
            </a:r>
            <a:r>
              <a:rPr lang="en-CA" dirty="0" smtClean="0">
                <a:latin typeface="+mn-lt"/>
              </a:rPr>
              <a:t>Surgery, Queen’s </a:t>
            </a:r>
            <a:r>
              <a:rPr lang="en-CA" dirty="0">
                <a:latin typeface="+mn-lt"/>
              </a:rPr>
              <a:t>University, </a:t>
            </a:r>
            <a:r>
              <a:rPr lang="en-CA" dirty="0" smtClean="0">
                <a:latin typeface="+mn-lt"/>
              </a:rPr>
              <a:t>Canada;  </a:t>
            </a:r>
            <a:r>
              <a:rPr lang="en-US" sz="1400" baseline="30000" dirty="0" smtClean="0">
                <a:latin typeface="+mn-lt"/>
              </a:rPr>
              <a:t>2</a:t>
            </a:r>
            <a:r>
              <a:rPr lang="en-CA" dirty="0" smtClean="0">
                <a:latin typeface="+mn-lt"/>
              </a:rPr>
              <a:t>University Health Network, Toronto, ON, Canada;  </a:t>
            </a:r>
            <a:r>
              <a:rPr lang="en-US" sz="1400" baseline="30000" dirty="0" smtClean="0">
                <a:latin typeface="+mn-lt"/>
              </a:rPr>
              <a:t>3</a:t>
            </a:r>
            <a:r>
              <a:rPr lang="en-CA" dirty="0" err="1" smtClean="0">
                <a:latin typeface="+mn-lt"/>
              </a:rPr>
              <a:t>Isomics</a:t>
            </a:r>
            <a:r>
              <a:rPr lang="en-CA" dirty="0" smtClean="0">
                <a:latin typeface="+mn-lt"/>
              </a:rPr>
              <a:t>;  </a:t>
            </a:r>
            <a:r>
              <a:rPr lang="en-US" sz="1400" baseline="30000" dirty="0" smtClean="0">
                <a:latin typeface="+mn-lt"/>
              </a:rPr>
              <a:t>4</a:t>
            </a:r>
            <a:r>
              <a:rPr lang="en-CA" dirty="0" err="1" smtClean="0">
                <a:latin typeface="+mn-lt"/>
              </a:rPr>
              <a:t>Massachussetts</a:t>
            </a:r>
            <a:r>
              <a:rPr lang="en-CA" dirty="0" smtClean="0">
                <a:latin typeface="+mn-lt"/>
              </a:rPr>
              <a:t> General Hospital, Boston, MA, USA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CA" dirty="0">
              <a:latin typeface="+mn-lt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1295400"/>
            <a:ext cx="327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CA" sz="2200" dirty="0" smtClean="0">
                <a:latin typeface="+mn-lt"/>
              </a:rPr>
              <a:t>Displayed on screen; zoom, trace, etc. available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 values can be exported CSV</a:t>
            </a:r>
            <a:r>
              <a:rPr kumimoji="0" lang="en-CA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</a:t>
            </a:r>
            <a:endParaRPr kumimoji="0" lang="en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pic>
        <p:nvPicPr>
          <p:cNvPr id="1028" name="Picture 4" descr="C:\Users\lasso\Desktop\Dvh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057" y="1938347"/>
            <a:ext cx="5227765" cy="400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algn="l"/>
            <a:r>
              <a:rPr lang="en-CA" sz="3600" b="1" dirty="0" smtClean="0">
                <a:solidFill>
                  <a:schemeClr val="tx2"/>
                </a:solidFill>
              </a:rPr>
              <a:t>DVH plot</a:t>
            </a:r>
            <a:endParaRPr lang="en-CA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3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Dose accumulation module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3886200" cy="4800600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smtClean="0"/>
              <a:t>Computes a weighted sum of selected dose volumes.</a:t>
            </a: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pic>
        <p:nvPicPr>
          <p:cNvPr id="3074" name="Picture 2" descr="C:\Users\lasso\Desktop\DoseAccumu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0"/>
          <a:stretch/>
        </p:blipFill>
        <p:spPr bwMode="auto">
          <a:xfrm>
            <a:off x="5105400" y="1219199"/>
            <a:ext cx="3134706" cy="477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err="1" smtClean="0">
                <a:solidFill>
                  <a:schemeClr val="tx2"/>
                </a:solidFill>
              </a:rPr>
              <a:t>SlicerRT</a:t>
            </a:r>
            <a:r>
              <a:rPr lang="en-CA" b="1" dirty="0" smtClean="0">
                <a:solidFill>
                  <a:schemeClr val="tx2"/>
                </a:solidFill>
              </a:rPr>
              <a:t> development plan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00600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smtClean="0"/>
              <a:t>Planned high-level features:</a:t>
            </a:r>
          </a:p>
          <a:p>
            <a:r>
              <a:rPr lang="en-CA" sz="2200" dirty="0" smtClean="0"/>
              <a:t>Extensive validation, comparison of computation results to commercial TPS software</a:t>
            </a:r>
          </a:p>
          <a:p>
            <a:r>
              <a:rPr lang="en-CA" sz="2200" dirty="0" smtClean="0"/>
              <a:t>Dose volume comparison (gamma, etc.)</a:t>
            </a:r>
          </a:p>
          <a:p>
            <a:r>
              <a:rPr lang="en-CA" sz="2200" dirty="0" smtClean="0"/>
              <a:t>Dose volume histogram comparison</a:t>
            </a:r>
          </a:p>
          <a:p>
            <a:r>
              <a:rPr lang="en-CA" sz="2200" dirty="0" smtClean="0"/>
              <a:t>Structure set comparison</a:t>
            </a:r>
          </a:p>
          <a:p>
            <a:r>
              <a:rPr lang="en-CA" sz="2200" dirty="0" err="1" smtClean="0"/>
              <a:t>Isodose</a:t>
            </a:r>
            <a:r>
              <a:rPr lang="en-CA" sz="2200" dirty="0" smtClean="0"/>
              <a:t> curve and surface display</a:t>
            </a:r>
          </a:p>
          <a:p>
            <a:r>
              <a:rPr lang="en-CA" sz="2200" dirty="0" smtClean="0"/>
              <a:t>DICOM-RT export</a:t>
            </a:r>
            <a:endParaRPr lang="en-CA" sz="2200" dirty="0"/>
          </a:p>
          <a:p>
            <a:r>
              <a:rPr lang="en-CA" sz="2200" dirty="0" err="1" smtClean="0"/>
              <a:t>Matlab</a:t>
            </a:r>
            <a:r>
              <a:rPr lang="en-CA" sz="2200" dirty="0" smtClean="0"/>
              <a:t> bridge: data exchange with </a:t>
            </a:r>
            <a:r>
              <a:rPr lang="en-CA" sz="2200" dirty="0" err="1" smtClean="0"/>
              <a:t>Matlab</a:t>
            </a:r>
            <a:r>
              <a:rPr lang="en-CA" sz="2200" dirty="0" smtClean="0"/>
              <a:t>, running </a:t>
            </a:r>
            <a:r>
              <a:rPr lang="en-CA" sz="2200" dirty="0" err="1" smtClean="0"/>
              <a:t>Matlab</a:t>
            </a:r>
            <a:r>
              <a:rPr lang="en-CA" sz="2200" dirty="0" smtClean="0"/>
              <a:t> scripts</a:t>
            </a:r>
          </a:p>
          <a:p>
            <a:endParaRPr lang="en-CA" sz="2200" dirty="0" smtClean="0"/>
          </a:p>
          <a:p>
            <a:pPr marL="0" indent="0">
              <a:buNone/>
            </a:pPr>
            <a:r>
              <a:rPr lang="en-CA" sz="2200" dirty="0" smtClean="0"/>
              <a:t>Detailed plan: </a:t>
            </a:r>
            <a:r>
              <a:rPr lang="en-CA" sz="2200" dirty="0" smtClean="0">
                <a:hlinkClick r:id="rId3"/>
              </a:rPr>
              <a:t>https://www.assembla.com/spaces/sparkit/tickets</a:t>
            </a:r>
            <a:endParaRPr lang="en-CA" sz="2200" dirty="0" smtClean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details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068763"/>
          </a:xfrm>
        </p:spPr>
        <p:txBody>
          <a:bodyPr/>
          <a:lstStyle/>
          <a:p>
            <a:r>
              <a:rPr lang="en-CA" dirty="0" err="1" smtClean="0"/>
              <a:t>SparKit</a:t>
            </a:r>
            <a:r>
              <a:rPr lang="en-CA" dirty="0" smtClean="0"/>
              <a:t>: </a:t>
            </a:r>
            <a:r>
              <a:rPr lang="en-CA" dirty="0" smtClean="0">
                <a:hlinkClick r:id="rId2"/>
              </a:rPr>
              <a:t>https://www.assembla.com/spaces/sparkit/</a:t>
            </a:r>
            <a:endParaRPr lang="en-CA" dirty="0" smtClean="0"/>
          </a:p>
          <a:p>
            <a:r>
              <a:rPr lang="en-CA" dirty="0" err="1" smtClean="0"/>
              <a:t>SlicerRT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sz="2800" dirty="0" smtClean="0">
                <a:hlinkClick r:id="rId3"/>
              </a:rPr>
              <a:t>https://www.assembla.com/spaces/sparkit/wiki/SlicerRt</a:t>
            </a:r>
            <a:endParaRPr lang="en-CA" dirty="0" smtClean="0"/>
          </a:p>
          <a:p>
            <a:r>
              <a:rPr lang="en-CA" dirty="0" smtClean="0"/>
              <a:t>Questions, feature requests contact:</a:t>
            </a:r>
            <a:br>
              <a:rPr lang="en-CA" dirty="0" smtClean="0"/>
            </a:br>
            <a:r>
              <a:rPr lang="en-CA" dirty="0" smtClean="0"/>
              <a:t>Andras Lasso (</a:t>
            </a:r>
            <a:r>
              <a:rPr lang="en-CA" dirty="0" smtClean="0">
                <a:hlinkClick r:id="rId4"/>
              </a:rPr>
              <a:t>lasso@cs.queensu.ca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Appendix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906963"/>
          </a:xfrm>
        </p:spPr>
        <p:txBody>
          <a:bodyPr/>
          <a:lstStyle/>
          <a:p>
            <a:r>
              <a:rPr lang="en-CA" sz="2400" dirty="0" smtClean="0"/>
              <a:t>Adaptive radiotherapy for head and neck cancer (</a:t>
            </a:r>
            <a:r>
              <a:rPr lang="en-CA" sz="2400" dirty="0" smtClean="0">
                <a:hlinkClick r:id="rId3"/>
              </a:rPr>
              <a:t>http://www.na-mic.org/pages/DBP:Head_and_Neck_Cancer</a:t>
            </a:r>
            <a:r>
              <a:rPr lang="en-CA" sz="2400" dirty="0" smtClean="0"/>
              <a:t>) 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Funded by NA-MIC, 2010-2013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PI: Greg Sharp (MGH, Boston, MA)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4 researchers, software engineers</a:t>
            </a:r>
          </a:p>
          <a:p>
            <a:pPr>
              <a:spcBef>
                <a:spcPts val="0"/>
              </a:spcBef>
            </a:pPr>
            <a:r>
              <a:rPr lang="en-CA" sz="2400" dirty="0" smtClean="0"/>
              <a:t>NA-MIC collaborations in preparation</a:t>
            </a:r>
            <a:br>
              <a:rPr lang="en-CA" sz="2400" dirty="0" smtClean="0"/>
            </a:br>
            <a:r>
              <a:rPr lang="en-CA" sz="2400" dirty="0" smtClean="0"/>
              <a:t>(</a:t>
            </a:r>
            <a:r>
              <a:rPr lang="en-CA" sz="2400" dirty="0" smtClean="0">
                <a:hlinkClick r:id="rId4"/>
              </a:rPr>
              <a:t>http://www.na-mic.org/Wiki/index.php/ </a:t>
            </a:r>
            <a:r>
              <a:rPr lang="en-CA" sz="2400" dirty="0" err="1" smtClean="0">
                <a:hlinkClick r:id="rId4"/>
              </a:rPr>
              <a:t>Events:Computational_Methods_for_Radiation_Oncology</a:t>
            </a:r>
            <a:r>
              <a:rPr lang="en-CA" sz="2400" dirty="0" smtClean="0"/>
              <a:t>)</a:t>
            </a:r>
          </a:p>
          <a:p>
            <a:pPr>
              <a:spcBef>
                <a:spcPts val="0"/>
              </a:spcBef>
            </a:pPr>
            <a:endParaRPr lang="en-CA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CA" sz="2400" dirty="0" smtClean="0"/>
              <a:t>All these related are coordinated (through teleconferences, meetings at NA-MIC project weeks, etc.), collaborative efforts.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400" dirty="0" err="1" smtClean="0"/>
              <a:t>SlicerRT</a:t>
            </a:r>
            <a:r>
              <a:rPr lang="en-CA" sz="2400" dirty="0" smtClean="0"/>
              <a:t> uses </a:t>
            </a:r>
            <a:r>
              <a:rPr lang="en-CA" sz="2400" dirty="0" err="1" smtClean="0"/>
              <a:t>Plastimatch</a:t>
            </a:r>
            <a:r>
              <a:rPr lang="en-CA" sz="2400" dirty="0" smtClean="0"/>
              <a:t> internally for certain computations.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CF70E430-998E-4908-836F-E9BC2B613AC2}" type="slidenum">
              <a:rPr lang="en-US"/>
              <a:pPr>
                <a:defRPr/>
              </a:pPr>
              <a:t>15</a:t>
            </a:fld>
            <a:r>
              <a:rPr lang="en-US" dirty="0"/>
              <a:t> -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en-CA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Other RT related Slicer projects</a:t>
            </a:r>
            <a:endParaRPr kumimoji="0" lang="en-CA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CF70E430-998E-4908-836F-E9BC2B613AC2}" type="slidenum">
              <a:rPr lang="en-US"/>
              <a:pPr>
                <a:defRPr/>
              </a:pPr>
              <a:t>16</a:t>
            </a:fld>
            <a:r>
              <a:rPr lang="en-US" dirty="0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43046"/>
              </p:ext>
            </p:extLst>
          </p:nvPr>
        </p:nvGraphicFramePr>
        <p:xfrm>
          <a:off x="457200" y="386898"/>
          <a:ext cx="8382000" cy="5785302"/>
        </p:xfrm>
        <a:graphic>
          <a:graphicData uri="http://schemas.openxmlformats.org/drawingml/2006/table">
            <a:tbl>
              <a:tblPr/>
              <a:tblGrid>
                <a:gridCol w="5277556"/>
                <a:gridCol w="1572027"/>
                <a:gridCol w="1532417"/>
              </a:tblGrid>
              <a:tr h="121617">
                <a:tc>
                  <a:txBody>
                    <a:bodyPr/>
                    <a:lstStyle/>
                    <a:p>
                      <a:pPr algn="l" fontAlgn="b"/>
                      <a:endParaRPr lang="en-CA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CERR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3D </a:t>
                      </a:r>
                      <a:r>
                        <a:rPr lang="en-CA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Slicer &amp; </a:t>
                      </a:r>
                      <a:r>
                        <a:rPr lang="en-CA" sz="9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SlicerRT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3"/>
                        </a:rPr>
                        <a:t>http://cerr.info/features.php</a:t>
                      </a:r>
                      <a:endParaRPr lang="en-CA" sz="900" b="0" i="0" u="sng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Multimodality Image Fusion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PET Import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SPECT Import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MR Import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Visualization tool to compare Scan and Dose.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DICOM Export and Import(Optional) options.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Yes, export not yet available</a:t>
                      </a:r>
                      <a:b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(using </a:t>
                      </a:r>
                      <a:r>
                        <a:rPr lang="en-CA" sz="9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SlicerRT</a:t>
                      </a:r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F5E0"/>
                    </a:solidFill>
                  </a:tcPr>
                </a:tc>
              </a:tr>
              <a:tr h="22187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Conversion of RTOG format treatment planning archives or DICOM-RT into the Matlab-readable CERR format.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 available 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Interactive CERR command line help. 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+mn-lt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+mn-lt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DICOM RT html help documentation is provided under help menu.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+mn-lt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+mn-lt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Translation of structures in </a:t>
                      </a:r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x,y,z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2187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Captures the snap shot of CERR and saves in the desired location as PNG. This can be </a:t>
                      </a:r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accessable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through an HTML doc.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UID linkage usage shown in DVH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 available </a:t>
                      </a:r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Added slider bar to scroll through selected structures in IMRTP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 available </a:t>
                      </a:r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Added 3-D expansion option under “Derive New Structure” 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2187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 transverse/sagittal/coronal slice viewing program for reviewing contours, CT scans, and dose distributions.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Colorwash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transparent </a:t>
                      </a:r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colorwash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or </a:t>
                      </a:r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isodose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line dose display.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 (more convenient</a:t>
                      </a:r>
                      <a:r>
                        <a:rPr lang="en-CA" sz="900" b="0" i="0" u="none" strike="noStrike" baseline="0" dirty="0" smtClean="0">
                          <a:solidFill>
                            <a:srgbClr val="006100"/>
                          </a:solidFill>
                          <a:latin typeface="Calibri"/>
                        </a:rPr>
                        <a:t> user interface WIP using </a:t>
                      </a:r>
                      <a:r>
                        <a:rPr lang="en-CA" sz="900" b="0" i="0" u="none" strike="noStrike" baseline="0" dirty="0" err="1" smtClean="0">
                          <a:solidFill>
                            <a:srgbClr val="006100"/>
                          </a:solidFill>
                          <a:latin typeface="Calibri"/>
                        </a:rPr>
                        <a:t>SlicerRT</a:t>
                      </a:r>
                      <a:r>
                        <a:rPr lang="en-CA" sz="900" b="0" i="0" u="none" strike="noStrike" baseline="0" dirty="0" smtClean="0">
                          <a:solidFill>
                            <a:srgbClr val="006100"/>
                          </a:solidFill>
                          <a:latin typeface="Calibri"/>
                        </a:rPr>
                        <a:t>)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Dose-volume and Dose-surface histogram analysis. 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Yes, DSH </a:t>
                      </a:r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not </a:t>
                      </a:r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yet  available</a:t>
                      </a:r>
                      <a:b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(using </a:t>
                      </a:r>
                      <a:r>
                        <a:rPr lang="en-CA" sz="9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SlicerRT</a:t>
                      </a:r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F5E0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Intensity Volume Histogram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+mn-lt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Contouring/re-contouring tools. 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3-D viewing of contours and dose, opaque or transparent. 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Thumbnail CT navigation tool. 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Dose-projection displays.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 available 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Dose-distance plots.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 available 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Dose metric comparison and subtraction tools. 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WIP (using </a:t>
                      </a:r>
                      <a:r>
                        <a:rPr lang="en-CA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SlicerRT</a:t>
                      </a:r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F5E0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Easy programmable access to all data.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 (Python, VTK, </a:t>
                      </a:r>
                      <a:r>
                        <a:rPr lang="en-CA" sz="900" b="0" i="0" u="none" strike="noStrike" dirty="0" err="1" smtClean="0">
                          <a:solidFill>
                            <a:srgbClr val="006100"/>
                          </a:solidFill>
                          <a:latin typeface="Calibri"/>
                        </a:rPr>
                        <a:t>SimpleITK</a:t>
                      </a:r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)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69076"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Registration (deformable, non-deformable)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Efficient memory management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Optimized computation &amp; visualization performance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Free, open-source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9C6500"/>
                          </a:solidFill>
                          <a:latin typeface="Calibri"/>
                        </a:rPr>
                        <a:t>yes (except Matlab)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DICOM listener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Large user and developer community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Annotations (points, ruler, ROI)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Multiple OS support (Windows, Linux, Mac)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10200" cy="762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CERR vs. </a:t>
            </a:r>
            <a:r>
              <a:rPr lang="en-CA" b="1" dirty="0" err="1" smtClean="0">
                <a:solidFill>
                  <a:schemeClr val="tx2"/>
                </a:solidFill>
              </a:rPr>
              <a:t>SlicerRT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0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err="1" smtClean="0">
                <a:solidFill>
                  <a:schemeClr val="tx2"/>
                </a:solidFill>
              </a:rPr>
              <a:t>SparKit</a:t>
            </a:r>
            <a:r>
              <a:rPr lang="en-CA" b="1" dirty="0" smtClean="0">
                <a:solidFill>
                  <a:schemeClr val="tx2"/>
                </a:solidFill>
              </a:rPr>
              <a:t> project overview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525963"/>
          </a:xfrm>
        </p:spPr>
        <p:txBody>
          <a:bodyPr/>
          <a:lstStyle/>
          <a:p>
            <a:r>
              <a:rPr lang="en-CA" dirty="0" smtClean="0"/>
              <a:t>Goal: provide open-source platform for translational clinical research, mainly cancer</a:t>
            </a:r>
          </a:p>
          <a:p>
            <a:r>
              <a:rPr lang="en-CA" dirty="0" smtClean="0"/>
              <a:t>Funding: about $700k/year (including matching funding), for 5 years, started in 2011</a:t>
            </a:r>
          </a:p>
          <a:p>
            <a:r>
              <a:rPr lang="en-CA" dirty="0" smtClean="0"/>
              <a:t>PI &amp; co-PI: Gabor Fichtinger (Queen’s), David Jaffray (Toronto UHN), Terry Peters (</a:t>
            </a:r>
            <a:r>
              <a:rPr lang="en-CA" dirty="0" err="1" smtClean="0"/>
              <a:t>Robarts</a:t>
            </a:r>
            <a:r>
              <a:rPr lang="en-CA" dirty="0" smtClean="0"/>
              <a:t>)</a:t>
            </a:r>
          </a:p>
          <a:p>
            <a:r>
              <a:rPr lang="en-CA" dirty="0" smtClean="0"/>
              <a:t>Themes:</a:t>
            </a:r>
          </a:p>
          <a:p>
            <a:pPr lvl="1"/>
            <a:r>
              <a:rPr lang="en-CA" b="1" dirty="0" err="1" smtClean="0"/>
              <a:t>SlicerRT</a:t>
            </a:r>
            <a:r>
              <a:rPr lang="en-CA" b="1" dirty="0" smtClean="0"/>
              <a:t>: radiotherapy toolkit for 3D Slicer</a:t>
            </a:r>
          </a:p>
          <a:p>
            <a:pPr lvl="1"/>
            <a:r>
              <a:rPr lang="en-CA" dirty="0" err="1" smtClean="0"/>
              <a:t>SlicerIGT</a:t>
            </a:r>
            <a:r>
              <a:rPr lang="en-CA" dirty="0" smtClean="0"/>
              <a:t>: Image-guided therapy with 3D Slicer</a:t>
            </a: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err="1" smtClean="0">
                <a:solidFill>
                  <a:schemeClr val="tx2"/>
                </a:solidFill>
              </a:rPr>
              <a:t>SlicerRT</a:t>
            </a:r>
            <a:r>
              <a:rPr lang="en-CA" b="1" dirty="0" smtClean="0">
                <a:solidFill>
                  <a:schemeClr val="tx2"/>
                </a:solidFill>
              </a:rPr>
              <a:t> theme overview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29200"/>
          </a:xfrm>
        </p:spPr>
        <p:txBody>
          <a:bodyPr/>
          <a:lstStyle/>
          <a:p>
            <a:r>
              <a:rPr lang="en-CA" sz="2200" dirty="0" smtClean="0"/>
              <a:t>Motivation: commercial treatment planning software are costly and closed, existing research tools &amp; applications (CERR, PLUNC, </a:t>
            </a:r>
            <a:r>
              <a:rPr lang="en-CA" sz="2200" dirty="0" err="1" smtClean="0"/>
              <a:t>dicompyler</a:t>
            </a:r>
            <a:r>
              <a:rPr lang="en-CA" sz="2200" dirty="0" smtClean="0"/>
              <a:t>, ...) are limited</a:t>
            </a:r>
          </a:p>
          <a:p>
            <a:r>
              <a:rPr lang="en-CA" sz="2200" dirty="0" smtClean="0"/>
              <a:t>Goal: provide a free, open-source software platform for radiotherapy (RT) research</a:t>
            </a:r>
          </a:p>
          <a:p>
            <a:r>
              <a:rPr lang="en-CA" sz="2200" dirty="0" smtClean="0"/>
              <a:t>Approach:</a:t>
            </a:r>
          </a:p>
          <a:p>
            <a:pPr lvl="1"/>
            <a:r>
              <a:rPr lang="en-CA" sz="2200" dirty="0" smtClean="0"/>
              <a:t>Use 3DSlicer as platform</a:t>
            </a:r>
          </a:p>
          <a:p>
            <a:pPr lvl="1"/>
            <a:r>
              <a:rPr lang="en-CA" sz="2200" dirty="0" smtClean="0"/>
              <a:t>Implement DICOM-RT data import: mapping RT data structures to existing 3DSlicer data types</a:t>
            </a:r>
          </a:p>
          <a:p>
            <a:pPr lvl="1"/>
            <a:r>
              <a:rPr lang="en-CA" sz="2200" dirty="0" smtClean="0"/>
              <a:t>Utilize existing 3DSlicer functionalities: registration, visualization, ...</a:t>
            </a:r>
          </a:p>
          <a:p>
            <a:pPr lvl="1"/>
            <a:r>
              <a:rPr lang="en-CA" sz="2200" dirty="0" smtClean="0"/>
              <a:t>Develop missing RT-specific functionalities: DVH analysis, ...</a:t>
            </a:r>
          </a:p>
          <a:p>
            <a:pPr lvl="1"/>
            <a:r>
              <a:rPr lang="en-CA" sz="2200" dirty="0" smtClean="0"/>
              <a:t>Export results in DICOM-RT (for importing into treatment planning system) or for further analysis (in Matlab, ...)</a:t>
            </a:r>
          </a:p>
          <a:p>
            <a:endParaRPr lang="en-CA" sz="2200" dirty="0" smtClean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CA" b="1" dirty="0" err="1" smtClean="0">
                <a:solidFill>
                  <a:schemeClr val="tx2"/>
                </a:solidFill>
              </a:rPr>
              <a:t>SlicerRT</a:t>
            </a:r>
            <a:r>
              <a:rPr lang="en-CA" b="1" dirty="0" smtClean="0">
                <a:solidFill>
                  <a:schemeClr val="tx2"/>
                </a:solidFill>
              </a:rPr>
              <a:t> extension for 3D Slicer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7086600" cy="5029200"/>
          </a:xfrm>
        </p:spPr>
        <p:txBody>
          <a:bodyPr/>
          <a:lstStyle/>
          <a:p>
            <a:r>
              <a:rPr lang="en-CA" sz="2200" dirty="0" smtClean="0"/>
              <a:t>Collection of RT-specific modules</a:t>
            </a:r>
          </a:p>
          <a:p>
            <a:r>
              <a:rPr lang="en-CA" sz="2200" dirty="0" smtClean="0"/>
              <a:t>Distributed as a 3D Slicer extension: can be downloaded, installed, upgraded using the extension manager in </a:t>
            </a:r>
            <a:r>
              <a:rPr lang="en-CA" sz="2200" dirty="0" smtClean="0"/>
              <a:t>Slicer</a:t>
            </a:r>
          </a:p>
          <a:p>
            <a:r>
              <a:rPr lang="en-CA" sz="2200" dirty="0" smtClean="0"/>
              <a:t>Extensive automatic testing done on multiple platforms</a:t>
            </a:r>
            <a:endParaRPr lang="en-CA" sz="2200" dirty="0" smtClean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pic>
        <p:nvPicPr>
          <p:cNvPr id="2050" name="Picture 2" descr="C:\Users\lasso\Desktop\SlicerRtExtens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580" y="2667000"/>
            <a:ext cx="490397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asso\Desktop\AutoTest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4623780" cy="275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048000"/>
            <a:ext cx="346165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CA" sz="1400" dirty="0" smtClean="0"/>
              <a:t>Dashboard showing automatic test results</a:t>
            </a:r>
            <a:endParaRPr lang="en-CA" sz="14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06143" y="5791200"/>
            <a:ext cx="346165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charset="0"/>
              <a:buNone/>
            </a:pPr>
            <a:r>
              <a:rPr lang="en-CA" sz="1400" dirty="0" err="1" smtClean="0"/>
              <a:t>SlicerRT</a:t>
            </a:r>
            <a:r>
              <a:rPr lang="en-CA" sz="1400" dirty="0" smtClean="0"/>
              <a:t> in the 3D Slicer app store (free)</a:t>
            </a:r>
            <a:endParaRPr lang="en-CA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DICOM-RT import module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486400" cy="5029200"/>
          </a:xfrm>
        </p:spPr>
        <p:txBody>
          <a:bodyPr/>
          <a:lstStyle/>
          <a:p>
            <a:r>
              <a:rPr lang="en-CA" sz="2200" dirty="0" smtClean="0"/>
              <a:t>Integrated into core DICOM import module</a:t>
            </a:r>
          </a:p>
          <a:p>
            <a:r>
              <a:rPr lang="en-CA" sz="2200" dirty="0" smtClean="0"/>
              <a:t>Mapping to existing structures:</a:t>
            </a:r>
          </a:p>
          <a:p>
            <a:pPr lvl="1"/>
            <a:r>
              <a:rPr lang="en-CA" sz="1800" dirty="0" smtClean="0"/>
              <a:t>Structure sets -&gt; each structure set is imported as either a model (for planar contour ROI) or a </a:t>
            </a:r>
            <a:r>
              <a:rPr lang="en-CA" sz="1800" dirty="0" err="1" smtClean="0"/>
              <a:t>fiducial</a:t>
            </a:r>
            <a:r>
              <a:rPr lang="en-CA" sz="1800" dirty="0" smtClean="0"/>
              <a:t> point (for point ROI)</a:t>
            </a:r>
          </a:p>
          <a:p>
            <a:pPr lvl="2"/>
            <a:r>
              <a:rPr lang="en-CA" sz="1400" dirty="0" smtClean="0"/>
              <a:t>Structure set color -&gt; model color</a:t>
            </a:r>
          </a:p>
          <a:p>
            <a:pPr lvl="2"/>
            <a:r>
              <a:rPr lang="en-CA" sz="1400" dirty="0" smtClean="0"/>
              <a:t>Structure set name -&gt; model node name</a:t>
            </a:r>
          </a:p>
          <a:p>
            <a:pPr lvl="2"/>
            <a:r>
              <a:rPr lang="en-CA" sz="1400" dirty="0" smtClean="0"/>
              <a:t>Slice thickness (for planar contour) -&gt; ribbon filter width</a:t>
            </a:r>
          </a:p>
          <a:p>
            <a:pPr lvl="1"/>
            <a:r>
              <a:rPr lang="en-CA" sz="1800" dirty="0" smtClean="0"/>
              <a:t>Dose map -&gt; scalar volume</a:t>
            </a:r>
          </a:p>
          <a:p>
            <a:pPr lvl="2"/>
            <a:r>
              <a:rPr lang="en-CA" sz="1400" dirty="0" smtClean="0"/>
              <a:t>dose unit -&gt; MRML node attribute</a:t>
            </a:r>
          </a:p>
          <a:p>
            <a:pPr lvl="1"/>
            <a:r>
              <a:rPr lang="en-CA" sz="1800" dirty="0" smtClean="0"/>
              <a:t>RT image -&gt; read as regular volume</a:t>
            </a:r>
          </a:p>
          <a:p>
            <a:pPr lvl="1"/>
            <a:r>
              <a:rPr lang="en-CA" sz="1800" dirty="0" smtClean="0"/>
              <a:t>Planning CT, MR, etc. -&gt; read as regular volume</a:t>
            </a:r>
          </a:p>
          <a:p>
            <a:pPr lvl="1"/>
            <a:r>
              <a:rPr lang="en-CA" sz="1800" dirty="0" smtClean="0"/>
              <a:t>RT plan -&gt; only </a:t>
            </a:r>
            <a:r>
              <a:rPr lang="en-CA" sz="1800" dirty="0" err="1" smtClean="0"/>
              <a:t>isocenter</a:t>
            </a:r>
            <a:r>
              <a:rPr lang="en-CA" sz="1800" dirty="0" smtClean="0"/>
              <a:t> positions imported</a:t>
            </a:r>
          </a:p>
          <a:p>
            <a:r>
              <a:rPr lang="en-CA" sz="2200" dirty="0" smtClean="0"/>
              <a:t>Source code: </a:t>
            </a:r>
            <a:r>
              <a:rPr lang="en-CA" sz="1200" dirty="0" smtClean="0">
                <a:hlinkClick r:id="rId3"/>
              </a:rPr>
              <a:t>https://www.assembla.com/code/sparkit/subversion/nodes/trunk/SlicerRt/src/DicomRtImport</a:t>
            </a:r>
            <a:endParaRPr lang="en-CA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r="49999"/>
          <a:stretch>
            <a:fillRect/>
          </a:stretch>
        </p:blipFill>
        <p:spPr bwMode="auto">
          <a:xfrm>
            <a:off x="5715000" y="1143000"/>
            <a:ext cx="2438400" cy="291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39062" t="39185" r="3125"/>
          <a:stretch>
            <a:fillRect/>
          </a:stretch>
        </p:blipFill>
        <p:spPr bwMode="auto">
          <a:xfrm>
            <a:off x="6096000" y="3636236"/>
            <a:ext cx="2819400" cy="177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5745" b="7353"/>
          <a:stretch>
            <a:fillRect/>
          </a:stretch>
        </p:blipFill>
        <p:spPr bwMode="auto">
          <a:xfrm>
            <a:off x="228600" y="1066800"/>
            <a:ext cx="868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Imported structure sets, dose map, CT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algn="l"/>
            <a:r>
              <a:rPr lang="en-CA" sz="2200" dirty="0" smtClean="0">
                <a:latin typeface="+mn-lt"/>
                <a:ea typeface="+mn-ea"/>
                <a:cs typeface="+mn-cs"/>
              </a:rPr>
              <a:t>Imported contours can be converted to closed surface models, displayed on the image slices, transformed, etc.</a:t>
            </a:r>
            <a:endParaRPr lang="en-CA" sz="2200" dirty="0"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43614" t="10417" b="8333"/>
          <a:stretch>
            <a:fillRect/>
          </a:stretch>
        </p:blipFill>
        <p:spPr bwMode="auto">
          <a:xfrm>
            <a:off x="457200" y="3124200"/>
            <a:ext cx="3276600" cy="282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l="43614" t="10417" b="8333"/>
          <a:stretch>
            <a:fillRect/>
          </a:stretch>
        </p:blipFill>
        <p:spPr bwMode="auto">
          <a:xfrm>
            <a:off x="2819400" y="1219200"/>
            <a:ext cx="3276600" cy="282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2209800" cy="1219200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smtClean="0"/>
              <a:t>Imported contours (surface model, ribbons)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0" y="5181600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Contours converted to </a:t>
            </a:r>
            <a:r>
              <a:rPr kumimoji="0" lang="en-CA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labelmap</a:t>
            </a:r>
            <a:endParaRPr kumimoji="0" lang="en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 l="43614" t="10417" b="9375"/>
          <a:stretch>
            <a:fillRect/>
          </a:stretch>
        </p:blipFill>
        <p:spPr bwMode="auto">
          <a:xfrm>
            <a:off x="5498770" y="3200400"/>
            <a:ext cx="349283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96000" y="1143000"/>
            <a:ext cx="2209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Contours converted to closed surface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CA" sz="3600" b="1" dirty="0" smtClean="0">
                <a:solidFill>
                  <a:schemeClr val="tx2"/>
                </a:solidFill>
              </a:rPr>
              <a:t>Dose Volume Histogram module</a:t>
            </a:r>
            <a:endParaRPr lang="en-CA" sz="3600" b="1" dirty="0">
              <a:solidFill>
                <a:schemeClr val="tx2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pic>
        <p:nvPicPr>
          <p:cNvPr id="5" name="Picture 2" descr="C:\Users\lasso\Desktop\Dvh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3" y="1143000"/>
            <a:ext cx="8722607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30086"/>
            <a:ext cx="4095750" cy="3189514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smtClean="0"/>
              <a:t>Available metrics:</a:t>
            </a:r>
          </a:p>
          <a:p>
            <a:r>
              <a:rPr lang="en-CA" sz="2200" dirty="0" smtClean="0"/>
              <a:t>Total volume</a:t>
            </a:r>
          </a:p>
          <a:p>
            <a:r>
              <a:rPr lang="en-CA" sz="2200" dirty="0" smtClean="0"/>
              <a:t>Min, max, mean dose</a:t>
            </a:r>
          </a:p>
          <a:p>
            <a:r>
              <a:rPr lang="en-CA" sz="2200" dirty="0" smtClean="0"/>
              <a:t>V metrics</a:t>
            </a:r>
            <a:r>
              <a:rPr lang="en-CA" sz="2200" dirty="0"/>
              <a:t>: for user-defined </a:t>
            </a:r>
            <a:r>
              <a:rPr lang="en-CA" sz="2200" dirty="0" smtClean="0"/>
              <a:t>levels, results in cc and %</a:t>
            </a:r>
          </a:p>
          <a:p>
            <a:r>
              <a:rPr lang="en-CA" sz="2200" dirty="0"/>
              <a:t>D metrics: for user-defined </a:t>
            </a:r>
            <a:r>
              <a:rPr lang="en-CA" sz="2200" dirty="0" smtClean="0"/>
              <a:t>levels in cc and %</a:t>
            </a:r>
          </a:p>
          <a:p>
            <a:endParaRPr lang="en-CA" sz="2200" dirty="0" smtClean="0"/>
          </a:p>
          <a:p>
            <a:pPr marL="0" indent="0">
              <a:buNone/>
            </a:pPr>
            <a:r>
              <a:rPr lang="en-CA" sz="2200" dirty="0" smtClean="0"/>
              <a:t>Values can be exported to CSV file for further analysis.</a:t>
            </a:r>
          </a:p>
        </p:txBody>
      </p:sp>
      <p:pic>
        <p:nvPicPr>
          <p:cNvPr id="1027" name="Picture 3" descr="C:\Users\lasso\Desktop\DoseMetri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810" y="228600"/>
            <a:ext cx="4366590" cy="587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algn="l"/>
            <a:r>
              <a:rPr lang="en-CA" sz="3600" b="1" dirty="0" smtClean="0">
                <a:solidFill>
                  <a:schemeClr val="tx2"/>
                </a:solidFill>
              </a:rPr>
              <a:t>Dose metrics</a:t>
            </a:r>
            <a:endParaRPr lang="en-CA" sz="3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1158</Words>
  <Application>Microsoft Office PowerPoint</Application>
  <PresentationFormat>On-screen Show (4:3)</PresentationFormat>
  <Paragraphs>216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SlicerRT 3DSlicer extensions for radiotherapy research</vt:lpstr>
      <vt:lpstr>SparKit project overview</vt:lpstr>
      <vt:lpstr>SlicerRT theme overview</vt:lpstr>
      <vt:lpstr>SlicerRT extension for 3D Slicer</vt:lpstr>
      <vt:lpstr>DICOM-RT import module</vt:lpstr>
      <vt:lpstr>Imported structure sets, dose map, CT</vt:lpstr>
      <vt:lpstr>Imported contours can be converted to closed surface models, displayed on the image slices, transformed, etc.</vt:lpstr>
      <vt:lpstr>Dose Volume Histogram module</vt:lpstr>
      <vt:lpstr>Dose metrics</vt:lpstr>
      <vt:lpstr>DVH plot</vt:lpstr>
      <vt:lpstr>Dose accumulation module</vt:lpstr>
      <vt:lpstr>SlicerRT development plan</vt:lpstr>
      <vt:lpstr>More details</vt:lpstr>
      <vt:lpstr>Appendix</vt:lpstr>
      <vt:lpstr>PowerPoint Presentation</vt:lpstr>
      <vt:lpstr>CERR vs. SlicerRT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150</cp:revision>
  <dcterms:created xsi:type="dcterms:W3CDTF">2010-01-28T18:12:58Z</dcterms:created>
  <dcterms:modified xsi:type="dcterms:W3CDTF">2012-07-24T22:59:02Z</dcterms:modified>
</cp:coreProperties>
</file>