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515" r:id="rId3"/>
    <p:sldId id="516" r:id="rId4"/>
    <p:sldId id="517" r:id="rId5"/>
    <p:sldId id="518" r:id="rId6"/>
    <p:sldId id="519" r:id="rId7"/>
    <p:sldId id="520" r:id="rId8"/>
    <p:sldId id="521" r:id="rId9"/>
    <p:sldId id="522" r:id="rId10"/>
    <p:sldId id="524" r:id="rId11"/>
    <p:sldId id="525" r:id="rId12"/>
    <p:sldId id="531" r:id="rId13"/>
    <p:sldId id="509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saba Pintér" initials="CP" lastIdx="2" clrIdx="0">
    <p:extLst>
      <p:ext uri="{19B8F6BF-5375-455C-9EA6-DF929625EA0E}">
        <p15:presenceInfo xmlns:p15="http://schemas.microsoft.com/office/powerpoint/2012/main" userId="19df5fcfd3f9da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0000"/>
    <a:srgbClr val="007033"/>
    <a:srgbClr val="00823B"/>
    <a:srgbClr val="1F497D"/>
    <a:srgbClr val="33889F"/>
    <a:srgbClr val="78953D"/>
    <a:srgbClr val="3389A1"/>
    <a:srgbClr val="399AB5"/>
    <a:srgbClr val="BF2E0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3" autoAdjust="0"/>
    <p:restoredTop sz="94016" autoAdjust="0"/>
  </p:normalViewPr>
  <p:slideViewPr>
    <p:cSldViewPr showGuides="1">
      <p:cViewPr varScale="1">
        <p:scale>
          <a:sx n="109" d="100"/>
          <a:sy n="109" d="100"/>
        </p:scale>
        <p:origin x="1770" y="114"/>
      </p:cViewPr>
      <p:guideLst>
        <p:guide orient="horz" pos="81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2934" y="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31D9270-7B54-4D7C-8DD4-CF63D88EDDCF}" type="datetimeFigureOut">
              <a:rPr lang="en-US" smtClean="0"/>
              <a:t>2019-07-24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DDC0B2-0EBF-4904-9EF4-D04E58D10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13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91F084-C06D-49B0-B02F-18A6730B83F6}" type="datetimeFigureOut">
              <a:rPr lang="en-US"/>
              <a:pPr>
                <a:defRPr/>
              </a:pPr>
              <a:t>2019-07-24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D5EC535-FC31-4244-9C64-EE05A8ED5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71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11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0" y="5587647"/>
            <a:ext cx="1447800" cy="98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771448"/>
            <a:ext cx="3505200" cy="615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97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587647"/>
            <a:ext cx="3200400" cy="10289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>
            <a:lvl1pPr>
              <a:defRPr lang="en-US" sz="4400" b="1" kern="1200" dirty="0">
                <a:solidFill>
                  <a:srgbClr val="78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3914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164" y="6191485"/>
            <a:ext cx="533400" cy="5644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>
            <a:lvl1pPr>
              <a:defRPr lang="en-US" sz="4400" b="1" kern="1200" dirty="0">
                <a:solidFill>
                  <a:srgbClr val="78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3914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164" y="6191485"/>
            <a:ext cx="533400" cy="5644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3914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164" y="6191485"/>
            <a:ext cx="533400" cy="56448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Laboratory for Percutaneous Surgery (The Perk Lab) – Copyright © Queen’s University,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475D6290-06D0-4868-A6EB-0AF4BB68ED6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4" r:id="rId3"/>
    <p:sldLayoutId id="2147483765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.slicer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152400" y="609600"/>
            <a:ext cx="8839200" cy="2286000"/>
          </a:xfrm>
        </p:spPr>
        <p:txBody>
          <a:bodyPr/>
          <a:lstStyle/>
          <a:p>
            <a:pPr eaLnBrk="1" hangingPunct="1"/>
            <a:r>
              <a:rPr lang="en-CA" sz="5400" b="1" dirty="0"/>
              <a:t>Tutorial:</a:t>
            </a:r>
            <a:br>
              <a:rPr lang="en-CA" sz="5400" b="1" dirty="0"/>
            </a:br>
            <a:r>
              <a:rPr lang="en-CA" sz="5400" b="1" dirty="0">
                <a:solidFill>
                  <a:srgbClr val="780000"/>
                </a:solidFill>
              </a:rPr>
              <a:t>Dose surface histogram calculation</a:t>
            </a:r>
            <a:endParaRPr lang="en-US" b="1" dirty="0">
              <a:solidFill>
                <a:srgbClr val="78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05200"/>
            <a:ext cx="8077200" cy="5334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Csaba Pinter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457200" y="4495800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CA" dirty="0">
                <a:latin typeface="+mn-lt"/>
              </a:rPr>
              <a:t>Laboratory for Percutaneous Surgery, Queen’s University, Kingston, ON, Canada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14"/>
    </mc:Choice>
    <mc:Fallback xmlns="">
      <p:transition spd="slow" advTm="1381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A3E173-C2D6-4CBD-9600-A1C5B6E49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07" y="1143000"/>
            <a:ext cx="3826387" cy="4930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3/1. Switch to Dose Volume Histogram module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10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168" y="1447800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724400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958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C788DE-29BD-4620-BE8A-16F8938AF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768" y="1022061"/>
            <a:ext cx="5845781" cy="49966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4957290" y="3096887"/>
            <a:ext cx="2963454" cy="830997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Select dose volume and segmentation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3/2. Set inputs and compute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932" y="3740602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059" y="4002866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768" y="5783862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683094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 flipH="1" flipV="1">
            <a:off x="7879743" y="1494846"/>
            <a:ext cx="29155" cy="319551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4015" y="4919592"/>
            <a:ext cx="4419749" cy="461665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Enable “Dose surface histogram”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78FDC7-BAAB-4709-9615-E3D6638BDA15}"/>
              </a:ext>
            </a:extLst>
          </p:cNvPr>
          <p:cNvSpPr txBox="1"/>
          <p:nvPr/>
        </p:nvSpPr>
        <p:spPr>
          <a:xfrm>
            <a:off x="5956531" y="4693375"/>
            <a:ext cx="2963454" cy="830997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Click “Compute DVH” to start computation</a:t>
            </a:r>
          </a:p>
        </p:txBody>
      </p:sp>
    </p:spTree>
    <p:extLst>
      <p:ext uri="{BB962C8B-B14F-4D97-AF65-F5344CB8AC3E}">
        <p14:creationId xmlns:p14="http://schemas.microsoft.com/office/powerpoint/2010/main" val="2490580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3/3. Output dose is visualized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3A9DB0-72B3-4948-A5E4-20A2DAA82D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07"/>
          <a:stretch/>
        </p:blipFill>
        <p:spPr>
          <a:xfrm>
            <a:off x="457200" y="990600"/>
            <a:ext cx="8001000" cy="480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D7EC90-44BE-4F0D-ABA9-707BC553D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24" y="4191504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C84CA3-F143-448F-B065-FC7CC01DD133}"/>
              </a:ext>
            </a:extLst>
          </p:cNvPr>
          <p:cNvSpPr txBox="1"/>
          <p:nvPr/>
        </p:nvSpPr>
        <p:spPr>
          <a:xfrm>
            <a:off x="699247" y="4587781"/>
            <a:ext cx="3581400" cy="830997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Click to show dose surface histogram plot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170F48-31B0-4076-BBFF-4C46A346891C}"/>
              </a:ext>
            </a:extLst>
          </p:cNvPr>
          <p:cNvSpPr txBox="1"/>
          <p:nvPr/>
        </p:nvSpPr>
        <p:spPr>
          <a:xfrm>
            <a:off x="1617362" y="1268489"/>
            <a:ext cx="1828800" cy="1200329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Dose surface histogram metric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3C581-7FA8-4790-8F9D-60D824152EBB}"/>
              </a:ext>
            </a:extLst>
          </p:cNvPr>
          <p:cNvSpPr txBox="1"/>
          <p:nvPr/>
        </p:nvSpPr>
        <p:spPr>
          <a:xfrm>
            <a:off x="6400800" y="4409636"/>
            <a:ext cx="2133600" cy="830997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Dose surface histogram plot</a:t>
            </a:r>
          </a:p>
        </p:txBody>
      </p:sp>
      <p:sp>
        <p:nvSpPr>
          <p:cNvPr id="11" name="Down Arrow 14">
            <a:extLst>
              <a:ext uri="{FF2B5EF4-FFF2-40B4-BE49-F238E27FC236}">
                <a16:creationId xmlns:a16="http://schemas.microsoft.com/office/drawing/2014/main" id="{F15B5888-4BB1-49AC-98C7-A84D0093F8D5}"/>
              </a:ext>
            </a:extLst>
          </p:cNvPr>
          <p:cNvSpPr/>
          <p:nvPr/>
        </p:nvSpPr>
        <p:spPr bwMode="auto">
          <a:xfrm>
            <a:off x="2288875" y="2554971"/>
            <a:ext cx="485775" cy="600075"/>
          </a:xfrm>
          <a:prstGeom prst="down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12" name="Down Arrow 14">
            <a:extLst>
              <a:ext uri="{FF2B5EF4-FFF2-40B4-BE49-F238E27FC236}">
                <a16:creationId xmlns:a16="http://schemas.microsoft.com/office/drawing/2014/main" id="{15E4F17D-1DCE-4015-B221-AC87DFCD95A8}"/>
              </a:ext>
            </a:extLst>
          </p:cNvPr>
          <p:cNvSpPr/>
          <p:nvPr/>
        </p:nvSpPr>
        <p:spPr bwMode="auto">
          <a:xfrm rot="10800000">
            <a:off x="7172325" y="3726158"/>
            <a:ext cx="485775" cy="600075"/>
          </a:xfrm>
          <a:prstGeom prst="down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551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13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108329"/>
            <a:ext cx="8229600" cy="126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sz="6600" b="1" dirty="0">
                <a:solidFill>
                  <a:srgbClr val="780000"/>
                </a:solidFill>
              </a:rPr>
              <a:t>Congratulations!</a:t>
            </a:r>
          </a:p>
        </p:txBody>
      </p:sp>
      <p:pic>
        <p:nvPicPr>
          <p:cNvPr id="1026" name="Picture 2" descr="http://cdn.theatlantic.com/static/mt/assets/science/bender-applause_mediu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496" y="1647065"/>
            <a:ext cx="4001007" cy="414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45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2019</a:t>
            </a:r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1000" y="1600200"/>
            <a:ext cx="3657600" cy="371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3200" dirty="0">
                <a:solidFill>
                  <a:srgbClr val="000000"/>
                </a:solidFill>
                <a:latin typeface="+mn-lt"/>
              </a:rPr>
              <a:t>This tutorial demonstrates how to compute dose surface histogram for a structure set from a dose volume.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390457" y="5582966"/>
            <a:ext cx="3935325" cy="314876"/>
          </a:xfrm>
          <a:prstGeom prst="rect">
            <a:avLst/>
          </a:prstGeom>
          <a:ln>
            <a:solidFill>
              <a:srgbClr val="78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CA" sz="1600" dirty="0"/>
              <a:t>Computed dose surface histogram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1AD076-04DC-4768-9E37-3831013748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667"/>
          <a:stretch/>
        </p:blipFill>
        <p:spPr>
          <a:xfrm>
            <a:off x="4572000" y="960158"/>
            <a:ext cx="3505200" cy="449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3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1273" y="1600200"/>
            <a:ext cx="7481455" cy="4055341"/>
          </a:xfrm>
        </p:spPr>
        <p:txBody>
          <a:bodyPr/>
          <a:lstStyle/>
          <a:p>
            <a:pPr eaLnBrk="1" hangingPunct="1">
              <a:spcBef>
                <a:spcPts val="8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altLang="en-US" dirty="0">
                <a:solidFill>
                  <a:srgbClr val="000000"/>
                </a:solidFill>
              </a:rPr>
              <a:t>Install required software</a:t>
            </a:r>
          </a:p>
          <a:p>
            <a:pPr eaLnBrk="1" hangingPunct="1">
              <a:spcBef>
                <a:spcPts val="8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altLang="en-US" dirty="0">
                <a:solidFill>
                  <a:srgbClr val="000000"/>
                </a:solidFill>
              </a:rPr>
              <a:t>Load data from DICOM</a:t>
            </a:r>
            <a:br>
              <a:rPr lang="en-US" altLang="en-US" dirty="0">
                <a:solidFill>
                  <a:srgbClr val="000000"/>
                </a:solidFill>
              </a:rPr>
            </a:br>
            <a:r>
              <a:rPr lang="en-US" altLang="en-US" dirty="0">
                <a:solidFill>
                  <a:srgbClr val="000000"/>
                </a:solidFill>
              </a:rPr>
              <a:t>(structure set and dose volume)</a:t>
            </a:r>
          </a:p>
          <a:p>
            <a:pPr eaLnBrk="1" hangingPunct="1">
              <a:spcBef>
                <a:spcPts val="8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altLang="en-US" dirty="0">
                <a:solidFill>
                  <a:srgbClr val="000000"/>
                </a:solidFill>
              </a:rPr>
              <a:t>Calculate dose volume histogram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Download 3D Slicer preview from</a:t>
            </a:r>
            <a:br>
              <a:rPr lang="en-CA" dirty="0"/>
            </a:br>
            <a:r>
              <a:rPr lang="en-US" dirty="0">
                <a:hlinkClick r:id="rId2"/>
              </a:rPr>
              <a:t>https://download.slicer.org/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r>
              <a:rPr lang="en-CA" dirty="0"/>
              <a:t>Find the downloaded 3D Slicer package on your computer</a:t>
            </a:r>
          </a:p>
          <a:p>
            <a:endParaRPr lang="en-CA" dirty="0"/>
          </a:p>
          <a:p>
            <a:r>
              <a:rPr lang="en-CA" dirty="0"/>
              <a:t>Follow the usual steps to install an application</a:t>
            </a:r>
          </a:p>
          <a:p>
            <a:pPr lvl="1"/>
            <a:r>
              <a:rPr lang="en-CA" dirty="0"/>
              <a:t>Different for each operating system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1/1. Install 3D Slicer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97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1/2. Install SlicerRT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12" y="5013713"/>
            <a:ext cx="2447925" cy="981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0" y="1219200"/>
            <a:ext cx="4210050" cy="3238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978" y="1680242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127" y="558747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039900" y="4427109"/>
            <a:ext cx="236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91992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1/3. Install SlicerRT extension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6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19" y="1095817"/>
            <a:ext cx="6487960" cy="4666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298" y="4214853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495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3E0EEE-91B2-459F-9C41-AB4D345B3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700" y="1137044"/>
            <a:ext cx="6411853" cy="4501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2/1. Import DICOM dataset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7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3590925" cy="1704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2027289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962400"/>
            <a:ext cx="2924175" cy="1819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4867773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own Arrow 10"/>
          <p:cNvSpPr/>
          <p:nvPr/>
        </p:nvSpPr>
        <p:spPr bwMode="auto">
          <a:xfrm>
            <a:off x="1784856" y="3219450"/>
            <a:ext cx="485775" cy="600075"/>
          </a:xfrm>
          <a:prstGeom prst="down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227" y="4800600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ight Arrow 13"/>
          <p:cNvSpPr/>
          <p:nvPr/>
        </p:nvSpPr>
        <p:spPr bwMode="auto">
          <a:xfrm>
            <a:off x="3539698" y="4122699"/>
            <a:ext cx="623455" cy="484187"/>
          </a:xfrm>
          <a:prstGeom prst="right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56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D9315B-49A4-40E9-B289-327392DA8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840067"/>
            <a:ext cx="8168385" cy="5192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2/2. Load DICOM dataset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8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5800682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33869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032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E46239-68D1-4B22-97A1-5D7B672919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54"/>
          <a:stretch/>
        </p:blipFill>
        <p:spPr>
          <a:xfrm>
            <a:off x="533400" y="871392"/>
            <a:ext cx="8229600" cy="497713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2/3. Data loaded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9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665" y="1192232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198" y="4648200"/>
            <a:ext cx="3591240" cy="1200329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457200" indent="-457200">
              <a:buAutoNum type="arabicPeriod"/>
              <a:defRPr/>
            </a:pPr>
            <a:r>
              <a:rPr lang="en-US" sz="2400" dirty="0">
                <a:solidFill>
                  <a:schemeClr val="bg1"/>
                </a:solidFill>
              </a:rPr>
              <a:t>Phantom data loaded</a:t>
            </a:r>
          </a:p>
          <a:p>
            <a:pPr marL="457200" indent="-457200">
              <a:buAutoNum type="arabicPeriod"/>
              <a:defRPr/>
            </a:pPr>
            <a:r>
              <a:rPr lang="en-US" sz="2400" dirty="0">
                <a:solidFill>
                  <a:schemeClr val="bg1"/>
                </a:solidFill>
              </a:rPr>
              <a:t>Switch to Data module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to check loaded objects</a:t>
            </a:r>
          </a:p>
        </p:txBody>
      </p:sp>
    </p:spTree>
    <p:extLst>
      <p:ext uri="{BB962C8B-B14F-4D97-AF65-F5344CB8AC3E}">
        <p14:creationId xmlns:p14="http://schemas.microsoft.com/office/powerpoint/2010/main" val="236025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317</Words>
  <Application>Microsoft Office PowerPoint</Application>
  <PresentationFormat>On-screen Show (4:3)</PresentationFormat>
  <Paragraphs>59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MS PGothic</vt:lpstr>
      <vt:lpstr>Arial</vt:lpstr>
      <vt:lpstr>Calibri</vt:lpstr>
      <vt:lpstr>Times New Roman</vt:lpstr>
      <vt:lpstr>Office Theme</vt:lpstr>
      <vt:lpstr>Tutorial: Dose surface histogram calculation</vt:lpstr>
      <vt:lpstr>Learning objective</vt:lpstr>
      <vt:lpstr>Overview</vt:lpstr>
      <vt:lpstr>1/1. Install 3D Slicer</vt:lpstr>
      <vt:lpstr>1/2. Install SlicerRT extension</vt:lpstr>
      <vt:lpstr>1/3. Install SlicerRT extension</vt:lpstr>
      <vt:lpstr>2/1. Import DICOM dataset</vt:lpstr>
      <vt:lpstr>2/2. Load DICOM dataset</vt:lpstr>
      <vt:lpstr>2/3. Data loaded</vt:lpstr>
      <vt:lpstr>3/1. Switch to Dose Volume Histogram module</vt:lpstr>
      <vt:lpstr>3/2. Set inputs and compute</vt:lpstr>
      <vt:lpstr>3/3. Output dose is visualized</vt:lpstr>
      <vt:lpstr>PowerPoint Presentation</vt:lpstr>
    </vt:vector>
  </TitlesOfParts>
  <Company>Queen's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Andras Lasso</dc:creator>
  <cp:lastModifiedBy>Csaba Pintér</cp:lastModifiedBy>
  <cp:revision>653</cp:revision>
  <cp:lastPrinted>2013-02-02T23:26:38Z</cp:lastPrinted>
  <dcterms:created xsi:type="dcterms:W3CDTF">2010-01-28T18:12:58Z</dcterms:created>
  <dcterms:modified xsi:type="dcterms:W3CDTF">2019-07-24T13:50:42Z</dcterms:modified>
</cp:coreProperties>
</file>