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515" r:id="rId3"/>
    <p:sldId id="516" r:id="rId4"/>
    <p:sldId id="517" r:id="rId5"/>
    <p:sldId id="518" r:id="rId6"/>
    <p:sldId id="519" r:id="rId7"/>
    <p:sldId id="539" r:id="rId8"/>
    <p:sldId id="520" r:id="rId9"/>
    <p:sldId id="521" r:id="rId10"/>
    <p:sldId id="522" r:id="rId11"/>
    <p:sldId id="524" r:id="rId12"/>
    <p:sldId id="540" r:id="rId13"/>
    <p:sldId id="541" r:id="rId14"/>
    <p:sldId id="543" r:id="rId15"/>
    <p:sldId id="544" r:id="rId16"/>
    <p:sldId id="545" r:id="rId17"/>
    <p:sldId id="509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aba Pintér" initials="CP" lastIdx="2" clrIdx="0">
    <p:extLst>
      <p:ext uri="{19B8F6BF-5375-455C-9EA6-DF929625EA0E}">
        <p15:presenceInfo xmlns:p15="http://schemas.microsoft.com/office/powerpoint/2012/main" userId="19df5fcfd3f9da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00"/>
    <a:srgbClr val="007033"/>
    <a:srgbClr val="00823B"/>
    <a:srgbClr val="1F497D"/>
    <a:srgbClr val="33889F"/>
    <a:srgbClr val="78953D"/>
    <a:srgbClr val="3389A1"/>
    <a:srgbClr val="399AB5"/>
    <a:srgbClr val="BF2E0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3" autoAdjust="0"/>
    <p:restoredTop sz="94016" autoAdjust="0"/>
  </p:normalViewPr>
  <p:slideViewPr>
    <p:cSldViewPr showGuides="1">
      <p:cViewPr varScale="1">
        <p:scale>
          <a:sx n="120" d="100"/>
          <a:sy n="120" d="100"/>
        </p:scale>
        <p:origin x="1440" y="102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2934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2019-07-29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2019-07-29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1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0" y="5587647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771448"/>
            <a:ext cx="3505200" cy="615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587647"/>
            <a:ext cx="3200400" cy="10289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>
            <a:lvl1pPr>
              <a:defRPr lang="en-US" sz="4400" b="1" kern="1200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>
            <a:lvl1pPr>
              <a:defRPr lang="en-US" sz="4400" b="1" kern="1200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slice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8839200" cy="2286000"/>
          </a:xfrm>
        </p:spPr>
        <p:txBody>
          <a:bodyPr/>
          <a:lstStyle/>
          <a:p>
            <a:pPr eaLnBrk="1" hangingPunct="1"/>
            <a:r>
              <a:rPr lang="en-CA" sz="5400" b="1" dirty="0" smtClean="0"/>
              <a:t>Tutorial:</a:t>
            </a:r>
            <a:br>
              <a:rPr lang="en-CA" sz="5400" b="1" dirty="0" smtClean="0"/>
            </a:br>
            <a:r>
              <a:rPr lang="en-CA" sz="5400" b="1" dirty="0" smtClean="0">
                <a:solidFill>
                  <a:srgbClr val="780000"/>
                </a:solidFill>
              </a:rPr>
              <a:t>Prostate MRI-US Contour Propagation</a:t>
            </a:r>
            <a:endParaRPr lang="en-US" b="1" dirty="0">
              <a:solidFill>
                <a:srgbClr val="78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8077200" cy="533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Csaba Pinter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57200" y="449580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CA" dirty="0" smtClean="0">
                <a:latin typeface="+mn-lt"/>
              </a:rPr>
              <a:t>Laboratory </a:t>
            </a:r>
            <a:r>
              <a:rPr lang="en-CA" dirty="0">
                <a:latin typeface="+mn-lt"/>
              </a:rPr>
              <a:t>for Percutaneous </a:t>
            </a:r>
            <a:r>
              <a:rPr lang="en-CA" dirty="0" smtClean="0">
                <a:latin typeface="+mn-lt"/>
              </a:rPr>
              <a:t>Surgery, Queen’s </a:t>
            </a:r>
            <a:r>
              <a:rPr lang="en-CA" dirty="0">
                <a:latin typeface="+mn-lt"/>
              </a:rPr>
              <a:t>University, </a:t>
            </a:r>
            <a:r>
              <a:rPr lang="en-CA" dirty="0" smtClean="0">
                <a:latin typeface="+mn-lt"/>
              </a:rPr>
              <a:t>Kingston, ON, Canada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4"/>
    </mc:Choice>
    <mc:Fallback xmlns="">
      <p:transition spd="slow" advTm="1381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84" y="922199"/>
            <a:ext cx="7172031" cy="5045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2/3. Data loaded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27" y="1231429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95559" y="4962229"/>
            <a:ext cx="3591240" cy="120032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457200" indent="-457200">
              <a:buAutoNum type="arabicPeriod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Data loaded</a:t>
            </a:r>
          </a:p>
          <a:p>
            <a:pPr marL="457200" indent="-457200">
              <a:buAutoNum type="arabicPeriod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Switch to Data module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to check loaded objects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223" y="1370564"/>
            <a:ext cx="5363554" cy="4836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4728"/>
            <a:ext cx="8229600" cy="1222718"/>
          </a:xfrm>
        </p:spPr>
        <p:txBody>
          <a:bodyPr/>
          <a:lstStyle/>
          <a:p>
            <a:r>
              <a:rPr lang="en-US" dirty="0" smtClean="0"/>
              <a:t>3/1. Switch to </a:t>
            </a:r>
            <a:r>
              <a:rPr lang="en-US" dirty="0" smtClean="0"/>
              <a:t>Prostate MRI-US Contour Propagation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743" y="1779767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062" y="5518546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95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6774"/>
            <a:ext cx="8229600" cy="1198626"/>
          </a:xfrm>
        </p:spPr>
        <p:txBody>
          <a:bodyPr/>
          <a:lstStyle/>
          <a:p>
            <a:r>
              <a:rPr lang="en-US" dirty="0" smtClean="0"/>
              <a:t>3/2. Select data objects and perform fusion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626" y="1524000"/>
            <a:ext cx="3093148" cy="452431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Data will be pre-selected automatically based on DICOM hierarchy, but need to make sure it’s correct.</a:t>
            </a:r>
          </a:p>
          <a:p>
            <a:pPr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Review selection in each drop-down box and change if needed</a:t>
            </a:r>
          </a:p>
          <a:p>
            <a:pPr>
              <a:defRPr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2. Click ‘Perform registration’ button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397" y="1624774"/>
            <a:ext cx="4748403" cy="3480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924" y="3918668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207" y="4888727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10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4/1. Check registration stages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619"/>
          <a:stretch/>
        </p:blipFill>
        <p:spPr>
          <a:xfrm>
            <a:off x="743393" y="1034304"/>
            <a:ext cx="7657213" cy="513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82" y="460248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868" y="460248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44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4/2. Calculate similarity metrics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619"/>
          <a:stretch/>
        </p:blipFill>
        <p:spPr>
          <a:xfrm>
            <a:off x="743393" y="1034304"/>
            <a:ext cx="7657213" cy="513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950" y="4745604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080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4/3. Fiducial-based 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286000"/>
            <a:ext cx="38862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999" y="247948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999" y="3497249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366" y="4459357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8291" y="1371600"/>
            <a:ext cx="3742709" cy="4154984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If target registration error (TRE) needs to be calculated, then use the Fiducial-based evaluation section: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Place fiducials at important anatomical positions on the US image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2. Repeat for MRI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3. Click ‘Calculate fiducial errors’ button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77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774"/>
            <a:ext cx="8229600" cy="1198626"/>
          </a:xfrm>
        </p:spPr>
        <p:txBody>
          <a:bodyPr/>
          <a:lstStyle/>
          <a:p>
            <a:r>
              <a:rPr lang="en-US" dirty="0" smtClean="0"/>
              <a:t>5/1. Export propagated contours to DICOM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34" y="1676400"/>
            <a:ext cx="5172532" cy="81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423" y="199445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453" y="2264797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29291" y="3025676"/>
            <a:ext cx="7400309" cy="2308324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To use the propagated contours in a planning or guidance system, they need to be exported to DICOM.</a:t>
            </a:r>
          </a:p>
          <a:p>
            <a:pPr>
              <a:defRPr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Two different DICOM export options are available that export the propagated data in the existing studies by a single button click.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7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08329"/>
            <a:ext cx="8229600" cy="126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 smtClean="0">
                <a:solidFill>
                  <a:srgbClr val="780000"/>
                </a:solidFill>
              </a:rPr>
              <a:t>Congratulations!</a:t>
            </a:r>
          </a:p>
        </p:txBody>
      </p:sp>
      <p:pic>
        <p:nvPicPr>
          <p:cNvPr id="1026" name="Picture 2" descr="http://cdn.theatlantic.com/static/mt/assets/science/bender-applause_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96" y="1647065"/>
            <a:ext cx="4001007" cy="414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6916" t="10552" b="4573"/>
          <a:stretch/>
        </p:blipFill>
        <p:spPr>
          <a:xfrm>
            <a:off x="3893436" y="1135711"/>
            <a:ext cx="483047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4800" y="1028210"/>
            <a:ext cx="3550031" cy="491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This tutorial demonstrates how 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to 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perform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 contour propagation (‘fusion’) of prostate MRI contours onto ultrasound for brachytherapy planning and guidance</a:t>
            </a:r>
            <a:endParaRPr lang="en-US" altLang="en-US" sz="3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82407" y="5461978"/>
            <a:ext cx="3303825" cy="557822"/>
          </a:xfrm>
          <a:prstGeom prst="rect">
            <a:avLst/>
          </a:prstGeom>
          <a:ln>
            <a:solidFill>
              <a:srgbClr val="78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CA" sz="1600" dirty="0" smtClean="0"/>
              <a:t>Fusion done: MRI contours superimposed on ultrasound prostate</a:t>
            </a:r>
            <a:endParaRPr lang="en-CA" sz="1600" dirty="0" smtClean="0"/>
          </a:p>
        </p:txBody>
      </p:sp>
    </p:spTree>
    <p:extLst>
      <p:ext uri="{BB962C8B-B14F-4D97-AF65-F5344CB8AC3E}">
        <p14:creationId xmlns:p14="http://schemas.microsoft.com/office/powerpoint/2010/main" val="212713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1273" y="1600200"/>
            <a:ext cx="7481455" cy="4055341"/>
          </a:xfrm>
        </p:spPr>
        <p:txBody>
          <a:bodyPr/>
          <a:lstStyle/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Install </a:t>
            </a:r>
            <a:r>
              <a:rPr lang="en-US" altLang="en-US" dirty="0" smtClean="0">
                <a:solidFill>
                  <a:srgbClr val="000000"/>
                </a:solidFill>
              </a:rPr>
              <a:t>required software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Load data from DICOM</a:t>
            </a:r>
          </a:p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</a:rPr>
              <a:t>Contour propagation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</a:rPr>
              <a:t>Evaluate results</a:t>
            </a:r>
          </a:p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</a:rPr>
              <a:t>Export propagated contours to DICOM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Download 3D Slicer preview from</a:t>
            </a:r>
            <a:br>
              <a:rPr lang="en-CA" dirty="0"/>
            </a:br>
            <a:r>
              <a:rPr lang="en-US" dirty="0">
                <a:hlinkClick r:id="rId2"/>
              </a:rPr>
              <a:t>https://download.slicer.org/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r>
              <a:rPr lang="en-CA" dirty="0"/>
              <a:t>Find the downloaded 3D Slicer package on your computer</a:t>
            </a:r>
          </a:p>
          <a:p>
            <a:endParaRPr lang="en-CA" dirty="0"/>
          </a:p>
          <a:p>
            <a:r>
              <a:rPr lang="en-CA" dirty="0"/>
              <a:t>Follow the usual steps to install an application</a:t>
            </a:r>
          </a:p>
          <a:p>
            <a:pPr lvl="1"/>
            <a:r>
              <a:rPr lang="en-CA" dirty="0"/>
              <a:t>Different for each operating system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1/1. Install 3D Slicer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7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1/2. Install SlicerRT </a:t>
            </a:r>
            <a:r>
              <a:rPr lang="en-US" dirty="0" smtClean="0"/>
              <a:t>extension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5013713"/>
            <a:ext cx="2447925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219200"/>
            <a:ext cx="4210050" cy="323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78" y="168024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127" y="558747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039900" y="4427109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992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1/3. Install SlicerRT extension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19" y="1095817"/>
            <a:ext cx="6487960" cy="4666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298" y="421485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49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45" y="1353829"/>
            <a:ext cx="6777759" cy="4713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6843"/>
            <a:ext cx="8229600" cy="1318489"/>
          </a:xfrm>
        </p:spPr>
        <p:txBody>
          <a:bodyPr/>
          <a:lstStyle/>
          <a:p>
            <a:r>
              <a:rPr lang="en-US" dirty="0" smtClean="0"/>
              <a:t>1/4. </a:t>
            </a:r>
            <a:r>
              <a:rPr lang="en-US" dirty="0" smtClean="0"/>
              <a:t>Install </a:t>
            </a:r>
            <a:r>
              <a:rPr lang="en-US" dirty="0" err="1" smtClean="0"/>
              <a:t>SegmentRegistration</a:t>
            </a:r>
            <a:r>
              <a:rPr lang="en-US" dirty="0" smtClean="0"/>
              <a:t> </a:t>
            </a:r>
            <a:r>
              <a:rPr lang="en-US" dirty="0" smtClean="0"/>
              <a:t>extension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555" y="450447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02" y="3204277"/>
            <a:ext cx="2440289" cy="937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97" y="392844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 bwMode="auto">
          <a:xfrm flipH="1">
            <a:off x="2807930" y="3472421"/>
            <a:ext cx="623455" cy="484187"/>
          </a:xfrm>
          <a:prstGeom prst="right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1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43E0EEE-91B2-459F-9C41-AB4D345B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512" y="1517868"/>
            <a:ext cx="5786513" cy="4062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2/1. Import DICOM dataset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3590925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202728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962400"/>
            <a:ext cx="2924175" cy="18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86777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own Arrow 10"/>
          <p:cNvSpPr/>
          <p:nvPr/>
        </p:nvSpPr>
        <p:spPr bwMode="auto">
          <a:xfrm>
            <a:off x="1784856" y="3219450"/>
            <a:ext cx="485775" cy="600075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27" y="48006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 bwMode="auto">
          <a:xfrm>
            <a:off x="3539698" y="4122699"/>
            <a:ext cx="623455" cy="484187"/>
          </a:xfrm>
          <a:prstGeom prst="right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6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507" y="1060274"/>
            <a:ext cx="5925395" cy="4737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2/2. Load DICOM dataset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38" y="1989814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380" y="5536758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1000" y="1623965"/>
            <a:ext cx="2198445" cy="340523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Load studies containing both the MRI and the US images and segmentations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2. Use </a:t>
            </a:r>
            <a:r>
              <a:rPr lang="en-US" sz="2400" dirty="0" err="1" smtClean="0">
                <a:solidFill>
                  <a:schemeClr val="bg1"/>
                </a:solidFill>
              </a:rPr>
              <a:t>Ctrl+click</a:t>
            </a:r>
            <a:r>
              <a:rPr lang="en-US" sz="2400" dirty="0" smtClean="0">
                <a:solidFill>
                  <a:schemeClr val="bg1"/>
                </a:solidFill>
              </a:rPr>
              <a:t> for multiple selection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3. Click ‘Load’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3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24128</TotalTime>
  <Words>530</Words>
  <Application>Microsoft Office PowerPoint</Application>
  <PresentationFormat>On-screen Show (4:3)</PresentationFormat>
  <Paragraphs>82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MS PGothic</vt:lpstr>
      <vt:lpstr>Arial</vt:lpstr>
      <vt:lpstr>Calibri</vt:lpstr>
      <vt:lpstr>Times New Roman</vt:lpstr>
      <vt:lpstr>Office Theme</vt:lpstr>
      <vt:lpstr>Tutorial: Prostate MRI-US Contour Propagation</vt:lpstr>
      <vt:lpstr>Learning objective</vt:lpstr>
      <vt:lpstr>Overview</vt:lpstr>
      <vt:lpstr>1/1. Install 3D Slicer</vt:lpstr>
      <vt:lpstr>1/2. Install SlicerRT extension</vt:lpstr>
      <vt:lpstr>1/3. Install SlicerRT extension</vt:lpstr>
      <vt:lpstr>1/4. Install SegmentRegistration extension</vt:lpstr>
      <vt:lpstr>2/1. Import DICOM dataset</vt:lpstr>
      <vt:lpstr>2/2. Load DICOM dataset</vt:lpstr>
      <vt:lpstr>2/3. Data loaded</vt:lpstr>
      <vt:lpstr>3/1. Switch to Prostate MRI-US Contour Propagation module</vt:lpstr>
      <vt:lpstr>3/2. Select data objects and perform fusion</vt:lpstr>
      <vt:lpstr>4/1. Check registration stages</vt:lpstr>
      <vt:lpstr>4/2. Calculate similarity metrics</vt:lpstr>
      <vt:lpstr>4/3. Fiducial-based evaluation</vt:lpstr>
      <vt:lpstr>5/1. Export propagated contours to DICOM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Csaba Pintér</cp:lastModifiedBy>
  <cp:revision>656</cp:revision>
  <cp:lastPrinted>2013-02-02T23:26:38Z</cp:lastPrinted>
  <dcterms:created xsi:type="dcterms:W3CDTF">2010-01-28T18:12:58Z</dcterms:created>
  <dcterms:modified xsi:type="dcterms:W3CDTF">2019-07-29T20:24:23Z</dcterms:modified>
</cp:coreProperties>
</file>