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464" r:id="rId3"/>
    <p:sldId id="467" r:id="rId4"/>
    <p:sldId id="468" r:id="rId5"/>
    <p:sldId id="469" r:id="rId6"/>
    <p:sldId id="465" r:id="rId7"/>
    <p:sldId id="466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33889F"/>
    <a:srgbClr val="78953D"/>
    <a:srgbClr val="3389A1"/>
    <a:srgbClr val="399AB5"/>
    <a:srgbClr val="BF2E01"/>
    <a:srgbClr val="FF3300"/>
    <a:srgbClr val="F77547"/>
    <a:srgbClr val="F78247"/>
    <a:srgbClr val="70A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2" autoAdjust="0"/>
    <p:restoredTop sz="90216" autoAdjust="0"/>
  </p:normalViewPr>
  <p:slideViewPr>
    <p:cSldViewPr showGuides="1">
      <p:cViewPr varScale="1">
        <p:scale>
          <a:sx n="77" d="100"/>
          <a:sy n="77" d="100"/>
        </p:scale>
        <p:origin x="-564" y="-102"/>
      </p:cViewPr>
      <p:guideLst>
        <p:guide orient="horz" pos="816"/>
        <p:guide pos="288"/>
      </p:guideLst>
    </p:cSldViewPr>
  </p:slideViewPr>
  <p:outlineViewPr>
    <p:cViewPr>
      <p:scale>
        <a:sx n="33" d="100"/>
        <a:sy n="33" d="100"/>
      </p:scale>
      <p:origin x="0" y="60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88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31D9270-7B54-4D7C-8DD4-CF63D88EDDCF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DDC0B2-0EBF-4904-9EF4-D04E58D10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13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91F084-C06D-49B0-B02F-18A6730B83F6}" type="datetimeFigureOut">
              <a:rPr lang="en-US"/>
              <a:pPr>
                <a:defRPr/>
              </a:pPr>
              <a:t>8/23/2013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D5EC535-FC31-4244-9C64-EE05A8ED5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71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5568294"/>
            <a:ext cx="1447800" cy="9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5718175"/>
            <a:ext cx="38862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97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6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861" y="5474179"/>
            <a:ext cx="1738539" cy="117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pic>
        <p:nvPicPr>
          <p:cNvPr id="8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pic>
        <p:nvPicPr>
          <p:cNvPr id="11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pic>
        <p:nvPicPr>
          <p:cNvPr id="10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475D6290-06D0-4868-A6EB-0AF4BB68ED6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4" r:id="rId3"/>
    <p:sldLayoutId id="2147483765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52400" y="1676400"/>
            <a:ext cx="8839200" cy="2514600"/>
          </a:xfrm>
        </p:spPr>
        <p:txBody>
          <a:bodyPr/>
          <a:lstStyle/>
          <a:p>
            <a:pPr eaLnBrk="1" hangingPunct="1"/>
            <a:r>
              <a:rPr lang="en-CA" sz="5400" b="1" dirty="0" smtClean="0"/>
              <a:t>SlicerRT</a:t>
            </a:r>
            <a:r>
              <a:rPr lang="en-CA" sz="5400" b="1" smtClean="0"/>
              <a:t/>
            </a:r>
            <a:br>
              <a:rPr lang="en-CA" sz="5400" b="1" smtClean="0"/>
            </a:br>
            <a:r>
              <a:rPr lang="en-CA" sz="5400" b="1" smtClean="0">
                <a:solidFill>
                  <a:schemeClr val="accent1">
                    <a:lumMod val="75000"/>
                  </a:schemeClr>
                </a:solidFill>
              </a:rPr>
              <a:t>Patient Hierarchy </a:t>
            </a:r>
            <a:r>
              <a:rPr lang="en-CA" sz="5400" b="1" smtClean="0">
                <a:solidFill>
                  <a:schemeClr val="accent1">
                    <a:lumMod val="75000"/>
                  </a:schemeClr>
                </a:solidFill>
              </a:rPr>
              <a:t>technical overview</a:t>
            </a:r>
            <a:endParaRPr lang="en-US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14"/>
    </mc:Choice>
    <mc:Fallback xmlns="">
      <p:transition spd="slow" advTm="1381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94846" y="1422242"/>
            <a:ext cx="8344354" cy="436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smtClean="0"/>
              <a:t>Type</a:t>
            </a:r>
          </a:p>
          <a:p>
            <a:pPr lvl="1"/>
            <a:r>
              <a:rPr lang="en-CA" sz="2400" smtClean="0"/>
              <a:t>vtkMRMLHierarchyNode</a:t>
            </a:r>
            <a:br>
              <a:rPr lang="en-CA" sz="2400" smtClean="0"/>
            </a:br>
            <a:r>
              <a:rPr lang="en-CA" sz="2400" smtClean="0"/>
              <a:t>(vtkMRMLDisplayableHierarchyNode for </a:t>
            </a:r>
            <a:r>
              <a:rPr lang="en-CA" sz="2400"/>
              <a:t>displayable leaves</a:t>
            </a:r>
            <a:r>
              <a:rPr lang="en-CA" sz="2400" smtClean="0"/>
              <a:t>)</a:t>
            </a:r>
            <a:endParaRPr lang="en-CA" sz="2000" smtClean="0"/>
          </a:p>
          <a:p>
            <a:r>
              <a:rPr lang="en-CA" sz="2800" smtClean="0"/>
              <a:t>Attributes</a:t>
            </a:r>
          </a:p>
          <a:p>
            <a:pPr lvl="1"/>
            <a:r>
              <a:rPr lang="en-US" sz="2400" i="1" smtClean="0"/>
              <a:t>HierarchyType </a:t>
            </a:r>
            <a:r>
              <a:rPr lang="en-US" sz="2400" smtClean="0"/>
              <a:t>: </a:t>
            </a:r>
            <a:r>
              <a:rPr lang="en-US" sz="2400" i="1" smtClean="0"/>
              <a:t>PatientHierarchy</a:t>
            </a:r>
          </a:p>
          <a:p>
            <a:pPr lvl="1"/>
            <a:r>
              <a:rPr lang="en-US" sz="2400" i="1" smtClean="0"/>
              <a:t>DicomLevel</a:t>
            </a:r>
            <a:r>
              <a:rPr lang="en-US" sz="2400" smtClean="0"/>
              <a:t> : [Patient/Study/Series/Subseries]</a:t>
            </a:r>
          </a:p>
          <a:p>
            <a:pPr lvl="1"/>
            <a:r>
              <a:rPr lang="en-US" sz="2400" i="1" smtClean="0"/>
              <a:t>DicomUid</a:t>
            </a:r>
            <a:r>
              <a:rPr lang="en-US" sz="2400" smtClean="0"/>
              <a:t> : [UID]</a:t>
            </a:r>
          </a:p>
          <a:p>
            <a:pPr lvl="1"/>
            <a:r>
              <a:rPr lang="en-US" sz="2400"/>
              <a:t>References: e.g. </a:t>
            </a:r>
            <a:r>
              <a:rPr lang="en-US" sz="2400" i="1" smtClean="0"/>
              <a:t>RoiReferencedSeriesUid</a:t>
            </a:r>
            <a:r>
              <a:rPr lang="en-US" sz="2400" smtClean="0"/>
              <a:t>, see later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smtClean="0">
                <a:solidFill>
                  <a:schemeClr val="tx2"/>
                </a:solidFill>
              </a:rPr>
              <a:t>Patient Hierarchy nodes in general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08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smtClean="0">
                <a:solidFill>
                  <a:schemeClr val="tx2"/>
                </a:solidFill>
              </a:rPr>
              <a:t>Patient Hierarchy tree structure #1</a:t>
            </a:r>
            <a:br>
              <a:rPr lang="en-CA" b="1" smtClean="0">
                <a:solidFill>
                  <a:schemeClr val="tx2"/>
                </a:solidFill>
              </a:rPr>
            </a:br>
            <a:r>
              <a:rPr lang="en-CA" b="1" smtClean="0">
                <a:solidFill>
                  <a:schemeClr val="tx2"/>
                </a:solidFill>
              </a:rPr>
              <a:t>DICOM levels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68664" y="1257300"/>
            <a:ext cx="1367790" cy="533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Patient</a:t>
            </a:r>
            <a:endParaRPr lang="en-US" sz="2800"/>
          </a:p>
        </p:txBody>
      </p:sp>
      <p:sp>
        <p:nvSpPr>
          <p:cNvPr id="7" name="Rounded Rectangle 6"/>
          <p:cNvSpPr/>
          <p:nvPr/>
        </p:nvSpPr>
        <p:spPr>
          <a:xfrm>
            <a:off x="2216414" y="1943100"/>
            <a:ext cx="1386840" cy="533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Study</a:t>
            </a:r>
            <a:endParaRPr lang="en-US" sz="2800"/>
          </a:p>
        </p:txBody>
      </p:sp>
      <p:cxnSp>
        <p:nvCxnSpPr>
          <p:cNvPr id="10" name="Elbow Connector 9"/>
          <p:cNvCxnSpPr>
            <a:stCxn id="6" idx="2"/>
            <a:endCxn id="7" idx="1"/>
          </p:cNvCxnSpPr>
          <p:nvPr/>
        </p:nvCxnSpPr>
        <p:spPr>
          <a:xfrm rot="16200000" flipH="1">
            <a:off x="1824936" y="1818322"/>
            <a:ext cx="419100" cy="36385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326528" y="2749216"/>
            <a:ext cx="1325880" cy="533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Series</a:t>
            </a:r>
            <a:endParaRPr lang="en-US" sz="2800"/>
          </a:p>
        </p:txBody>
      </p:sp>
      <p:cxnSp>
        <p:nvCxnSpPr>
          <p:cNvPr id="18" name="Elbow Connector 17"/>
          <p:cNvCxnSpPr>
            <a:stCxn id="7" idx="2"/>
            <a:endCxn id="17" idx="1"/>
          </p:cNvCxnSpPr>
          <p:nvPr/>
        </p:nvCxnSpPr>
        <p:spPr>
          <a:xfrm rot="16200000" flipH="1">
            <a:off x="2848473" y="2537861"/>
            <a:ext cx="539416" cy="41669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231654" y="5562600"/>
            <a:ext cx="1386840" cy="533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Study</a:t>
            </a:r>
            <a:endParaRPr lang="en-US" sz="2800"/>
          </a:p>
        </p:txBody>
      </p:sp>
      <p:cxnSp>
        <p:nvCxnSpPr>
          <p:cNvPr id="22" name="Elbow Connector 21"/>
          <p:cNvCxnSpPr>
            <a:stCxn id="6" idx="2"/>
            <a:endCxn id="21" idx="1"/>
          </p:cNvCxnSpPr>
          <p:nvPr/>
        </p:nvCxnSpPr>
        <p:spPr>
          <a:xfrm rot="16200000" flipH="1">
            <a:off x="22806" y="3620452"/>
            <a:ext cx="4038600" cy="37909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334774" y="3435016"/>
            <a:ext cx="1706880" cy="533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Subseries</a:t>
            </a:r>
            <a:endParaRPr lang="en-US" sz="2800"/>
          </a:p>
        </p:txBody>
      </p:sp>
      <p:cxnSp>
        <p:nvCxnSpPr>
          <p:cNvPr id="27" name="Elbow Connector 26"/>
          <p:cNvCxnSpPr>
            <a:stCxn id="17" idx="2"/>
            <a:endCxn id="25" idx="1"/>
          </p:cNvCxnSpPr>
          <p:nvPr/>
        </p:nvCxnSpPr>
        <p:spPr>
          <a:xfrm rot="16200000" flipH="1">
            <a:off x="3952571" y="3319513"/>
            <a:ext cx="419100" cy="34530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365254" y="4120816"/>
            <a:ext cx="1706880" cy="533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Subseries</a:t>
            </a:r>
            <a:endParaRPr lang="en-US" sz="2800"/>
          </a:p>
        </p:txBody>
      </p:sp>
      <p:cxnSp>
        <p:nvCxnSpPr>
          <p:cNvPr id="31" name="Elbow Connector 30"/>
          <p:cNvCxnSpPr>
            <a:stCxn id="17" idx="2"/>
            <a:endCxn id="30" idx="1"/>
          </p:cNvCxnSpPr>
          <p:nvPr/>
        </p:nvCxnSpPr>
        <p:spPr>
          <a:xfrm rot="16200000" flipH="1">
            <a:off x="3624911" y="3647173"/>
            <a:ext cx="1104900" cy="37578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608320" y="4876800"/>
            <a:ext cx="1706880" cy="533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Subseries</a:t>
            </a:r>
            <a:endParaRPr lang="en-US" sz="2800"/>
          </a:p>
        </p:txBody>
      </p:sp>
      <p:cxnSp>
        <p:nvCxnSpPr>
          <p:cNvPr id="20" name="Elbow Connector 19"/>
          <p:cNvCxnSpPr>
            <a:stCxn id="30" idx="2"/>
            <a:endCxn id="19" idx="1"/>
          </p:cNvCxnSpPr>
          <p:nvPr/>
        </p:nvCxnSpPr>
        <p:spPr>
          <a:xfrm rot="16200000" flipH="1">
            <a:off x="5168865" y="4704045"/>
            <a:ext cx="489284" cy="38962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16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42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smtClean="0">
                <a:solidFill>
                  <a:schemeClr val="tx2"/>
                </a:solidFill>
              </a:rPr>
              <a:t>Patient Hierarchy tree structure #2</a:t>
            </a:r>
            <a:br>
              <a:rPr lang="en-CA" b="1" smtClean="0">
                <a:solidFill>
                  <a:schemeClr val="tx2"/>
                </a:solidFill>
              </a:rPr>
            </a:br>
            <a:r>
              <a:rPr lang="en-CA" b="1" smtClean="0">
                <a:solidFill>
                  <a:schemeClr val="tx2"/>
                </a:solidFill>
              </a:rPr>
              <a:t>Series </a:t>
            </a:r>
            <a:r>
              <a:rPr lang="en-CA" b="1" smtClean="0">
                <a:solidFill>
                  <a:schemeClr val="tx2"/>
                </a:solidFill>
              </a:rPr>
              <a:t>types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494846" y="1422242"/>
            <a:ext cx="8344354" cy="436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Volume</a:t>
            </a:r>
            <a:br>
              <a:rPr lang="en-US" sz="2400" smtClean="0"/>
            </a:br>
            <a:r>
              <a:rPr lang="en-US" sz="2000" smtClean="0"/>
              <a:t>Associated to vtkMRMLScalarVolumeNode types</a:t>
            </a:r>
          </a:p>
          <a:p>
            <a:pPr lvl="1"/>
            <a:r>
              <a:rPr lang="en-US" sz="2000"/>
              <a:t>Generic (CT, MR, </a:t>
            </a:r>
            <a:r>
              <a:rPr lang="en-US" sz="2000"/>
              <a:t>…): </a:t>
            </a:r>
            <a:r>
              <a:rPr lang="en-US" sz="2000" i="1" smtClean="0"/>
              <a:t>PatientHierarchy.SeriesModality</a:t>
            </a:r>
            <a:r>
              <a:rPr lang="en-US" sz="2000" smtClean="0"/>
              <a:t> attribute</a:t>
            </a:r>
            <a:endParaRPr lang="en-US" sz="2000" smtClean="0"/>
          </a:p>
          <a:p>
            <a:pPr lvl="1"/>
            <a:r>
              <a:rPr lang="en-US" sz="2000" smtClean="0"/>
              <a:t>Dose: </a:t>
            </a:r>
            <a:r>
              <a:rPr lang="en-US" sz="2000" i="1" smtClean="0"/>
              <a:t>DicomRtImport.DoseVolume</a:t>
            </a:r>
            <a:r>
              <a:rPr lang="en-US" sz="2000" smtClean="0"/>
              <a:t> attribute</a:t>
            </a:r>
          </a:p>
          <a:p>
            <a:r>
              <a:rPr lang="en-US" sz="2400"/>
              <a:t>Structure set (contour hierarchy)</a:t>
            </a:r>
            <a:r>
              <a:rPr lang="en-US" sz="2400"/>
              <a:t/>
            </a:r>
            <a:br>
              <a:rPr lang="en-US" sz="2400"/>
            </a:br>
            <a:r>
              <a:rPr lang="en-US" sz="2000" smtClean="0"/>
              <a:t>vtkMRMLDisplayableHierarchyNode type, associated to nothing. Its children are contours (vtkMRMLContourNode) and a color table</a:t>
            </a:r>
            <a:endParaRPr lang="en-US" sz="2400"/>
          </a:p>
          <a:p>
            <a:pPr lvl="1"/>
            <a:r>
              <a:rPr lang="en-US" sz="2000" i="1" smtClean="0"/>
              <a:t>DicomRtImport.ContourHierarchy</a:t>
            </a:r>
            <a:r>
              <a:rPr lang="en-US" sz="2000" smtClean="0"/>
              <a:t> attribute</a:t>
            </a:r>
            <a:endParaRPr lang="en-US" sz="2000"/>
          </a:p>
          <a:p>
            <a:r>
              <a:rPr lang="en-US" sz="2400"/>
              <a:t>Plan</a:t>
            </a:r>
            <a:r>
              <a:rPr lang="en-US" sz="2400"/>
              <a:t/>
            </a:r>
            <a:br>
              <a:rPr lang="en-US" sz="2400"/>
            </a:br>
            <a:r>
              <a:rPr lang="en-US" sz="2000" smtClean="0"/>
              <a:t>vtkMRMLAnnotationHierarchyNode type, associated to nothing. Its children are Isocenter fiducials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67998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42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smtClean="0">
                <a:solidFill>
                  <a:schemeClr val="tx2"/>
                </a:solidFill>
              </a:rPr>
              <a:t>Patient Hierarchy tree structure #3</a:t>
            </a:r>
            <a:br>
              <a:rPr lang="en-CA" b="1" smtClean="0">
                <a:solidFill>
                  <a:schemeClr val="tx2"/>
                </a:solidFill>
              </a:rPr>
            </a:br>
            <a:r>
              <a:rPr lang="en-CA" b="1" smtClean="0">
                <a:solidFill>
                  <a:schemeClr val="tx2"/>
                </a:solidFill>
              </a:rPr>
              <a:t>Reference attributes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494846" y="1422242"/>
            <a:ext cx="8268154" cy="436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Structure set → Referenced anatomical volume</a:t>
            </a:r>
            <a:r>
              <a:rPr lang="en-US" sz="2400"/>
              <a:t/>
            </a:r>
            <a:br>
              <a:rPr lang="en-US" sz="2400"/>
            </a:br>
            <a:r>
              <a:rPr lang="en-US" sz="2000" i="1" smtClean="0"/>
              <a:t>DicomRtImport.RoiReferencedSeriesUid </a:t>
            </a:r>
            <a:r>
              <a:rPr lang="en-US" sz="2000" smtClean="0"/>
              <a:t>attribute in the contour hierarchy node</a:t>
            </a:r>
          </a:p>
          <a:p>
            <a:r>
              <a:rPr lang="en-US" sz="2400"/>
              <a:t>Contour </a:t>
            </a:r>
            <a:r>
              <a:rPr lang="en-US" sz="2400" smtClean="0"/>
              <a:t>→ DVH array node</a:t>
            </a:r>
            <a:br>
              <a:rPr lang="en-US" sz="2400" smtClean="0"/>
            </a:br>
            <a:r>
              <a:rPr lang="en-US" sz="2000" i="1" smtClean="0"/>
              <a:t>DoseVolumeHistogram.CreatedDvhNodeId </a:t>
            </a:r>
            <a:r>
              <a:rPr lang="en-US" sz="2000" smtClean="0"/>
              <a:t>attribute in contour node</a:t>
            </a:r>
            <a:endParaRPr lang="en-US" sz="2000" i="1"/>
          </a:p>
          <a:p>
            <a:r>
              <a:rPr lang="en-US" sz="2400"/>
              <a:t>D</a:t>
            </a:r>
            <a:r>
              <a:rPr lang="en-US" sz="2400"/>
              <a:t>VH</a:t>
            </a:r>
            <a:r>
              <a:rPr lang="en-US" sz="2400"/>
              <a:t> </a:t>
            </a:r>
            <a:r>
              <a:rPr lang="en-US" sz="2400" smtClean="0"/>
              <a:t>→ Dose volume node</a:t>
            </a:r>
            <a:br>
              <a:rPr lang="en-US" sz="2400" smtClean="0"/>
            </a:br>
            <a:r>
              <a:rPr lang="en-US" sz="2000" i="1" smtClean="0"/>
              <a:t>DoseVolumeHistogram.DoseVolumeNodeId </a:t>
            </a:r>
            <a:r>
              <a:rPr lang="en-US" sz="2000" smtClean="0"/>
              <a:t>attribute in the DVH array node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4185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94846" y="1752600"/>
            <a:ext cx="815430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smtClean="0"/>
              <a:t>Outsources reparent operations for specific node types (e.g. contours have to deal with color tables and labelmap volume labels).</a:t>
            </a:r>
            <a:br>
              <a:rPr lang="en-US" sz="2800" smtClean="0"/>
            </a:b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Virtual functions to override:</a:t>
            </a:r>
          </a:p>
          <a:p>
            <a:r>
              <a:rPr lang="en-US" sz="2800" smtClean="0"/>
              <a:t>AddNodeToPatientHierarchy</a:t>
            </a:r>
          </a:p>
          <a:p>
            <a:r>
              <a:rPr lang="en-US" sz="2800" smtClean="0"/>
              <a:t>ReparentNodeInsidePatientHierarchy</a:t>
            </a:r>
            <a:endParaRPr lang="en-US" sz="280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smtClean="0">
                <a:solidFill>
                  <a:schemeClr val="tx2"/>
                </a:solidFill>
              </a:rPr>
              <a:t>Patient Hierarchy plugin mechanism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94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7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94846" y="1117442"/>
            <a:ext cx="8154308" cy="4978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smtClean="0"/>
              <a:t>Convenience </a:t>
            </a:r>
            <a:r>
              <a:rPr lang="en-US" sz="2800"/>
              <a:t>utility functions (mostly </a:t>
            </a:r>
            <a:r>
              <a:rPr lang="en-US" sz="2800" smtClean="0"/>
              <a:t>static):</a:t>
            </a:r>
            <a:endParaRPr lang="en-US" sz="2800"/>
          </a:p>
          <a:p>
            <a:r>
              <a:rPr lang="en-US" sz="2800" smtClean="0"/>
              <a:t>Insertion</a:t>
            </a:r>
            <a:endParaRPr lang="en-US" sz="2800"/>
          </a:p>
          <a:p>
            <a:r>
              <a:rPr lang="en-US" sz="2800"/>
              <a:t>Queries (e.g. are nodes in same branch, check DICOM level)</a:t>
            </a:r>
          </a:p>
          <a:p>
            <a:r>
              <a:rPr lang="en-US" sz="2800"/>
              <a:t>Set/get whole branch visibility (e.g. studies, structure sets)</a:t>
            </a:r>
          </a:p>
          <a:p>
            <a:r>
              <a:rPr lang="en-US" sz="2800"/>
              <a:t>Find patient hierarchy nodes</a:t>
            </a:r>
          </a:p>
          <a:p>
            <a:r>
              <a:rPr lang="en-US" sz="2800"/>
              <a:t>Generate tooltips</a:t>
            </a:r>
          </a:p>
          <a:p>
            <a:r>
              <a:rPr lang="en-US" sz="2800"/>
              <a:t>etc.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smtClean="0">
                <a:solidFill>
                  <a:schemeClr val="tx2"/>
                </a:solidFill>
              </a:rPr>
              <a:t>Patient Hierarchy logic class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6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20366</TotalTime>
  <Words>202</Words>
  <Application>Microsoft Office PowerPoint</Application>
  <PresentationFormat>On-screen Show (4:3)</PresentationFormat>
  <Paragraphs>58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SlicerRT Patient Hierarchy technical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Queen's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Andras Lasso</dc:creator>
  <cp:lastModifiedBy>Csaba Pinter</cp:lastModifiedBy>
  <cp:revision>413</cp:revision>
  <cp:lastPrinted>2013-02-02T23:26:38Z</cp:lastPrinted>
  <dcterms:created xsi:type="dcterms:W3CDTF">2010-01-28T18:12:58Z</dcterms:created>
  <dcterms:modified xsi:type="dcterms:W3CDTF">2013-08-25T21:54:19Z</dcterms:modified>
</cp:coreProperties>
</file>