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39898b0888fad136e4850dab5aa5fbebe1a1e20f.jpg" ContentType="image/jpg"/>
  <Override PartName="/ppt/media/4e15574c997e3d859d02466d24431b51ad8000dd.jpg" ContentType="image/jpg"/>
  <Override PartName="/ppt/media/5404dca3d417e5e2539062f89b1d2c33f9560074.jpg" ContentType="image/jpg"/>
  <Override PartName="/ppt/media/ab314fce4b9be13b9e5b1fbb8d4fd383e11977f6.jpg" ContentType="image/jpg"/>
  <Override PartName="/ppt/media/b603de7ac163300cc04a0b201d959246ece63a2b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39898b0888fad136e4850dab5aa5fbebe1a1e20f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b603de7ac163300cc04a0b201d959246ece63a2b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image" Target="../media/5404dca3d417e5e2539062f89b1d2c33f9560074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ab314fce4b9be13b9e5b1fbb8d4fd383e11977f6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4e15574c997e3d859d02466d24431b51ad8000dd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0" tIns="0" rIns="0" bIns="0" rtlCol="0" anchor="ctr"/>
          <a:lstStyle/>
          <a:p>
            <a:r>
              <a:t>TITLE</a:t>
            </a:r>
          </a:p>
        </p:txBody>
      </p:sp>
      <p:sp>
        <p:nvSpPr>
          <p:cNvPr id="3" name="Text 1"/>
          <p:cNvSpPr/>
          <p:nvPr/>
        </p:nvSpPr>
        <p:spPr>
          <a:xfrm>
            <a:off x="0" y="5158409"/>
            <a:ext cx="12192000" cy="1699591"/>
          </a:xfrm>
          <a:custGeom>
            <a:avLst/>
            <a:gdLst/>
            <a:ahLst/>
            <a:cxnLst/>
            <a:rect l="l" t="t" r="r" b="b"/>
            <a:pathLst>
              <a:path w="12192000" h="1699591">
                <a:moveTo>
                  <a:pt x="0" y="1699591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1699591"/>
                </a:lnTo>
                <a:lnTo>
                  <a:pt x="0" y="1699591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8534400" y="0"/>
            <a:ext cx="3657600" cy="6858000"/>
          </a:xfrm>
          <a:custGeom>
            <a:avLst/>
            <a:gdLst/>
            <a:ahLst/>
            <a:cxnLst/>
            <a:rect l="l" t="t" r="r" b="b"/>
            <a:pathLst>
              <a:path w="3657600" h="6858000">
                <a:moveTo>
                  <a:pt x="0" y="0"/>
                </a:moveTo>
                <a:lnTo>
                  <a:pt x="3657600" y="0"/>
                </a:lnTo>
                <a:lnTo>
                  <a:pt x="3657600" y="0"/>
                </a:lnTo>
                <a:lnTo>
                  <a:pt x="3657600" y="6858000"/>
                </a:lnTo>
                <a:lnTo>
                  <a:pt x="36576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blipFill>
            <a:blip r:embed="rId1"/>
            <a:srcRect l="32229" r="32229" t="0" b="0"/>
            <a:stretch/>
          </a:blipFill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31520" y="1300479"/>
            <a:ext cx="7182196" cy="3386455"/>
          </a:xfrm>
          <a:custGeom>
            <a:avLst/>
            <a:gdLst/>
            <a:ahLst/>
            <a:cxnLst/>
            <a:rect l="l" t="t" r="r" b="b"/>
            <a:pathLst>
              <a:path w="7182196" h="3386455">
                <a:moveTo>
                  <a:pt x="0" y="3386455"/>
                </a:moveTo>
                <a:lnTo>
                  <a:pt x="0" y="0"/>
                </a:lnTo>
                <a:lnTo>
                  <a:pt x="7182196" y="0"/>
                </a:lnTo>
                <a:lnTo>
                  <a:pt x="7182196" y="3386455"/>
                </a:lnTo>
                <a:lnTo>
                  <a:pt x="0" y="3386455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5400" b="1" dirty="0">
                <a:solidFill>
                  <a:srgbClr val="FFFFFF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Exploring Sustainable Growth Opportunities in Michoacan Mexico</a:t>
            </a:r>
            <a:endParaRPr lang="en-US" sz="5400" dirty="0"/>
          </a:p>
        </p:txBody>
      </p:sp>
      <p:sp>
        <p:nvSpPr>
          <p:cNvPr id="6" name="Text 4"/>
          <p:cNvSpPr/>
          <p:nvPr/>
        </p:nvSpPr>
        <p:spPr>
          <a:xfrm>
            <a:off x="731521" y="5712716"/>
            <a:ext cx="7182195" cy="823339"/>
          </a:xfrm>
          <a:custGeom>
            <a:avLst/>
            <a:gdLst/>
            <a:ahLst/>
            <a:cxnLst/>
            <a:rect l="l" t="t" r="r" b="b"/>
            <a:pathLst>
              <a:path w="7182195" h="823339">
                <a:moveTo>
                  <a:pt x="0" y="823339"/>
                </a:moveTo>
                <a:lnTo>
                  <a:pt x="0" y="0"/>
                </a:lnTo>
                <a:lnTo>
                  <a:pt x="7182195" y="0"/>
                </a:lnTo>
                <a:lnTo>
                  <a:pt x="7182195" y="823339"/>
                </a:lnTo>
                <a:lnTo>
                  <a:pt x="0" y="823339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A Comprehensive Analysis of Endemic Plants and Strategic Implementation Strategies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31520" y="39583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0" y="0"/>
                </a:ln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0" tIns="0" rIns="0" bIns="0" rtlCol="0" anchor="ctr"/>
          <a:lstStyle/>
          <a:p>
            <a:r>
              <a:t>TITLE</a:t>
            </a:r>
          </a:p>
        </p:txBody>
      </p:sp>
      <p:sp>
        <p:nvSpPr>
          <p:cNvPr id="3" name="Text 1"/>
          <p:cNvSpPr/>
          <p:nvPr/>
        </p:nvSpPr>
        <p:spPr>
          <a:xfrm>
            <a:off x="731516" y="2579718"/>
            <a:ext cx="3474720" cy="3451683"/>
          </a:xfrm>
          <a:custGeom>
            <a:avLst/>
            <a:gdLst/>
            <a:ahLst/>
            <a:cxnLst/>
            <a:rect l="l" t="t" r="r" b="b"/>
            <a:pathLst>
              <a:path w="3474720" h="3451683">
                <a:moveTo>
                  <a:pt x="112870" y="3451683"/>
                </a:moveTo>
                <a:cubicBezTo>
                  <a:pt x="50534" y="3451683"/>
                  <a:pt x="0" y="3401149"/>
                  <a:pt x="0" y="3338813"/>
                </a:cubicBezTo>
                <a:lnTo>
                  <a:pt x="0" y="112870"/>
                </a:lnTo>
                <a:cubicBezTo>
                  <a:pt x="0" y="50534"/>
                  <a:pt x="50534" y="0"/>
                  <a:pt x="112870" y="0"/>
                </a:cubicBezTo>
                <a:lnTo>
                  <a:pt x="3361850" y="0"/>
                </a:lnTo>
                <a:cubicBezTo>
                  <a:pt x="3424186" y="0"/>
                  <a:pt x="3474720" y="50534"/>
                  <a:pt x="3474720" y="112870"/>
                </a:cubicBezTo>
                <a:lnTo>
                  <a:pt x="3474720" y="3338813"/>
                </a:lnTo>
                <a:cubicBezTo>
                  <a:pt x="3474720" y="3401149"/>
                  <a:pt x="3424186" y="3451683"/>
                  <a:pt x="3361850" y="3451683"/>
                </a:cubicBezTo>
                <a:lnTo>
                  <a:pt x="112870" y="3451683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480559" y="2579718"/>
            <a:ext cx="3474720" cy="3424465"/>
          </a:xfrm>
          <a:custGeom>
            <a:avLst/>
            <a:gdLst/>
            <a:ahLst/>
            <a:cxnLst/>
            <a:rect l="l" t="t" r="r" b="b"/>
            <a:pathLst>
              <a:path w="3474720" h="3424465">
                <a:moveTo>
                  <a:pt x="100029" y="3424465"/>
                </a:moveTo>
                <a:cubicBezTo>
                  <a:pt x="44784" y="3424465"/>
                  <a:pt x="0" y="3379681"/>
                  <a:pt x="0" y="3324436"/>
                </a:cubicBezTo>
                <a:lnTo>
                  <a:pt x="0" y="100029"/>
                </a:lnTo>
                <a:cubicBezTo>
                  <a:pt x="0" y="44784"/>
                  <a:pt x="44784" y="0"/>
                  <a:pt x="100029" y="0"/>
                </a:cubicBezTo>
                <a:lnTo>
                  <a:pt x="3374691" y="0"/>
                </a:lnTo>
                <a:cubicBezTo>
                  <a:pt x="3429936" y="0"/>
                  <a:pt x="3474720" y="44784"/>
                  <a:pt x="3474720" y="100029"/>
                </a:cubicBezTo>
                <a:lnTo>
                  <a:pt x="3474720" y="3324436"/>
                </a:lnTo>
                <a:cubicBezTo>
                  <a:pt x="3474720" y="3379681"/>
                  <a:pt x="3429936" y="3424465"/>
                  <a:pt x="3374691" y="3424465"/>
                </a:cubicBezTo>
                <a:lnTo>
                  <a:pt x="100029" y="3424465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8534400" y="0"/>
            <a:ext cx="3657600" cy="6858000"/>
          </a:xfrm>
          <a:custGeom>
            <a:avLst/>
            <a:gdLst/>
            <a:ahLst/>
            <a:cxnLst/>
            <a:rect l="l" t="t" r="r" b="b"/>
            <a:pathLst>
              <a:path w="3657600" h="6858000">
                <a:moveTo>
                  <a:pt x="0" y="6858000"/>
                </a:moveTo>
                <a:lnTo>
                  <a:pt x="0" y="0"/>
                </a:lnTo>
                <a:lnTo>
                  <a:pt x="3657600" y="0"/>
                </a:lnTo>
                <a:lnTo>
                  <a:pt x="3657600" y="6858000"/>
                </a:lnTo>
                <a:lnTo>
                  <a:pt x="0" y="6858000"/>
                </a:lnTo>
              </a:path>
            </a:pathLst>
          </a:custGeom>
          <a:blipFill>
            <a:blip r:embed="rId1"/>
            <a:srcRect l="32208" r="32208" t="0" b="0"/>
            <a:stretch/>
          </a:blipFill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31520" y="39583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0" y="0"/>
                </a:ln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31519" y="1199998"/>
            <a:ext cx="7223760" cy="941318"/>
          </a:xfrm>
          <a:custGeom>
            <a:avLst/>
            <a:gdLst/>
            <a:ahLst/>
            <a:cxnLst/>
            <a:rect l="l" t="t" r="r" b="b"/>
            <a:pathLst>
              <a:path w="7223760" h="941318">
                <a:moveTo>
                  <a:pt x="0" y="941318"/>
                </a:moveTo>
                <a:lnTo>
                  <a:pt x="0" y="0"/>
                </a:lnTo>
                <a:lnTo>
                  <a:pt x="7223760" y="0"/>
                </a:lnTo>
                <a:lnTo>
                  <a:pt x="7223760" y="941318"/>
                </a:lnTo>
                <a:lnTo>
                  <a:pt x="0" y="941318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4000" b="1" dirty="0">
                <a:solidFill>
                  <a:srgbClr val="FFFFFF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Benefits vs. Costs</a:t>
            </a:r>
            <a:endParaRPr lang="en-US" sz="4000" dirty="0"/>
          </a:p>
        </p:txBody>
      </p:sp>
      <p:sp>
        <p:nvSpPr>
          <p:cNvPr id="8" name="Text 6"/>
          <p:cNvSpPr/>
          <p:nvPr/>
        </p:nvSpPr>
        <p:spPr>
          <a:xfrm>
            <a:off x="731521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Exploring Sustainable Growth Opportunities in Michoacan Mexico</a:t>
            </a:r>
            <a:endParaRPr lang="en-US" sz="800" dirty="0"/>
          </a:p>
        </p:txBody>
      </p:sp>
      <p:sp>
        <p:nvSpPr>
          <p:cNvPr id="9" name="Text 7"/>
          <p:cNvSpPr/>
          <p:nvPr/>
        </p:nvSpPr>
        <p:spPr>
          <a:xfrm>
            <a:off x="763936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8</a:t>
            </a:r>
            <a:endParaRPr lang="en-US" sz="800" dirty="0"/>
          </a:p>
        </p:txBody>
      </p:sp>
      <p:sp>
        <p:nvSpPr>
          <p:cNvPr id="10" name="Text 8"/>
          <p:cNvSpPr/>
          <p:nvPr/>
        </p:nvSpPr>
        <p:spPr>
          <a:xfrm>
            <a:off x="4754879" y="3423254"/>
            <a:ext cx="2926080" cy="2364088"/>
          </a:xfrm>
          <a:custGeom>
            <a:avLst/>
            <a:gdLst/>
            <a:ahLst/>
            <a:cxnLst/>
            <a:rect l="l" t="t" r="r" b="b"/>
            <a:pathLst>
              <a:path w="2926080" h="2364088">
                <a:moveTo>
                  <a:pt x="0" y="2364088"/>
                </a:moveTo>
                <a:lnTo>
                  <a:pt x="0" y="0"/>
                </a:lnTo>
                <a:lnTo>
                  <a:pt x="2926080" y="0"/>
                </a:lnTo>
                <a:lnTo>
                  <a:pt x="2926080" y="2364088"/>
                </a:lnTo>
                <a:lnTo>
                  <a:pt x="0" y="2364088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Threat of habitat destruction due to urbanization</a:t>
            </a:r>
            <a:endParaRPr lang="en-US" sz="14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Challenges in sustainable harvesting practices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754879" y="2857767"/>
            <a:ext cx="2926080" cy="457200"/>
          </a:xfrm>
          <a:custGeom>
            <a:avLst/>
            <a:gdLst/>
            <a:ahLst/>
            <a:cxnLst/>
            <a:rect l="l" t="t" r="r" b="b"/>
            <a:pathLst>
              <a:path w="2926080" h="457200">
                <a:moveTo>
                  <a:pt x="0" y="457200"/>
                </a:moveTo>
                <a:lnTo>
                  <a:pt x="0" y="0"/>
                </a:lnTo>
                <a:lnTo>
                  <a:pt x="2926080" y="0"/>
                </a:lnTo>
                <a:lnTo>
                  <a:pt x="292608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Costs of Endemic Plants from Michoacan Mexico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005836" y="3423254"/>
            <a:ext cx="2926080" cy="2364088"/>
          </a:xfrm>
          <a:custGeom>
            <a:avLst/>
            <a:gdLst/>
            <a:ahLst/>
            <a:cxnLst/>
            <a:rect l="l" t="t" r="r" b="b"/>
            <a:pathLst>
              <a:path w="2926080" h="2364088">
                <a:moveTo>
                  <a:pt x="0" y="2364088"/>
                </a:moveTo>
                <a:lnTo>
                  <a:pt x="0" y="0"/>
                </a:lnTo>
                <a:lnTo>
                  <a:pt x="2926080" y="0"/>
                </a:lnTo>
                <a:lnTo>
                  <a:pt x="2926080" y="2364088"/>
                </a:lnTo>
                <a:lnTo>
                  <a:pt x="0" y="2364088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Rich biodiversity supporting ecosystem health</a:t>
            </a:r>
            <a:endParaRPr lang="en-US" sz="14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Potential for unique pharmaceutical discoveries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1005836" y="2857767"/>
            <a:ext cx="2926080" cy="457200"/>
          </a:xfrm>
          <a:custGeom>
            <a:avLst/>
            <a:gdLst/>
            <a:ahLst/>
            <a:cxnLst/>
            <a:rect l="l" t="t" r="r" b="b"/>
            <a:pathLst>
              <a:path w="2926080" h="457200">
                <a:moveTo>
                  <a:pt x="0" y="457200"/>
                </a:moveTo>
                <a:lnTo>
                  <a:pt x="0" y="0"/>
                </a:lnTo>
                <a:lnTo>
                  <a:pt x="2926080" y="0"/>
                </a:lnTo>
                <a:lnTo>
                  <a:pt x="292608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Benefits of Endemic Plants from Michoacan Mexico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519" y="2331529"/>
            <a:ext cx="1645920" cy="731520"/>
          </a:xfrm>
          <a:custGeom>
            <a:avLst/>
            <a:gdLst/>
            <a:ahLst/>
            <a:cxnLst/>
            <a:rect l="l" t="t" r="r" b="b"/>
            <a:pathLst>
              <a:path w="1645920" h="731520">
                <a:moveTo>
                  <a:pt x="0" y="73152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731520"/>
                </a:lnTo>
                <a:lnTo>
                  <a:pt x="0" y="73152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TITLE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2566415" y="2331529"/>
            <a:ext cx="1645920" cy="731520"/>
          </a:xfrm>
          <a:custGeom>
            <a:avLst/>
            <a:gdLst/>
            <a:ahLst/>
            <a:cxnLst/>
            <a:rect l="l" t="t" r="r" b="b"/>
            <a:pathLst>
              <a:path w="1645920" h="731520">
                <a:moveTo>
                  <a:pt x="0" y="73152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731520"/>
                </a:lnTo>
                <a:lnTo>
                  <a:pt x="0" y="73152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</a:t>
            </a:r>
            <a:endParaRPr lang="en-US" sz="4400" dirty="0"/>
          </a:p>
        </p:txBody>
      </p:sp>
      <p:sp>
        <p:nvSpPr>
          <p:cNvPr id="4" name="Text 2"/>
          <p:cNvSpPr/>
          <p:nvPr/>
        </p:nvSpPr>
        <p:spPr>
          <a:xfrm>
            <a:off x="4401311" y="2331529"/>
            <a:ext cx="1645920" cy="731520"/>
          </a:xfrm>
          <a:custGeom>
            <a:avLst/>
            <a:gdLst/>
            <a:ahLst/>
            <a:cxnLst/>
            <a:rect l="l" t="t" r="r" b="b"/>
            <a:pathLst>
              <a:path w="1645920" h="731520">
                <a:moveTo>
                  <a:pt x="0" y="73152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731520"/>
                </a:lnTo>
                <a:lnTo>
                  <a:pt x="0" y="73152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</a:t>
            </a:r>
            <a:endParaRPr lang="en-US" sz="4400" dirty="0"/>
          </a:p>
        </p:txBody>
      </p:sp>
      <p:sp>
        <p:nvSpPr>
          <p:cNvPr id="5" name="Text 3"/>
          <p:cNvSpPr/>
          <p:nvPr/>
        </p:nvSpPr>
        <p:spPr>
          <a:xfrm>
            <a:off x="6236207" y="2331529"/>
            <a:ext cx="1645920" cy="731520"/>
          </a:xfrm>
          <a:custGeom>
            <a:avLst/>
            <a:gdLst/>
            <a:ahLst/>
            <a:cxnLst/>
            <a:rect l="l" t="t" r="r" b="b"/>
            <a:pathLst>
              <a:path w="1645920" h="731520">
                <a:moveTo>
                  <a:pt x="0" y="73152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731520"/>
                </a:lnTo>
                <a:lnTo>
                  <a:pt x="0" y="73152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</a:t>
            </a:r>
            <a:endParaRPr lang="en-US" sz="4400" dirty="0"/>
          </a:p>
        </p:txBody>
      </p:sp>
      <p:sp>
        <p:nvSpPr>
          <p:cNvPr id="6" name="Text 4"/>
          <p:cNvSpPr/>
          <p:nvPr/>
        </p:nvSpPr>
        <p:spPr>
          <a:xfrm>
            <a:off x="8071103" y="2331529"/>
            <a:ext cx="1645920" cy="731520"/>
          </a:xfrm>
          <a:custGeom>
            <a:avLst/>
            <a:gdLst/>
            <a:ahLst/>
            <a:cxnLst/>
            <a:rect l="l" t="t" r="r" b="b"/>
            <a:pathLst>
              <a:path w="1645920" h="731520">
                <a:moveTo>
                  <a:pt x="0" y="73152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731520"/>
                </a:lnTo>
                <a:lnTo>
                  <a:pt x="0" y="73152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9906000" y="2331529"/>
            <a:ext cx="1645920" cy="731520"/>
          </a:xfrm>
          <a:custGeom>
            <a:avLst/>
            <a:gdLst/>
            <a:ahLst/>
            <a:cxnLst/>
            <a:rect l="l" t="t" r="r" b="b"/>
            <a:pathLst>
              <a:path w="1645920" h="731520">
                <a:moveTo>
                  <a:pt x="0" y="73152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731520"/>
                </a:lnTo>
                <a:lnTo>
                  <a:pt x="0" y="73152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L</a:t>
            </a:r>
            <a:endParaRPr lang="en-US" sz="4400" dirty="0"/>
          </a:p>
        </p:txBody>
      </p:sp>
      <p:sp>
        <p:nvSpPr>
          <p:cNvPr id="8" name="Text 6"/>
          <p:cNvSpPr/>
          <p:nvPr/>
        </p:nvSpPr>
        <p:spPr>
          <a:xfrm>
            <a:off x="731519" y="3175661"/>
            <a:ext cx="1645920" cy="307777"/>
          </a:xfrm>
          <a:custGeom>
            <a:avLst/>
            <a:gdLst/>
            <a:ahLst/>
            <a:cxnLst/>
            <a:rect l="l" t="t" r="r" b="b"/>
            <a:pathLst>
              <a:path w="1645920" h="307777">
                <a:moveTo>
                  <a:pt x="0" y="307777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307777"/>
                </a:lnTo>
                <a:lnTo>
                  <a:pt x="0" y="307777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t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Political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2566415" y="3175661"/>
            <a:ext cx="1645920" cy="307777"/>
          </a:xfrm>
          <a:custGeom>
            <a:avLst/>
            <a:gdLst/>
            <a:ahLst/>
            <a:cxnLst/>
            <a:rect l="l" t="t" r="r" b="b"/>
            <a:pathLst>
              <a:path w="1645920" h="307777">
                <a:moveTo>
                  <a:pt x="0" y="307777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307777"/>
                </a:lnTo>
                <a:lnTo>
                  <a:pt x="0" y="307777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t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Economic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401311" y="3175661"/>
            <a:ext cx="1645920" cy="307777"/>
          </a:xfrm>
          <a:custGeom>
            <a:avLst/>
            <a:gdLst/>
            <a:ahLst/>
            <a:cxnLst/>
            <a:rect l="l" t="t" r="r" b="b"/>
            <a:pathLst>
              <a:path w="1645920" h="307777">
                <a:moveTo>
                  <a:pt x="0" y="307777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307777"/>
                </a:lnTo>
                <a:lnTo>
                  <a:pt x="0" y="307777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t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Social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6236207" y="3175661"/>
            <a:ext cx="1645920" cy="307777"/>
          </a:xfrm>
          <a:custGeom>
            <a:avLst/>
            <a:gdLst/>
            <a:ahLst/>
            <a:cxnLst/>
            <a:rect l="l" t="t" r="r" b="b"/>
            <a:pathLst>
              <a:path w="1645920" h="307777">
                <a:moveTo>
                  <a:pt x="0" y="307777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307777"/>
                </a:lnTo>
                <a:lnTo>
                  <a:pt x="0" y="307777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t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Technological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8071103" y="3175661"/>
            <a:ext cx="1645920" cy="307777"/>
          </a:xfrm>
          <a:custGeom>
            <a:avLst/>
            <a:gdLst/>
            <a:ahLst/>
            <a:cxnLst/>
            <a:rect l="l" t="t" r="r" b="b"/>
            <a:pathLst>
              <a:path w="1645920" h="307777">
                <a:moveTo>
                  <a:pt x="0" y="307777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307777"/>
                </a:lnTo>
                <a:lnTo>
                  <a:pt x="0" y="307777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t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Environmental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9906000" y="3175661"/>
            <a:ext cx="1645920" cy="307777"/>
          </a:xfrm>
          <a:custGeom>
            <a:avLst/>
            <a:gdLst/>
            <a:ahLst/>
            <a:cxnLst/>
            <a:rect l="l" t="t" r="r" b="b"/>
            <a:pathLst>
              <a:path w="1645920" h="307777">
                <a:moveTo>
                  <a:pt x="0" y="307777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307777"/>
                </a:lnTo>
                <a:lnTo>
                  <a:pt x="0" y="307777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t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Legal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731520" y="39583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0" y="0"/>
                </a:ln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731520" y="1181283"/>
            <a:ext cx="10820400" cy="884627"/>
          </a:xfrm>
          <a:custGeom>
            <a:avLst/>
            <a:gdLst/>
            <a:ahLst/>
            <a:cxnLst/>
            <a:rect l="l" t="t" r="r" b="b"/>
            <a:pathLst>
              <a:path w="10820400" h="884627">
                <a:moveTo>
                  <a:pt x="0" y="884627"/>
                </a:moveTo>
                <a:lnTo>
                  <a:pt x="0" y="0"/>
                </a:lnTo>
                <a:lnTo>
                  <a:pt x="10820400" y="0"/>
                </a:lnTo>
                <a:lnTo>
                  <a:pt x="10820400" y="884627"/>
                </a:lnTo>
                <a:lnTo>
                  <a:pt x="0" y="884627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40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PESTEL Analysis: Market Environment</a:t>
            </a:r>
            <a:endParaRPr lang="en-US" sz="4000" dirty="0"/>
          </a:p>
        </p:txBody>
      </p:sp>
      <p:sp>
        <p:nvSpPr>
          <p:cNvPr id="16" name="Text 14"/>
          <p:cNvSpPr/>
          <p:nvPr/>
        </p:nvSpPr>
        <p:spPr>
          <a:xfrm>
            <a:off x="1123600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9</a:t>
            </a:r>
            <a:endParaRPr lang="en-US" sz="800" dirty="0"/>
          </a:p>
        </p:txBody>
      </p:sp>
      <p:sp>
        <p:nvSpPr>
          <p:cNvPr id="17" name="Text 15"/>
          <p:cNvSpPr/>
          <p:nvPr/>
        </p:nvSpPr>
        <p:spPr>
          <a:xfrm>
            <a:off x="731519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Exploring Sustainable Growth Opportunities in Michoacan Mexico</a:t>
            </a:r>
            <a:endParaRPr lang="en-US" sz="800" dirty="0"/>
          </a:p>
        </p:txBody>
      </p:sp>
      <p:sp>
        <p:nvSpPr>
          <p:cNvPr id="18" name="Text 16"/>
          <p:cNvSpPr/>
          <p:nvPr/>
        </p:nvSpPr>
        <p:spPr>
          <a:xfrm>
            <a:off x="9906000" y="3610850"/>
            <a:ext cx="1645920" cy="2377440"/>
          </a:xfrm>
          <a:custGeom>
            <a:avLst/>
            <a:gdLst/>
            <a:ahLst/>
            <a:cxnLst/>
            <a:rect l="l" t="t" r="r" b="b"/>
            <a:pathLst>
              <a:path w="1645920" h="2377440">
                <a:moveTo>
                  <a:pt x="0" y="237744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182880" bIns="0" rtlCol="0" anchor="t"/>
          <a:lstStyle/>
          <a:p>
            <a:pPr algn="l" marL="171450" indent="-1714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Intellectual property rights protection for endemic plant species.</a:t>
            </a:r>
            <a:endParaRPr lang="en-US" sz="1200" dirty="0"/>
          </a:p>
          <a:p>
            <a:pPr algn="l" marL="171450" indent="-1714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Compliance with international trade regulations for endangered plants.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8071103" y="3610850"/>
            <a:ext cx="1645920" cy="2377440"/>
          </a:xfrm>
          <a:custGeom>
            <a:avLst/>
            <a:gdLst/>
            <a:ahLst/>
            <a:cxnLst/>
            <a:rect l="l" t="t" r="r" b="b"/>
            <a:pathLst>
              <a:path w="1645920" h="2377440">
                <a:moveTo>
                  <a:pt x="0" y="237744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182880" bIns="0" rtlCol="0" anchor="t"/>
          <a:lstStyle/>
          <a:p>
            <a:pPr algn="l" marL="171450" indent="-1714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Impact of climate change on the distribution of endemic plants.</a:t>
            </a:r>
            <a:endParaRPr lang="en-US" sz="1200" dirty="0"/>
          </a:p>
          <a:p>
            <a:pPr algn="l" marL="171450" indent="-1714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Conservation efforts to protect natural habitats of endemic species.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6236207" y="3610850"/>
            <a:ext cx="1645920" cy="2377440"/>
          </a:xfrm>
          <a:custGeom>
            <a:avLst/>
            <a:gdLst/>
            <a:ahLst/>
            <a:cxnLst/>
            <a:rect l="l" t="t" r="r" b="b"/>
            <a:pathLst>
              <a:path w="1645920" h="2377440">
                <a:moveTo>
                  <a:pt x="0" y="237744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182880" bIns="0" rtlCol="0" anchor="t"/>
          <a:lstStyle/>
          <a:p>
            <a:pPr algn="l" marL="171450" indent="-1714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Advancements in biotechnology for propagation of rare endemic species.</a:t>
            </a:r>
            <a:endParaRPr lang="en-US" sz="1200" dirty="0"/>
          </a:p>
          <a:p>
            <a:pPr algn="l" marL="171450" indent="-1714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Digital platforms facilitating direct sales of endemic plant products.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401311" y="3610850"/>
            <a:ext cx="1645920" cy="2377440"/>
          </a:xfrm>
          <a:custGeom>
            <a:avLst/>
            <a:gdLst/>
            <a:ahLst/>
            <a:cxnLst/>
            <a:rect l="l" t="t" r="r" b="b"/>
            <a:pathLst>
              <a:path w="1645920" h="2377440">
                <a:moveTo>
                  <a:pt x="0" y="237744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182880" bIns="0" rtlCol="0" anchor="t"/>
          <a:lstStyle/>
          <a:p>
            <a:pPr algn="l" marL="171450" indent="-1714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Cultural significance of endemic plants in traditional ceremonies.</a:t>
            </a:r>
            <a:endParaRPr lang="en-US" sz="1200" dirty="0"/>
          </a:p>
          <a:p>
            <a:pPr algn="l" marL="171450" indent="-1714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Increasing awareness and appreciation for biodiversity conservation.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2566415" y="3610850"/>
            <a:ext cx="1645920" cy="2377440"/>
          </a:xfrm>
          <a:custGeom>
            <a:avLst/>
            <a:gdLst/>
            <a:ahLst/>
            <a:cxnLst/>
            <a:rect l="l" t="t" r="r" b="b"/>
            <a:pathLst>
              <a:path w="1645920" h="2377440">
                <a:moveTo>
                  <a:pt x="0" y="237744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182880" bIns="0" rtlCol="0" anchor="t"/>
          <a:lstStyle/>
          <a:p>
            <a:pPr algn="l" marL="171450" indent="-1714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Growing demand for endemic plants in the global market.</a:t>
            </a:r>
            <a:endParaRPr lang="en-US" sz="1200" dirty="0"/>
          </a:p>
          <a:p>
            <a:pPr algn="l" marL="171450" indent="-1714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Economic incentives for local communities engaging in sustainable cultivation.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731519" y="3610850"/>
            <a:ext cx="1645920" cy="2377440"/>
          </a:xfrm>
          <a:custGeom>
            <a:avLst/>
            <a:gdLst/>
            <a:ahLst/>
            <a:cxnLst/>
            <a:rect l="l" t="t" r="r" b="b"/>
            <a:pathLst>
              <a:path w="1645920" h="2377440">
                <a:moveTo>
                  <a:pt x="0" y="237744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182880" bIns="0" rtlCol="0" anchor="t"/>
          <a:lstStyle/>
          <a:p>
            <a:pPr algn="l" marL="171450" indent="-1714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Government policies supporting conservation efforts for endemic plants.</a:t>
            </a:r>
            <a:endParaRPr lang="en-US" sz="1200" dirty="0"/>
          </a:p>
          <a:p>
            <a:pPr algn="l" marL="171450" indent="-1714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Regulations on sustainable harvesting practices.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75899" y="0"/>
            <a:ext cx="3916102" cy="6858000"/>
          </a:xfrm>
          <a:custGeom>
            <a:avLst/>
            <a:gdLst/>
            <a:ahLst/>
            <a:cxnLst/>
            <a:rect l="l" t="t" r="r" b="b"/>
            <a:pathLst>
              <a:path w="3916102" h="6858000">
                <a:moveTo>
                  <a:pt x="0" y="6858000"/>
                </a:moveTo>
                <a:lnTo>
                  <a:pt x="0" y="0"/>
                </a:lnTo>
                <a:lnTo>
                  <a:pt x="3916102" y="0"/>
                </a:lnTo>
                <a:lnTo>
                  <a:pt x="3916102" y="6858000"/>
                </a:lnTo>
                <a:lnTo>
                  <a:pt x="0" y="685800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r>
              <a:t>TITLE</a:t>
            </a:r>
          </a:p>
        </p:txBody>
      </p:sp>
      <p:sp>
        <p:nvSpPr>
          <p:cNvPr id="3" name="Text 1"/>
          <p:cNvSpPr/>
          <p:nvPr/>
        </p:nvSpPr>
        <p:spPr>
          <a:xfrm>
            <a:off x="8534400" y="0"/>
            <a:ext cx="3657600" cy="6858000"/>
          </a:xfrm>
          <a:custGeom>
            <a:avLst/>
            <a:gdLst/>
            <a:ahLst/>
            <a:cxnLst/>
            <a:rect l="l" t="t" r="r" b="b"/>
            <a:pathLst>
              <a:path w="3657600" h="6858000">
                <a:moveTo>
                  <a:pt x="0" y="6858000"/>
                </a:moveTo>
                <a:lnTo>
                  <a:pt x="0" y="0"/>
                </a:lnTo>
                <a:lnTo>
                  <a:pt x="3657600" y="0"/>
                </a:lnTo>
                <a:lnTo>
                  <a:pt x="3657600" y="6858000"/>
                </a:lnTo>
                <a:lnTo>
                  <a:pt x="0" y="6858000"/>
                </a:lnTo>
              </a:path>
            </a:pathLst>
          </a:custGeom>
          <a:blipFill>
            <a:blip r:embed="rId1"/>
            <a:srcRect l="32229" r="32229" t="0" b="0"/>
            <a:stretch/>
          </a:blipFill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717444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10</a:t>
            </a:r>
            <a:endParaRPr lang="en-US" sz="800" dirty="0"/>
          </a:p>
        </p:txBody>
      </p:sp>
      <p:sp>
        <p:nvSpPr>
          <p:cNvPr id="5" name="Text 3"/>
          <p:cNvSpPr/>
          <p:nvPr/>
        </p:nvSpPr>
        <p:spPr>
          <a:xfrm>
            <a:off x="731521" y="6309360"/>
            <a:ext cx="6213290" cy="548640"/>
          </a:xfrm>
          <a:custGeom>
            <a:avLst/>
            <a:gdLst/>
            <a:ahLst/>
            <a:cxnLst/>
            <a:rect l="l" t="t" r="r" b="b"/>
            <a:pathLst>
              <a:path w="6213290" h="548640">
                <a:moveTo>
                  <a:pt x="0" y="548640"/>
                </a:moveTo>
                <a:lnTo>
                  <a:pt x="0" y="0"/>
                </a:lnTo>
                <a:lnTo>
                  <a:pt x="6213290" y="0"/>
                </a:lnTo>
                <a:lnTo>
                  <a:pt x="621329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Exploring Sustainable Growth Opportunities in Michoacan Mexico</a:t>
            </a:r>
            <a:endParaRPr lang="en-US" sz="800" dirty="0"/>
          </a:p>
        </p:txBody>
      </p:sp>
      <p:sp>
        <p:nvSpPr>
          <p:cNvPr id="6" name="Text 4"/>
          <p:cNvSpPr/>
          <p:nvPr/>
        </p:nvSpPr>
        <p:spPr>
          <a:xfrm>
            <a:off x="731520" y="39583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0" y="0"/>
                </a:ln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33061" y="2430684"/>
            <a:ext cx="6757298" cy="3472405"/>
          </a:xfrm>
          <a:custGeom>
            <a:avLst/>
            <a:gdLst/>
            <a:ahLst/>
            <a:cxnLst/>
            <a:rect l="l" t="t" r="r" b="b"/>
            <a:pathLst>
              <a:path w="6757298" h="3472405">
                <a:moveTo>
                  <a:pt x="0" y="3472405"/>
                </a:moveTo>
                <a:lnTo>
                  <a:pt x="0" y="0"/>
                </a:lnTo>
                <a:lnTo>
                  <a:pt x="6757298" y="0"/>
                </a:lnTo>
                <a:lnTo>
                  <a:pt x="6757298" y="3472405"/>
                </a:lnTo>
                <a:lnTo>
                  <a:pt x="0" y="3472405"/>
                </a:lnTo>
              </a:path>
            </a:pathLst>
          </a:custGeom>
          <a:noFill/>
          <a:ln/>
        </p:spPr>
        <p:txBody>
          <a:bodyPr wrap="square" lIns="0" tIns="0" rIns="0" bIns="0" rtlCol="0" anchor="t" numCol="2" spcCol="365760"/>
          <a:lstStyle/>
          <a:p>
            <a:pPr algn="l"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Endemic Plants of Michoacan Mexico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31519" y="1199998"/>
            <a:ext cx="6757297" cy="941318"/>
          </a:xfrm>
          <a:custGeom>
            <a:avLst/>
            <a:gdLst/>
            <a:ahLst/>
            <a:cxnLst/>
            <a:rect l="l" t="t" r="r" b="b"/>
            <a:pathLst>
              <a:path w="6757297" h="941318">
                <a:moveTo>
                  <a:pt x="0" y="941318"/>
                </a:moveTo>
                <a:lnTo>
                  <a:pt x="0" y="0"/>
                </a:lnTo>
                <a:lnTo>
                  <a:pt x="6757297" y="0"/>
                </a:lnTo>
                <a:lnTo>
                  <a:pt x="6757297" y="941318"/>
                </a:lnTo>
                <a:lnTo>
                  <a:pt x="0" y="941318"/>
                </a:lnTo>
              </a:path>
            </a:pathLst>
          </a:cu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40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Maslow's Hierarchy of Needs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520" y="6153150"/>
            <a:ext cx="10801117" cy="0"/>
          </a:xfrm>
          <a:custGeom>
            <a:avLst/>
            <a:gdLst/>
            <a:ahLst/>
            <a:cxnLst/>
            <a:rect l="l" t="t" r="r" b="b"/>
            <a:pathLst>
              <a:path w="10801117" h="0">
                <a:moveTo>
                  <a:pt x="0" y="0"/>
                </a:moveTo>
                <a:lnTo>
                  <a:pt x="10801117" y="0"/>
                </a:lnTo>
              </a:path>
            </a:pathLst>
          </a:custGeom>
          <a:noFill/>
          <a:ln w="28575">
            <a:solidFill>
              <a:srgbClr val="E7E6E6"/>
            </a:solidFill>
          </a:ln>
        </p:spPr>
        <p:txBody>
          <a:bodyPr wrap="square" lIns="90000" tIns="46800" rIns="90000" bIns="46800" rtlCol="0" anchor="t"/>
          <a:lstStyle/>
          <a:p>
            <a:r>
              <a:t>TITLE</a:t>
            </a:r>
          </a:p>
        </p:txBody>
      </p:sp>
      <p:sp>
        <p:nvSpPr>
          <p:cNvPr id="3" name="Text 1"/>
          <p:cNvSpPr/>
          <p:nvPr/>
        </p:nvSpPr>
        <p:spPr>
          <a:xfrm>
            <a:off x="731520" y="39583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0" y="0"/>
                </a:ln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0911840" y="1364296"/>
            <a:ext cx="548640" cy="4297680"/>
          </a:xfrm>
          <a:custGeom>
            <a:avLst/>
            <a:gdLst/>
            <a:ahLst/>
            <a:cxnLst/>
            <a:rect l="l" t="t" r="r" b="b"/>
            <a:pathLst>
              <a:path w="548640" h="4297680">
                <a:moveTo>
                  <a:pt x="0" y="4297680"/>
                </a:moveTo>
                <a:lnTo>
                  <a:pt x="0" y="0"/>
                </a:lnTo>
                <a:lnTo>
                  <a:pt x="548640" y="0"/>
                </a:lnTo>
                <a:lnTo>
                  <a:pt x="548640" y="4297680"/>
                </a:lnTo>
                <a:lnTo>
                  <a:pt x="0" y="429768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r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01</a:t>
            </a:r>
            <a:endParaRPr lang="en-US" sz="188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02</a:t>
            </a:r>
            <a:endParaRPr lang="en-US" sz="188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03</a:t>
            </a:r>
            <a:endParaRPr lang="en-US" sz="188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04</a:t>
            </a:r>
            <a:endParaRPr lang="en-US" sz="188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05</a:t>
            </a:r>
            <a:endParaRPr lang="en-US" sz="188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06</a:t>
            </a:r>
            <a:endParaRPr lang="en-US" sz="188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07</a:t>
            </a:r>
            <a:endParaRPr lang="en-US" sz="188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08</a:t>
            </a:r>
            <a:endParaRPr lang="en-US" sz="188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09</a:t>
            </a:r>
            <a:endParaRPr lang="en-US" sz="188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10</a:t>
            </a:r>
            <a:endParaRPr lang="en-US" sz="1880" dirty="0"/>
          </a:p>
        </p:txBody>
      </p:sp>
      <p:sp>
        <p:nvSpPr>
          <p:cNvPr id="5" name="Text 3"/>
          <p:cNvSpPr/>
          <p:nvPr/>
        </p:nvSpPr>
        <p:spPr>
          <a:xfrm>
            <a:off x="4455268" y="1364296"/>
            <a:ext cx="6298872" cy="4297680"/>
          </a:xfrm>
          <a:custGeom>
            <a:avLst/>
            <a:gdLst/>
            <a:ahLst/>
            <a:cxnLst/>
            <a:rect l="l" t="t" r="r" b="b"/>
            <a:pathLst>
              <a:path w="6298872" h="4297680">
                <a:moveTo>
                  <a:pt x="0" y="4297680"/>
                </a:moveTo>
                <a:lnTo>
                  <a:pt x="0" y="0"/>
                </a:lnTo>
                <a:lnTo>
                  <a:pt x="6298872" y="0"/>
                </a:lnTo>
                <a:lnTo>
                  <a:pt x="6298872" y="4297680"/>
                </a:lnTo>
                <a:lnTo>
                  <a:pt x="0" y="4297680"/>
                </a:lnTo>
              </a:path>
            </a:pathLst>
          </a:custGeom>
          <a:noFill/>
          <a:ln/>
        </p:spPr>
        <p:txBody>
          <a:bodyPr wrap="square" lIns="0" tIns="0" rIns="0" bIns="0" rtlCol="0" anchor="t" numCol="1" spcCol="548640"/>
          <a:lstStyle/>
          <a:p>
            <a:pPr algn="l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Endemic Plants from Michoacan Mexico</a:t>
            </a:r>
            <a:endParaRPr lang="en-US" sz="188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Key Features</a:t>
            </a:r>
            <a:endParaRPr lang="en-US" sz="188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Benefits of Adoption</a:t>
            </a:r>
            <a:endParaRPr lang="en-US" sz="188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Steps to Implementation</a:t>
            </a:r>
            <a:endParaRPr lang="en-US" sz="188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Timeline of Events</a:t>
            </a:r>
            <a:endParaRPr lang="en-US" sz="188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SWOT Analysis of Product Launch</a:t>
            </a:r>
            <a:endParaRPr lang="en-US" sz="188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Revenue Growth in 2023</a:t>
            </a:r>
            <a:endParaRPr lang="en-US" sz="188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Benefits vs. Costs</a:t>
            </a:r>
            <a:endParaRPr lang="en-US" sz="188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PESTEL Analysis: Market Environment</a:t>
            </a:r>
            <a:endParaRPr lang="en-US" sz="188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88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Maslow's Hierarchy of Needs</a:t>
            </a:r>
            <a:endParaRPr lang="en-US" sz="1880" dirty="0"/>
          </a:p>
        </p:txBody>
      </p:sp>
      <p:sp>
        <p:nvSpPr>
          <p:cNvPr id="6" name="Text 4"/>
          <p:cNvSpPr/>
          <p:nvPr/>
        </p:nvSpPr>
        <p:spPr>
          <a:xfrm>
            <a:off x="731520" y="1364298"/>
            <a:ext cx="3364619" cy="1574845"/>
          </a:xfrm>
          <a:custGeom>
            <a:avLst/>
            <a:gdLst/>
            <a:ahLst/>
            <a:cxnLst/>
            <a:rect l="l" t="t" r="r" b="b"/>
            <a:pathLst>
              <a:path w="3364619" h="1574845">
                <a:moveTo>
                  <a:pt x="0" y="1574845"/>
                </a:moveTo>
                <a:lnTo>
                  <a:pt x="0" y="0"/>
                </a:lnTo>
                <a:lnTo>
                  <a:pt x="3364619" y="0"/>
                </a:lnTo>
                <a:lnTo>
                  <a:pt x="3364619" y="1574845"/>
                </a:lnTo>
                <a:lnTo>
                  <a:pt x="0" y="1574845"/>
                </a:lnTo>
              </a:path>
            </a:pathLst>
          </a:custGeom>
          <a:noFill/>
          <a:ln/>
        </p:spPr>
        <p:txBody>
          <a:bodyPr wrap="square" lIns="0" tIns="46800" rIns="90000" bIns="4680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40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Table of contents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"/>
            <a:ext cx="12192000" cy="2621280"/>
          </a:xfrm>
          <a:custGeom>
            <a:avLst/>
            <a:gdLst/>
            <a:ahLst/>
            <a:cxnLst/>
            <a:rect l="l" t="t" r="r" b="b"/>
            <a:pathLst>
              <a:path w="12192000" h="2621280">
                <a:moveTo>
                  <a:pt x="0" y="262128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2621280"/>
                </a:lnTo>
                <a:lnTo>
                  <a:pt x="0" y="262128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r>
              <a:t>TITLE</a:t>
            </a:r>
          </a:p>
        </p:txBody>
      </p:sp>
      <p:sp>
        <p:nvSpPr>
          <p:cNvPr id="3" name="Text 1"/>
          <p:cNvSpPr/>
          <p:nvPr/>
        </p:nvSpPr>
        <p:spPr>
          <a:xfrm>
            <a:off x="731520" y="39583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0" y="0"/>
                </a:ln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731519" y="1199998"/>
            <a:ext cx="10728964" cy="884627"/>
          </a:xfrm>
          <a:custGeom>
            <a:avLst/>
            <a:gdLst/>
            <a:ahLst/>
            <a:cxnLst/>
            <a:rect l="l" t="t" r="r" b="b"/>
            <a:pathLst>
              <a:path w="10728964" h="884627">
                <a:moveTo>
                  <a:pt x="0" y="884627"/>
                </a:moveTo>
                <a:lnTo>
                  <a:pt x="0" y="0"/>
                </a:lnTo>
                <a:lnTo>
                  <a:pt x="10728964" y="0"/>
                </a:lnTo>
                <a:lnTo>
                  <a:pt x="10728964" y="884627"/>
                </a:lnTo>
                <a:lnTo>
                  <a:pt x="0" y="884627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4000" b="1" dirty="0">
                <a:solidFill>
                  <a:srgbClr val="FFFFFF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Endemic Plants from Michoacan Mexico</a:t>
            </a:r>
            <a:endParaRPr lang="en-US" sz="4000" dirty="0"/>
          </a:p>
        </p:txBody>
      </p:sp>
      <p:sp>
        <p:nvSpPr>
          <p:cNvPr id="5" name="Text 3"/>
          <p:cNvSpPr/>
          <p:nvPr/>
        </p:nvSpPr>
        <p:spPr>
          <a:xfrm>
            <a:off x="1123600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1</a:t>
            </a:r>
            <a:endParaRPr lang="en-US" sz="800" dirty="0"/>
          </a:p>
        </p:txBody>
      </p:sp>
      <p:sp>
        <p:nvSpPr>
          <p:cNvPr id="6" name="Text 4"/>
          <p:cNvSpPr/>
          <p:nvPr/>
        </p:nvSpPr>
        <p:spPr>
          <a:xfrm>
            <a:off x="731519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Exploring Sustainable Growth Opportunities in Michoacan Mexico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731519" y="3570021"/>
            <a:ext cx="1920240" cy="2377440"/>
          </a:xfrm>
          <a:custGeom>
            <a:avLst/>
            <a:gdLst/>
            <a:ahLst/>
            <a:cxnLst/>
            <a:rect l="l" t="t" r="r" b="b"/>
            <a:pathLst>
              <a:path w="1920240" h="2377440">
                <a:moveTo>
                  <a:pt x="0" y="2377440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A rare palm species native to the region.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731519" y="2978148"/>
            <a:ext cx="1920240" cy="457521"/>
          </a:xfrm>
          <a:custGeom>
            <a:avLst/>
            <a:gdLst/>
            <a:ahLst/>
            <a:cxnLst/>
            <a:rect l="l" t="t" r="r" b="b"/>
            <a:pathLst>
              <a:path w="1920240" h="457521">
                <a:moveTo>
                  <a:pt x="0" y="457521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457521"/>
                </a:lnTo>
                <a:lnTo>
                  <a:pt x="0" y="457521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Palmillo de Michoacan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2933700" y="3570021"/>
            <a:ext cx="1920240" cy="2377440"/>
          </a:xfrm>
          <a:custGeom>
            <a:avLst/>
            <a:gdLst/>
            <a:ahLst/>
            <a:cxnLst/>
            <a:rect l="l" t="t" r="r" b="b"/>
            <a:pathLst>
              <a:path w="1920240" h="2377440">
                <a:moveTo>
                  <a:pt x="0" y="2377440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Known for producing mezcal, a traditional Mexican spirit.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2933700" y="2978148"/>
            <a:ext cx="1920240" cy="457521"/>
          </a:xfrm>
          <a:custGeom>
            <a:avLst/>
            <a:gdLst/>
            <a:ahLst/>
            <a:cxnLst/>
            <a:rect l="l" t="t" r="r" b="b"/>
            <a:pathLst>
              <a:path w="1920240" h="457521">
                <a:moveTo>
                  <a:pt x="0" y="457521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457521"/>
                </a:lnTo>
                <a:lnTo>
                  <a:pt x="0" y="457521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Cupreata Agave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5135881" y="3570021"/>
            <a:ext cx="1920240" cy="2377440"/>
          </a:xfrm>
          <a:custGeom>
            <a:avLst/>
            <a:gdLst/>
            <a:ahLst/>
            <a:cxnLst/>
            <a:rect l="l" t="t" r="r" b="b"/>
            <a:pathLst>
              <a:path w="1920240" h="2377440">
                <a:moveTo>
                  <a:pt x="0" y="2377440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Endemic pine tree species found in the highlands of Michoacan.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5135881" y="2978148"/>
            <a:ext cx="1920240" cy="457521"/>
          </a:xfrm>
          <a:custGeom>
            <a:avLst/>
            <a:gdLst/>
            <a:ahLst/>
            <a:cxnLst/>
            <a:rect l="l" t="t" r="r" b="b"/>
            <a:pathLst>
              <a:path w="1920240" h="457521">
                <a:moveTo>
                  <a:pt x="0" y="457521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457521"/>
                </a:lnTo>
                <a:lnTo>
                  <a:pt x="0" y="457521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Michoacan Pine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7338062" y="3570021"/>
            <a:ext cx="1920240" cy="2377440"/>
          </a:xfrm>
          <a:custGeom>
            <a:avLst/>
            <a:gdLst/>
            <a:ahLst/>
            <a:cxnLst/>
            <a:rect l="l" t="t" r="r" b="b"/>
            <a:pathLst>
              <a:path w="1920240" h="2377440">
                <a:moveTo>
                  <a:pt x="0" y="2377440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A symbol of strength and resilience in the local ecosystem.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7338062" y="2978148"/>
            <a:ext cx="1920240" cy="457521"/>
          </a:xfrm>
          <a:custGeom>
            <a:avLst/>
            <a:gdLst/>
            <a:ahLst/>
            <a:cxnLst/>
            <a:rect l="l" t="t" r="r" b="b"/>
            <a:pathLst>
              <a:path w="1920240" h="457521">
                <a:moveTo>
                  <a:pt x="0" y="457521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457521"/>
                </a:lnTo>
                <a:lnTo>
                  <a:pt x="0" y="457521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Michoacan Oak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9540243" y="3570021"/>
            <a:ext cx="1920240" cy="2377440"/>
          </a:xfrm>
          <a:custGeom>
            <a:avLst/>
            <a:gdLst/>
            <a:ahLst/>
            <a:cxnLst/>
            <a:rect l="l" t="t" r="r" b="b"/>
            <a:pathLst>
              <a:path w="1920240" h="2377440">
                <a:moveTo>
                  <a:pt x="0" y="2377440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Beautiful flowering tree species unique to the area.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9540243" y="2978148"/>
            <a:ext cx="1920240" cy="457521"/>
          </a:xfrm>
          <a:custGeom>
            <a:avLst/>
            <a:gdLst/>
            <a:ahLst/>
            <a:cxnLst/>
            <a:rect l="l" t="t" r="r" b="b"/>
            <a:pathLst>
              <a:path w="1920240" h="457521">
                <a:moveTo>
                  <a:pt x="0" y="457521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457521"/>
                </a:lnTo>
                <a:lnTo>
                  <a:pt x="0" y="457521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Michoacan Magnolia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79920" y="0"/>
            <a:ext cx="5212080" cy="3108960"/>
          </a:xfrm>
          <a:custGeom>
            <a:avLst/>
            <a:gdLst/>
            <a:ahLst/>
            <a:cxnLst/>
            <a:rect l="l" t="t" r="r" b="b"/>
            <a:pathLst>
              <a:path w="5212080" h="3108960">
                <a:moveTo>
                  <a:pt x="0" y="3108960"/>
                </a:moveTo>
                <a:lnTo>
                  <a:pt x="0" y="0"/>
                </a:lnTo>
                <a:lnTo>
                  <a:pt x="5212080" y="0"/>
                </a:lnTo>
                <a:lnTo>
                  <a:pt x="5212080" y="3108960"/>
                </a:lnTo>
                <a:lnTo>
                  <a:pt x="0" y="3108960"/>
                </a:lnTo>
              </a:path>
            </a:pathLst>
          </a:custGeom>
          <a:blipFill>
            <a:blip r:embed="rId1"/>
            <a:srcRect l="0" r="0" t="5246" b="5246"/>
            <a:stretch/>
          </a:blipFill>
          <a:ln/>
        </p:spPr>
        <p:txBody>
          <a:bodyPr wrap="square" lIns="90000" tIns="46800" rIns="90000" bIns="46800" rtlCol="0" anchor="ctr"/>
          <a:lstStyle/>
          <a:p>
            <a:r>
              <a:t>TITLE</a:t>
            </a:r>
          </a:p>
        </p:txBody>
      </p:sp>
      <p:sp>
        <p:nvSpPr>
          <p:cNvPr id="3" name="Text 1"/>
          <p:cNvSpPr/>
          <p:nvPr/>
        </p:nvSpPr>
        <p:spPr>
          <a:xfrm>
            <a:off x="731520" y="39583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0" y="0"/>
                </a:ln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23600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2</a:t>
            </a:r>
            <a:endParaRPr lang="en-US" sz="800" dirty="0"/>
          </a:p>
        </p:txBody>
      </p:sp>
      <p:sp>
        <p:nvSpPr>
          <p:cNvPr id="5" name="Text 3"/>
          <p:cNvSpPr/>
          <p:nvPr/>
        </p:nvSpPr>
        <p:spPr>
          <a:xfrm>
            <a:off x="731521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Exploring Sustainable Growth Opportunities in Michoacan Mexico</a:t>
            </a:r>
            <a:endParaRPr lang="en-US" sz="800" dirty="0"/>
          </a:p>
        </p:txBody>
      </p:sp>
      <p:sp>
        <p:nvSpPr>
          <p:cNvPr id="6" name="Text 4"/>
          <p:cNvSpPr/>
          <p:nvPr/>
        </p:nvSpPr>
        <p:spPr>
          <a:xfrm>
            <a:off x="731519" y="1199997"/>
            <a:ext cx="5761878" cy="1624225"/>
          </a:xfrm>
          <a:custGeom>
            <a:avLst/>
            <a:gdLst/>
            <a:ahLst/>
            <a:cxnLst/>
            <a:rect l="l" t="t" r="r" b="b"/>
            <a:pathLst>
              <a:path w="5761878" h="1624225">
                <a:moveTo>
                  <a:pt x="0" y="1624225"/>
                </a:moveTo>
                <a:lnTo>
                  <a:pt x="0" y="0"/>
                </a:lnTo>
                <a:lnTo>
                  <a:pt x="5761878" y="0"/>
                </a:lnTo>
                <a:lnTo>
                  <a:pt x="5761878" y="1624225"/>
                </a:lnTo>
                <a:lnTo>
                  <a:pt x="0" y="1624225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40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Key Features</a:t>
            </a:r>
            <a:endParaRPr lang="en-US" sz="4000" dirty="0"/>
          </a:p>
        </p:txBody>
      </p:sp>
      <p:sp>
        <p:nvSpPr>
          <p:cNvPr id="7" name="Text 5"/>
          <p:cNvSpPr/>
          <p:nvPr/>
        </p:nvSpPr>
        <p:spPr>
          <a:xfrm>
            <a:off x="8077201" y="4298813"/>
            <a:ext cx="3383280" cy="1645920"/>
          </a:xfrm>
          <a:custGeom>
            <a:avLst/>
            <a:gdLst/>
            <a:ahLst/>
            <a:cxnLst/>
            <a:rect l="l" t="t" r="r" b="b"/>
            <a:pathLst>
              <a:path w="3383280" h="1645920">
                <a:moveTo>
                  <a:pt x="0" y="1645920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1645920"/>
                </a:lnTo>
                <a:lnTo>
                  <a:pt x="0" y="164592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9048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Unique to Michoacan's high-altitude forests</a:t>
            </a:r>
            <a:endParaRPr lang="en-US" sz="1400" dirty="0"/>
          </a:p>
          <a:p>
            <a:pPr algn="l" marL="0" indent="0">
              <a:lnSpc>
                <a:spcPct val="119048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Serve as a critical overwintering site for monarch butterflies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8077201" y="3674851"/>
            <a:ext cx="3383280" cy="461665"/>
          </a:xfrm>
          <a:custGeom>
            <a:avLst/>
            <a:gdLst/>
            <a:ahLst/>
            <a:cxnLst/>
            <a:rect l="l" t="t" r="r" b="b"/>
            <a:pathLst>
              <a:path w="3383280" h="461665">
                <a:moveTo>
                  <a:pt x="0" y="461665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461665"/>
                </a:lnTo>
                <a:lnTo>
                  <a:pt x="0" y="461665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Oyamel Fir Trees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404361" y="4298813"/>
            <a:ext cx="3383280" cy="1645920"/>
          </a:xfrm>
          <a:custGeom>
            <a:avLst/>
            <a:gdLst/>
            <a:ahLst/>
            <a:cxnLst/>
            <a:rect l="l" t="t" r="r" b="b"/>
            <a:pathLst>
              <a:path w="3383280" h="1645920">
                <a:moveTo>
                  <a:pt x="0" y="1645920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1645920"/>
                </a:lnTo>
                <a:lnTo>
                  <a:pt x="0" y="164592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9048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Abundant in the region</a:t>
            </a:r>
            <a:endParaRPr lang="en-US" sz="1400" dirty="0"/>
          </a:p>
          <a:p>
            <a:pPr algn="l" marL="0" indent="0">
              <a:lnSpc>
                <a:spcPct val="119048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Provide essential habitat for local wildlife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404361" y="3674851"/>
            <a:ext cx="3383280" cy="461665"/>
          </a:xfrm>
          <a:custGeom>
            <a:avLst/>
            <a:gdLst/>
            <a:ahLst/>
            <a:cxnLst/>
            <a:rect l="l" t="t" r="r" b="b"/>
            <a:pathLst>
              <a:path w="3383280" h="461665">
                <a:moveTo>
                  <a:pt x="0" y="461665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461665"/>
                </a:lnTo>
                <a:lnTo>
                  <a:pt x="0" y="461665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Pine Trees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31520" y="4298813"/>
            <a:ext cx="3383280" cy="1645920"/>
          </a:xfrm>
          <a:custGeom>
            <a:avLst/>
            <a:gdLst/>
            <a:ahLst/>
            <a:cxnLst/>
            <a:rect l="l" t="t" r="r" b="b"/>
            <a:pathLst>
              <a:path w="3383280" h="1645920">
                <a:moveTo>
                  <a:pt x="0" y="1645920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1645920"/>
                </a:lnTo>
                <a:lnTo>
                  <a:pt x="0" y="164592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9048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Endemic to Michoacan</a:t>
            </a:r>
            <a:endParaRPr lang="en-US" sz="1400" dirty="0"/>
          </a:p>
          <a:p>
            <a:pPr algn="l" marL="0" indent="0">
              <a:lnSpc>
                <a:spcPct val="119048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Known for high-quality Hass avocados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731518" y="3674851"/>
            <a:ext cx="3383280" cy="461665"/>
          </a:xfrm>
          <a:custGeom>
            <a:avLst/>
            <a:gdLst/>
            <a:ahLst/>
            <a:cxnLst/>
            <a:rect l="l" t="t" r="r" b="b"/>
            <a:pathLst>
              <a:path w="3383280" h="461665">
                <a:moveTo>
                  <a:pt x="0" y="461665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461665"/>
                </a:lnTo>
                <a:lnTo>
                  <a:pt x="0" y="461665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Avocado Trees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75899" y="0"/>
            <a:ext cx="3916102" cy="6858000"/>
          </a:xfrm>
          <a:custGeom>
            <a:avLst/>
            <a:gdLst/>
            <a:ahLst/>
            <a:cxnLst/>
            <a:rect l="l" t="t" r="r" b="b"/>
            <a:pathLst>
              <a:path w="3916102" h="6858000">
                <a:moveTo>
                  <a:pt x="0" y="6858000"/>
                </a:moveTo>
                <a:lnTo>
                  <a:pt x="0" y="0"/>
                </a:lnTo>
                <a:lnTo>
                  <a:pt x="3916102" y="0"/>
                </a:lnTo>
                <a:lnTo>
                  <a:pt x="3916102" y="6858000"/>
                </a:lnTo>
                <a:lnTo>
                  <a:pt x="0" y="685800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r>
              <a:t>TITLE</a:t>
            </a:r>
          </a:p>
        </p:txBody>
      </p:sp>
      <p:sp>
        <p:nvSpPr>
          <p:cNvPr id="3" name="Text 1"/>
          <p:cNvSpPr/>
          <p:nvPr/>
        </p:nvSpPr>
        <p:spPr>
          <a:xfrm>
            <a:off x="8534400" y="0"/>
            <a:ext cx="3657600" cy="6858000"/>
          </a:xfrm>
          <a:custGeom>
            <a:avLst/>
            <a:gdLst/>
            <a:ahLst/>
            <a:cxnLst/>
            <a:rect l="l" t="t" r="r" b="b"/>
            <a:pathLst>
              <a:path w="3657600" h="6858000">
                <a:moveTo>
                  <a:pt x="0" y="6858000"/>
                </a:moveTo>
                <a:lnTo>
                  <a:pt x="0" y="0"/>
                </a:lnTo>
                <a:lnTo>
                  <a:pt x="3657600" y="0"/>
                </a:lnTo>
                <a:lnTo>
                  <a:pt x="3657600" y="6858000"/>
                </a:lnTo>
                <a:lnTo>
                  <a:pt x="0" y="6858000"/>
                </a:lnTo>
              </a:path>
            </a:pathLst>
          </a:custGeom>
          <a:blipFill>
            <a:blip r:embed="rId1"/>
            <a:srcRect l="32229" r="32229" t="0" b="0"/>
            <a:stretch/>
          </a:blipFill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731520" y="39583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0" y="0"/>
                </a:ln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31521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Exploring Sustainable Growth Opportunities in Michoacan Mexico</a:t>
            </a:r>
            <a:endParaRPr lang="en-US" sz="800" dirty="0"/>
          </a:p>
        </p:txBody>
      </p:sp>
      <p:sp>
        <p:nvSpPr>
          <p:cNvPr id="6" name="Text 4"/>
          <p:cNvSpPr/>
          <p:nvPr/>
        </p:nvSpPr>
        <p:spPr>
          <a:xfrm>
            <a:off x="763936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3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731519" y="1199998"/>
            <a:ext cx="7254241" cy="884627"/>
          </a:xfrm>
          <a:custGeom>
            <a:avLst/>
            <a:gdLst/>
            <a:ahLst/>
            <a:cxnLst/>
            <a:rect l="l" t="t" r="r" b="b"/>
            <a:pathLst>
              <a:path w="7254241" h="884627">
                <a:moveTo>
                  <a:pt x="0" y="884627"/>
                </a:moveTo>
                <a:lnTo>
                  <a:pt x="0" y="0"/>
                </a:lnTo>
                <a:lnTo>
                  <a:pt x="7254241" y="0"/>
                </a:lnTo>
                <a:lnTo>
                  <a:pt x="7254241" y="884627"/>
                </a:lnTo>
                <a:lnTo>
                  <a:pt x="0" y="884627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40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Benefits of Adoption</a:t>
            </a:r>
            <a:endParaRPr lang="en-US" sz="4000" dirty="0"/>
          </a:p>
        </p:txBody>
      </p:sp>
      <p:sp>
        <p:nvSpPr>
          <p:cNvPr id="8" name="Text 6"/>
          <p:cNvSpPr/>
          <p:nvPr/>
        </p:nvSpPr>
        <p:spPr>
          <a:xfrm>
            <a:off x="731518" y="2825270"/>
            <a:ext cx="3383280" cy="1188720"/>
          </a:xfrm>
          <a:custGeom>
            <a:avLst/>
            <a:gdLst/>
            <a:ahLst/>
            <a:cxnLst/>
            <a:rect l="l" t="t" r="r" b="b"/>
            <a:pathLst>
              <a:path w="3383280" h="1188720">
                <a:moveTo>
                  <a:pt x="0" y="1188720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1188720"/>
                </a:lnTo>
                <a:lnTo>
                  <a:pt x="0" y="118872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Protects unique and rare plant species native to Michoacan, Mexico.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31518" y="2486553"/>
            <a:ext cx="3383280" cy="221599"/>
          </a:xfrm>
          <a:custGeom>
            <a:avLst/>
            <a:gdLst/>
            <a:ahLst/>
            <a:cxnLst/>
            <a:rect l="l" t="t" r="r" b="b"/>
            <a:pathLst>
              <a:path w="3383280" h="221599">
                <a:moveTo>
                  <a:pt x="0" y="221599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221599"/>
                </a:lnTo>
                <a:lnTo>
                  <a:pt x="0" y="221599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Preservation of Biodiversity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36440" y="2825270"/>
            <a:ext cx="3383280" cy="1188720"/>
          </a:xfrm>
          <a:custGeom>
            <a:avLst/>
            <a:gdLst/>
            <a:ahLst/>
            <a:cxnLst/>
            <a:rect l="l" t="t" r="r" b="b"/>
            <a:pathLst>
              <a:path w="3383280" h="1188720">
                <a:moveTo>
                  <a:pt x="0" y="1188720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1188720"/>
                </a:lnTo>
                <a:lnTo>
                  <a:pt x="0" y="118872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Supports the ecosystem by maintaining the balance of endemic plants.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536440" y="2486553"/>
            <a:ext cx="3383280" cy="221599"/>
          </a:xfrm>
          <a:custGeom>
            <a:avLst/>
            <a:gdLst/>
            <a:ahLst/>
            <a:cxnLst/>
            <a:rect l="l" t="t" r="r" b="b"/>
            <a:pathLst>
              <a:path w="3383280" h="221599">
                <a:moveTo>
                  <a:pt x="0" y="221599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221599"/>
                </a:lnTo>
                <a:lnTo>
                  <a:pt x="0" y="221599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Environmental Sustainability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31518" y="4736519"/>
            <a:ext cx="3383280" cy="1188720"/>
          </a:xfrm>
          <a:custGeom>
            <a:avLst/>
            <a:gdLst/>
            <a:ahLst/>
            <a:cxnLst/>
            <a:rect l="l" t="t" r="r" b="b"/>
            <a:pathLst>
              <a:path w="3383280" h="1188720">
                <a:moveTo>
                  <a:pt x="0" y="1188720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1188720"/>
                </a:lnTo>
                <a:lnTo>
                  <a:pt x="0" y="118872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Safeguards traditional knowledge and practices associated with endemic plants.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731518" y="4397802"/>
            <a:ext cx="3383280" cy="221599"/>
          </a:xfrm>
          <a:custGeom>
            <a:avLst/>
            <a:gdLst/>
            <a:ahLst/>
            <a:cxnLst/>
            <a:rect l="l" t="t" r="r" b="b"/>
            <a:pathLst>
              <a:path w="3383280" h="221599">
                <a:moveTo>
                  <a:pt x="0" y="221599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221599"/>
                </a:lnTo>
                <a:lnTo>
                  <a:pt x="0" y="221599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Cultural Heritage Conservation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4536440" y="4736519"/>
            <a:ext cx="3383280" cy="1188720"/>
          </a:xfrm>
          <a:custGeom>
            <a:avLst/>
            <a:gdLst/>
            <a:ahLst/>
            <a:cxnLst/>
            <a:rect l="l" t="t" r="r" b="b"/>
            <a:pathLst>
              <a:path w="3383280" h="1188720">
                <a:moveTo>
                  <a:pt x="0" y="1188720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1188720"/>
                </a:lnTo>
                <a:lnTo>
                  <a:pt x="0" y="118872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Stimulates eco-tourism and sustainable agriculture, benefiting local communities.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536440" y="4397802"/>
            <a:ext cx="3383280" cy="221599"/>
          </a:xfrm>
          <a:custGeom>
            <a:avLst/>
            <a:gdLst/>
            <a:ahLst/>
            <a:cxnLst/>
            <a:rect l="l" t="t" r="r" b="b"/>
            <a:pathLst>
              <a:path w="3383280" h="221599">
                <a:moveTo>
                  <a:pt x="0" y="221599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221599"/>
                </a:lnTo>
                <a:lnTo>
                  <a:pt x="0" y="221599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Economic Opportunities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407534"/>
            <a:ext cx="12192000" cy="4450465"/>
          </a:xfrm>
          <a:custGeom>
            <a:avLst/>
            <a:gdLst/>
            <a:ahLst/>
            <a:cxnLst/>
            <a:rect l="l" t="t" r="r" b="b"/>
            <a:pathLst>
              <a:path w="12192000" h="4450465">
                <a:moveTo>
                  <a:pt x="0" y="4450465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4450465"/>
                </a:lnTo>
                <a:lnTo>
                  <a:pt x="0" y="4450465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r>
              <a:t>TITLE</a:t>
            </a:r>
          </a:p>
        </p:txBody>
      </p:sp>
      <p:sp>
        <p:nvSpPr>
          <p:cNvPr id="3" name="Text 1"/>
          <p:cNvSpPr/>
          <p:nvPr/>
        </p:nvSpPr>
        <p:spPr>
          <a:xfrm flipV="1" rot="5400000">
            <a:off x="1146066" y="4359402"/>
            <a:ext cx="3108960" cy="0"/>
          </a:xfrm>
          <a:custGeom>
            <a:avLst/>
            <a:gdLst/>
            <a:ahLst/>
            <a:cxnLst/>
            <a:rect l="l" t="t" r="r" b="b"/>
            <a:pathLst>
              <a:path w="3108960" h="0">
                <a:moveTo>
                  <a:pt x="0" y="0"/>
                </a:moveTo>
                <a:lnTo>
                  <a:pt x="3108960" y="0"/>
                </a:lnTo>
              </a:path>
            </a:pathLst>
          </a:custGeom>
          <a:noFill/>
          <a:ln w="28575">
            <a:solidFill>
              <a:srgbClr val="2F00BF"/>
            </a:solidFill>
          </a:ln>
        </p:spPr>
        <p:txBody>
          <a:bodyPr wrap="square" lIns="90000" tIns="46800" rIns="90000" bIns="46800" rtlCol="0" anchor="t"/>
          <a:lstStyle/>
          <a:p>
            <a:pPr algn="l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 flipV="1" rot="5400000">
            <a:off x="3439898" y="4359402"/>
            <a:ext cx="3108960" cy="0"/>
          </a:xfrm>
          <a:custGeom>
            <a:avLst/>
            <a:gdLst/>
            <a:ahLst/>
            <a:cxnLst/>
            <a:rect l="l" t="t" r="r" b="b"/>
            <a:pathLst>
              <a:path w="3108960" h="0">
                <a:moveTo>
                  <a:pt x="0" y="0"/>
                </a:moveTo>
                <a:lnTo>
                  <a:pt x="3108960" y="0"/>
                </a:lnTo>
              </a:path>
            </a:pathLst>
          </a:custGeom>
          <a:noFill/>
          <a:ln w="28575">
            <a:solidFill>
              <a:srgbClr val="2F00BF"/>
            </a:solidFill>
          </a:ln>
        </p:spPr>
        <p:txBody>
          <a:bodyPr wrap="square" lIns="90000" tIns="46800" rIns="90000" bIns="46800" rtlCol="0" anchor="t"/>
          <a:lstStyle/>
          <a:p>
            <a:pPr algn="l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flipV="1" rot="5400000">
            <a:off x="5733732" y="4359402"/>
            <a:ext cx="3108960" cy="0"/>
          </a:xfrm>
          <a:custGeom>
            <a:avLst/>
            <a:gdLst/>
            <a:ahLst/>
            <a:cxnLst/>
            <a:rect l="l" t="t" r="r" b="b"/>
            <a:pathLst>
              <a:path w="3108960" h="0">
                <a:moveTo>
                  <a:pt x="0" y="0"/>
                </a:moveTo>
                <a:lnTo>
                  <a:pt x="3108960" y="0"/>
                </a:lnTo>
              </a:path>
            </a:pathLst>
          </a:custGeom>
          <a:noFill/>
          <a:ln w="28575">
            <a:solidFill>
              <a:srgbClr val="2F00BF"/>
            </a:solidFill>
          </a:ln>
        </p:spPr>
        <p:txBody>
          <a:bodyPr wrap="square" lIns="90000" tIns="46800" rIns="90000" bIns="46800" rtlCol="0" anchor="t"/>
          <a:lstStyle/>
          <a:p>
            <a:pPr algn="l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 flipV="1" rot="5400000">
            <a:off x="8027563" y="4359402"/>
            <a:ext cx="3108960" cy="0"/>
          </a:xfrm>
          <a:custGeom>
            <a:avLst/>
            <a:gdLst/>
            <a:ahLst/>
            <a:cxnLst/>
            <a:rect l="l" t="t" r="r" b="b"/>
            <a:pathLst>
              <a:path w="3108960" h="0">
                <a:moveTo>
                  <a:pt x="0" y="0"/>
                </a:moveTo>
                <a:lnTo>
                  <a:pt x="3108960" y="0"/>
                </a:lnTo>
              </a:path>
            </a:pathLst>
          </a:custGeom>
          <a:noFill/>
          <a:ln w="28575">
            <a:solidFill>
              <a:srgbClr val="2F00BF"/>
            </a:solidFill>
          </a:ln>
        </p:spPr>
        <p:txBody>
          <a:bodyPr wrap="square" lIns="90000" tIns="46800" rIns="90000" bIns="46800" rtlCol="0" anchor="t"/>
          <a:lstStyle/>
          <a:p>
            <a:pPr algn="l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730669" y="2824394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457200"/>
                </a:moveTo>
                <a:lnTo>
                  <a:pt x="0" y="0"/>
                </a:lnTo>
                <a:lnTo>
                  <a:pt x="1097280" y="0"/>
                </a:lnTo>
                <a:lnTo>
                  <a:pt x="109728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83333"/>
              </a:lnSpc>
              <a:buNone/>
            </a:pPr>
            <a:r>
              <a:rPr lang="en-US" sz="3200" b="1" dirty="0">
                <a:solidFill>
                  <a:srgbClr val="DF71F6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01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3024499" y="2824394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457200"/>
                </a:moveTo>
                <a:lnTo>
                  <a:pt x="0" y="0"/>
                </a:lnTo>
                <a:lnTo>
                  <a:pt x="1097280" y="0"/>
                </a:lnTo>
                <a:lnTo>
                  <a:pt x="109728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83333"/>
              </a:lnSpc>
              <a:buNone/>
            </a:pPr>
            <a:r>
              <a:rPr lang="en-US" sz="3200" b="1" dirty="0">
                <a:solidFill>
                  <a:srgbClr val="DF71F6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02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5318329" y="2824394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457200"/>
                </a:moveTo>
                <a:lnTo>
                  <a:pt x="0" y="0"/>
                </a:lnTo>
                <a:lnTo>
                  <a:pt x="1097280" y="0"/>
                </a:lnTo>
                <a:lnTo>
                  <a:pt x="109728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83333"/>
              </a:lnSpc>
              <a:buNone/>
            </a:pPr>
            <a:r>
              <a:rPr lang="en-US" sz="3200" b="1" dirty="0">
                <a:solidFill>
                  <a:srgbClr val="DF71F6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03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7612168" y="2824394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457200"/>
                </a:moveTo>
                <a:lnTo>
                  <a:pt x="0" y="0"/>
                </a:lnTo>
                <a:lnTo>
                  <a:pt x="1097280" y="0"/>
                </a:lnTo>
                <a:lnTo>
                  <a:pt x="109728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83333"/>
              </a:lnSpc>
              <a:buNone/>
            </a:pPr>
            <a:r>
              <a:rPr lang="en-US" sz="3200" b="1" dirty="0">
                <a:solidFill>
                  <a:srgbClr val="DF71F6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04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9905998" y="2824394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457200"/>
                </a:moveTo>
                <a:lnTo>
                  <a:pt x="0" y="0"/>
                </a:lnTo>
                <a:lnTo>
                  <a:pt x="1097280" y="0"/>
                </a:lnTo>
                <a:lnTo>
                  <a:pt x="109728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83333"/>
              </a:lnSpc>
              <a:buNone/>
            </a:pPr>
            <a:r>
              <a:rPr lang="en-US" sz="3200" b="1" dirty="0">
                <a:solidFill>
                  <a:srgbClr val="DF71F6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05</a:t>
            </a:r>
            <a:endParaRPr lang="en-US" sz="3200" dirty="0"/>
          </a:p>
        </p:txBody>
      </p:sp>
      <p:sp>
        <p:nvSpPr>
          <p:cNvPr id="12" name="Text 10"/>
          <p:cNvSpPr/>
          <p:nvPr/>
        </p:nvSpPr>
        <p:spPr>
          <a:xfrm>
            <a:off x="731520" y="39583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0" y="0"/>
                </a:ln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731519" y="1181283"/>
            <a:ext cx="10820400" cy="884627"/>
          </a:xfrm>
          <a:custGeom>
            <a:avLst/>
            <a:gdLst/>
            <a:ahLst/>
            <a:cxnLst/>
            <a:rect l="l" t="t" r="r" b="b"/>
            <a:pathLst>
              <a:path w="10820400" h="884627">
                <a:moveTo>
                  <a:pt x="0" y="884627"/>
                </a:moveTo>
                <a:lnTo>
                  <a:pt x="0" y="0"/>
                </a:lnTo>
                <a:lnTo>
                  <a:pt x="10820400" y="0"/>
                </a:lnTo>
                <a:lnTo>
                  <a:pt x="10820400" y="884627"/>
                </a:lnTo>
                <a:lnTo>
                  <a:pt x="0" y="884627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40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Steps to Implementation</a:t>
            </a:r>
            <a:endParaRPr lang="en-US" sz="4000" dirty="0"/>
          </a:p>
        </p:txBody>
      </p:sp>
      <p:sp>
        <p:nvSpPr>
          <p:cNvPr id="14" name="Text 12"/>
          <p:cNvSpPr/>
          <p:nvPr/>
        </p:nvSpPr>
        <p:spPr>
          <a:xfrm>
            <a:off x="1123600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4</a:t>
            </a:r>
            <a:endParaRPr lang="en-US" sz="800" dirty="0"/>
          </a:p>
        </p:txBody>
      </p:sp>
      <p:sp>
        <p:nvSpPr>
          <p:cNvPr id="15" name="Text 13"/>
          <p:cNvSpPr/>
          <p:nvPr/>
        </p:nvSpPr>
        <p:spPr>
          <a:xfrm>
            <a:off x="731519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Exploring Sustainable Growth Opportunities in Michoacan Mexico</a:t>
            </a:r>
            <a:endParaRPr lang="en-US" sz="800" dirty="0"/>
          </a:p>
        </p:txBody>
      </p:sp>
      <p:sp>
        <p:nvSpPr>
          <p:cNvPr id="16" name="Text 14"/>
          <p:cNvSpPr/>
          <p:nvPr/>
        </p:nvSpPr>
        <p:spPr>
          <a:xfrm>
            <a:off x="730669" y="4138936"/>
            <a:ext cx="1645920" cy="1828800"/>
          </a:xfrm>
          <a:custGeom>
            <a:avLst/>
            <a:gdLst/>
            <a:ahLst/>
            <a:cxnLst/>
            <a:rect l="l" t="t" r="r" b="b"/>
            <a:pathLst>
              <a:path w="1645920" h="1828800">
                <a:moveTo>
                  <a:pt x="0" y="182880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1828800"/>
                </a:lnTo>
                <a:lnTo>
                  <a:pt x="0" y="1828800"/>
                </a:lnTo>
              </a:path>
            </a:pathLst>
          </a:custGeom>
          <a:noFill/>
          <a:ln/>
        </p:spPr>
        <p:txBody>
          <a:bodyPr wrap="square" lIns="0" tIns="0" rIns="0" bIns="0" rtlCol="0" anchor="t" numCol="1" spcCol="177800"/>
          <a:lstStyle/>
          <a:p>
            <a:pPr algn="l" marL="0" indent="0">
              <a:lnSpc>
                <a:spcPct val="1041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Research and compile a list of native plant species exclusive to the region.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730669" y="3534987"/>
            <a:ext cx="1645920" cy="457200"/>
          </a:xfrm>
          <a:custGeom>
            <a:avLst/>
            <a:gdLst/>
            <a:ahLst/>
            <a:cxnLst/>
            <a:rect l="l" t="t" r="r" b="b"/>
            <a:pathLst>
              <a:path w="1645920" h="457200">
                <a:moveTo>
                  <a:pt x="0" y="45720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 numCol="1" spcCol="177800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Identify Endemic Plants in Michoacan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3024502" y="4138936"/>
            <a:ext cx="1645920" cy="1828800"/>
          </a:xfrm>
          <a:custGeom>
            <a:avLst/>
            <a:gdLst/>
            <a:ahLst/>
            <a:cxnLst/>
            <a:rect l="l" t="t" r="r" b="b"/>
            <a:pathLst>
              <a:path w="1645920" h="1828800">
                <a:moveTo>
                  <a:pt x="0" y="182880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1828800"/>
                </a:lnTo>
                <a:lnTo>
                  <a:pt x="0" y="1828800"/>
                </a:lnTo>
              </a:path>
            </a:pathLst>
          </a:custGeom>
          <a:noFill/>
          <a:ln/>
        </p:spPr>
        <p:txBody>
          <a:bodyPr wrap="square" lIns="0" tIns="0" rIns="0" bIns="0" rtlCol="0" anchor="t" numCol="1" spcCol="177800"/>
          <a:lstStyle/>
          <a:p>
            <a:pPr algn="l" marL="0" indent="0">
              <a:lnSpc>
                <a:spcPct val="1041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Assess the current status and distribution of endemic plants in Michoacan.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3024502" y="3534987"/>
            <a:ext cx="1645920" cy="457200"/>
          </a:xfrm>
          <a:custGeom>
            <a:avLst/>
            <a:gdLst/>
            <a:ahLst/>
            <a:cxnLst/>
            <a:rect l="l" t="t" r="r" b="b"/>
            <a:pathLst>
              <a:path w="1645920" h="457200">
                <a:moveTo>
                  <a:pt x="0" y="45720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 numCol="1" spcCol="177800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Conduct Ecological Surveys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5318335" y="4138936"/>
            <a:ext cx="1645920" cy="1828800"/>
          </a:xfrm>
          <a:custGeom>
            <a:avLst/>
            <a:gdLst/>
            <a:ahLst/>
            <a:cxnLst/>
            <a:rect l="l" t="t" r="r" b="b"/>
            <a:pathLst>
              <a:path w="1645920" h="1828800">
                <a:moveTo>
                  <a:pt x="0" y="182880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1828800"/>
                </a:lnTo>
                <a:lnTo>
                  <a:pt x="0" y="1828800"/>
                </a:lnTo>
              </a:path>
            </a:pathLst>
          </a:custGeom>
          <a:noFill/>
          <a:ln/>
        </p:spPr>
        <p:txBody>
          <a:bodyPr wrap="square" lIns="0" tIns="0" rIns="0" bIns="0" rtlCol="0" anchor="t" numCol="1" spcCol="177800"/>
          <a:lstStyle/>
          <a:p>
            <a:pPr algn="l" marL="0" indent="0">
              <a:lnSpc>
                <a:spcPct val="1041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Designate protected zones to safeguard the habitats of endemic plant species.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5318335" y="3534987"/>
            <a:ext cx="1645920" cy="457200"/>
          </a:xfrm>
          <a:custGeom>
            <a:avLst/>
            <a:gdLst/>
            <a:ahLst/>
            <a:cxnLst/>
            <a:rect l="l" t="t" r="r" b="b"/>
            <a:pathLst>
              <a:path w="1645920" h="457200">
                <a:moveTo>
                  <a:pt x="0" y="45720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 numCol="1" spcCol="177800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Establish Conservation Areas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7612168" y="4138936"/>
            <a:ext cx="1645920" cy="1828800"/>
          </a:xfrm>
          <a:custGeom>
            <a:avLst/>
            <a:gdLst/>
            <a:ahLst/>
            <a:cxnLst/>
            <a:rect l="l" t="t" r="r" b="b"/>
            <a:pathLst>
              <a:path w="1645920" h="1828800">
                <a:moveTo>
                  <a:pt x="0" y="182880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1828800"/>
                </a:lnTo>
                <a:lnTo>
                  <a:pt x="0" y="1828800"/>
                </a:lnTo>
              </a:path>
            </a:pathLst>
          </a:custGeom>
          <a:noFill/>
          <a:ln/>
        </p:spPr>
        <p:txBody>
          <a:bodyPr wrap="square" lIns="0" tIns="0" rIns="0" bIns="0" rtlCol="0" anchor="t" numCol="1" spcCol="177800"/>
          <a:lstStyle/>
          <a:p>
            <a:pPr algn="l" marL="0" indent="0">
              <a:lnSpc>
                <a:spcPct val="1041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Promote eco-friendly farming techniques to preserve endemic plant populations.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7612168" y="3534987"/>
            <a:ext cx="1645920" cy="457200"/>
          </a:xfrm>
          <a:custGeom>
            <a:avLst/>
            <a:gdLst/>
            <a:ahLst/>
            <a:cxnLst/>
            <a:rect l="l" t="t" r="r" b="b"/>
            <a:pathLst>
              <a:path w="1645920" h="457200">
                <a:moveTo>
                  <a:pt x="0" y="45720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 numCol="1" spcCol="177800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1306" b="1" dirty="0">
                <a:solidFill>
                  <a:srgbClr val="FFFFFF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Implement Sustainable Cultivation Practices</a:t>
            </a:r>
            <a:endParaRPr lang="en-US" sz="1306" dirty="0"/>
          </a:p>
        </p:txBody>
      </p:sp>
      <p:sp>
        <p:nvSpPr>
          <p:cNvPr id="24" name="Text 22"/>
          <p:cNvSpPr/>
          <p:nvPr/>
        </p:nvSpPr>
        <p:spPr>
          <a:xfrm>
            <a:off x="9905999" y="4138936"/>
            <a:ext cx="1645920" cy="1828800"/>
          </a:xfrm>
          <a:custGeom>
            <a:avLst/>
            <a:gdLst/>
            <a:ahLst/>
            <a:cxnLst/>
            <a:rect l="l" t="t" r="r" b="b"/>
            <a:pathLst>
              <a:path w="1645920" h="1828800">
                <a:moveTo>
                  <a:pt x="0" y="182880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1828800"/>
                </a:lnTo>
                <a:lnTo>
                  <a:pt x="0" y="1828800"/>
                </a:lnTo>
              </a:path>
            </a:pathLst>
          </a:custGeom>
          <a:noFill/>
          <a:ln/>
        </p:spPr>
        <p:txBody>
          <a:bodyPr wrap="square" lIns="0" tIns="0" rIns="0" bIns="0" rtlCol="0" anchor="t" numCol="1" spcCol="177800"/>
          <a:lstStyle/>
          <a:p>
            <a:pPr algn="l" marL="0" indent="0">
              <a:lnSpc>
                <a:spcPct val="1041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Engage with residents to raise awareness and involve them in conservation efforts.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9905999" y="3534987"/>
            <a:ext cx="1645920" cy="457200"/>
          </a:xfrm>
          <a:custGeom>
            <a:avLst/>
            <a:gdLst/>
            <a:ahLst/>
            <a:cxnLst/>
            <a:rect l="l" t="t" r="r" b="b"/>
            <a:pathLst>
              <a:path w="1645920" h="457200">
                <a:moveTo>
                  <a:pt x="0" y="457200"/>
                </a:moveTo>
                <a:lnTo>
                  <a:pt x="0" y="0"/>
                </a:lnTo>
                <a:lnTo>
                  <a:pt x="1645920" y="0"/>
                </a:lnTo>
                <a:lnTo>
                  <a:pt x="164592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 numCol="1" spcCol="177800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Collaborate with Local Communities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3019929"/>
            <a:ext cx="12192308" cy="3838072"/>
          </a:xfrm>
          <a:custGeom>
            <a:avLst/>
            <a:gdLst/>
            <a:ahLst/>
            <a:cxnLst/>
            <a:rect l="l" t="t" r="r" b="b"/>
            <a:pathLst>
              <a:path w="12192308" h="3838072">
                <a:moveTo>
                  <a:pt x="12192308" y="0"/>
                </a:moveTo>
                <a:lnTo>
                  <a:pt x="0" y="3838072"/>
                </a:lnTo>
                <a:lnTo>
                  <a:pt x="1868493" y="3838072"/>
                </a:lnTo>
                <a:lnTo>
                  <a:pt x="12192000" y="191568"/>
                </a:lnTo>
                <a:cubicBezTo>
                  <a:pt x="12192103" y="127712"/>
                  <a:pt x="12192205" y="63856"/>
                  <a:pt x="12192308" y="0"/>
                </a:cubicBezTo>
                <a:lnTo>
                  <a:pt x="12192308" y="0"/>
                </a:lnTo>
              </a:path>
            </a:pathLst>
          </a:custGeom>
          <a:solidFill>
            <a:srgbClr val="D8CCFF"/>
          </a:solidFill>
          <a:ln/>
        </p:spPr>
        <p:txBody>
          <a:bodyPr wrap="square" lIns="90000" tIns="46800" rIns="90000" bIns="46800" rtlCol="0" anchor="ctr"/>
          <a:lstStyle/>
          <a:p>
            <a:r>
              <a:t>TITLE</a:t>
            </a:r>
          </a:p>
        </p:txBody>
      </p:sp>
      <p:sp>
        <p:nvSpPr>
          <p:cNvPr id="3" name="Text 1"/>
          <p:cNvSpPr/>
          <p:nvPr/>
        </p:nvSpPr>
        <p:spPr>
          <a:xfrm>
            <a:off x="1305498" y="6520039"/>
            <a:ext cx="383458" cy="196645"/>
          </a:xfrm>
          <a:custGeom>
            <a:avLst/>
            <a:gdLst/>
            <a:ahLst/>
            <a:cxnLst/>
            <a:rect l="l" t="t" r="r" b="b"/>
            <a:pathLst>
              <a:path w="383458" h="196645">
                <a:moveTo>
                  <a:pt x="0" y="98322"/>
                </a:moveTo>
                <a:cubicBezTo>
                  <a:pt x="0" y="44020"/>
                  <a:pt x="85840" y="0"/>
                  <a:pt x="191729" y="0"/>
                </a:cubicBezTo>
                <a:cubicBezTo>
                  <a:pt x="297618" y="0"/>
                  <a:pt x="383458" y="44020"/>
                  <a:pt x="383458" y="98322"/>
                </a:cubicBezTo>
                <a:cubicBezTo>
                  <a:pt x="383458" y="152625"/>
                  <a:pt x="297618" y="196645"/>
                  <a:pt x="191729" y="196645"/>
                </a:cubicBezTo>
                <a:cubicBezTo>
                  <a:pt x="85840" y="196645"/>
                  <a:pt x="0" y="152625"/>
                  <a:pt x="0" y="98322"/>
                </a:cubicBez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626473" y="5810357"/>
            <a:ext cx="383458" cy="196645"/>
          </a:xfrm>
          <a:custGeom>
            <a:avLst/>
            <a:gdLst/>
            <a:ahLst/>
            <a:cxnLst/>
            <a:rect l="l" t="t" r="r" b="b"/>
            <a:pathLst>
              <a:path w="383458" h="196645">
                <a:moveTo>
                  <a:pt x="0" y="98322"/>
                </a:moveTo>
                <a:cubicBezTo>
                  <a:pt x="0" y="44020"/>
                  <a:pt x="85840" y="0"/>
                  <a:pt x="191729" y="0"/>
                </a:cubicBezTo>
                <a:cubicBezTo>
                  <a:pt x="297618" y="0"/>
                  <a:pt x="383458" y="44020"/>
                  <a:pt x="383458" y="98322"/>
                </a:cubicBezTo>
                <a:cubicBezTo>
                  <a:pt x="383458" y="152625"/>
                  <a:pt x="297618" y="196645"/>
                  <a:pt x="191729" y="196645"/>
                </a:cubicBezTo>
                <a:cubicBezTo>
                  <a:pt x="85840" y="196645"/>
                  <a:pt x="0" y="152625"/>
                  <a:pt x="0" y="98322"/>
                </a:cubicBez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979512" y="5032182"/>
            <a:ext cx="383458" cy="196645"/>
          </a:xfrm>
          <a:custGeom>
            <a:avLst/>
            <a:gdLst/>
            <a:ahLst/>
            <a:cxnLst/>
            <a:rect l="l" t="t" r="r" b="b"/>
            <a:pathLst>
              <a:path w="383458" h="196645">
                <a:moveTo>
                  <a:pt x="0" y="98322"/>
                </a:moveTo>
                <a:cubicBezTo>
                  <a:pt x="0" y="44020"/>
                  <a:pt x="85840" y="0"/>
                  <a:pt x="191729" y="0"/>
                </a:cubicBezTo>
                <a:cubicBezTo>
                  <a:pt x="297618" y="0"/>
                  <a:pt x="383458" y="44020"/>
                  <a:pt x="383458" y="98322"/>
                </a:cubicBezTo>
                <a:cubicBezTo>
                  <a:pt x="383458" y="152625"/>
                  <a:pt x="297618" y="196645"/>
                  <a:pt x="191729" y="196645"/>
                </a:cubicBezTo>
                <a:cubicBezTo>
                  <a:pt x="85840" y="196645"/>
                  <a:pt x="0" y="152625"/>
                  <a:pt x="0" y="98322"/>
                </a:cubicBez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8139060" y="4298402"/>
            <a:ext cx="383458" cy="196645"/>
          </a:xfrm>
          <a:custGeom>
            <a:avLst/>
            <a:gdLst/>
            <a:ahLst/>
            <a:cxnLst/>
            <a:rect l="l" t="t" r="r" b="b"/>
            <a:pathLst>
              <a:path w="383458" h="196645">
                <a:moveTo>
                  <a:pt x="0" y="98322"/>
                </a:moveTo>
                <a:cubicBezTo>
                  <a:pt x="0" y="44020"/>
                  <a:pt x="85840" y="0"/>
                  <a:pt x="191729" y="0"/>
                </a:cubicBezTo>
                <a:cubicBezTo>
                  <a:pt x="297618" y="0"/>
                  <a:pt x="383458" y="44020"/>
                  <a:pt x="383458" y="98322"/>
                </a:cubicBezTo>
                <a:cubicBezTo>
                  <a:pt x="383458" y="152625"/>
                  <a:pt x="297618" y="196645"/>
                  <a:pt x="191729" y="196645"/>
                </a:cubicBezTo>
                <a:cubicBezTo>
                  <a:pt x="85840" y="196645"/>
                  <a:pt x="0" y="152625"/>
                  <a:pt x="0" y="98322"/>
                </a:cubicBez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0446818" y="3521821"/>
            <a:ext cx="383458" cy="196645"/>
          </a:xfrm>
          <a:custGeom>
            <a:avLst/>
            <a:gdLst/>
            <a:ahLst/>
            <a:cxnLst/>
            <a:rect l="l" t="t" r="r" b="b"/>
            <a:pathLst>
              <a:path w="383458" h="196645">
                <a:moveTo>
                  <a:pt x="0" y="98322"/>
                </a:moveTo>
                <a:cubicBezTo>
                  <a:pt x="0" y="44020"/>
                  <a:pt x="85840" y="0"/>
                  <a:pt x="191729" y="0"/>
                </a:cubicBezTo>
                <a:cubicBezTo>
                  <a:pt x="297618" y="0"/>
                  <a:pt x="383458" y="44020"/>
                  <a:pt x="383458" y="98322"/>
                </a:cubicBezTo>
                <a:cubicBezTo>
                  <a:pt x="383458" y="152625"/>
                  <a:pt x="297618" y="196645"/>
                  <a:pt x="191729" y="196645"/>
                </a:cubicBezTo>
                <a:cubicBezTo>
                  <a:pt x="85840" y="196645"/>
                  <a:pt x="0" y="152625"/>
                  <a:pt x="0" y="98322"/>
                </a:cubicBez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1497227" y="4094667"/>
            <a:ext cx="0" cy="2560320"/>
          </a:xfrm>
          <a:custGeom>
            <a:avLst/>
            <a:gdLst/>
            <a:ahLst/>
            <a:cxnLst/>
            <a:rect l="l" t="t" r="r" b="b"/>
            <a:pathLst>
              <a:path w="0" h="2560320">
                <a:moveTo>
                  <a:pt x="0" y="0"/>
                </a:moveTo>
                <a:lnTo>
                  <a:pt x="0" y="2560320"/>
                </a:lnTo>
              </a:path>
            </a:pathLst>
          </a:custGeom>
          <a:noFill/>
          <a:ln w="28575">
            <a:solidFill>
              <a:srgbClr val="2F00BF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 rot="16200000">
            <a:off x="1405787" y="35620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0"/>
                </a:lnTo>
                <a:lnTo>
                  <a:pt x="342900" y="685800"/>
                </a:lnTo>
                <a:lnTo>
                  <a:pt x="0" y="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3818203" y="3331255"/>
            <a:ext cx="0" cy="2560320"/>
          </a:xfrm>
          <a:custGeom>
            <a:avLst/>
            <a:gdLst/>
            <a:ahLst/>
            <a:cxnLst/>
            <a:rect l="l" t="t" r="r" b="b"/>
            <a:pathLst>
              <a:path w="0" h="2560320">
                <a:moveTo>
                  <a:pt x="0" y="0"/>
                </a:moveTo>
                <a:lnTo>
                  <a:pt x="0" y="2560320"/>
                </a:lnTo>
              </a:path>
            </a:pathLst>
          </a:custGeom>
          <a:noFill/>
          <a:ln w="28575">
            <a:solidFill>
              <a:srgbClr val="2F00BF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6171241" y="2577422"/>
            <a:ext cx="0" cy="2560320"/>
          </a:xfrm>
          <a:custGeom>
            <a:avLst/>
            <a:gdLst/>
            <a:ahLst/>
            <a:cxnLst/>
            <a:rect l="l" t="t" r="r" b="b"/>
            <a:pathLst>
              <a:path w="0" h="2560320">
                <a:moveTo>
                  <a:pt x="0" y="0"/>
                </a:moveTo>
                <a:lnTo>
                  <a:pt x="0" y="2560320"/>
                </a:lnTo>
              </a:path>
            </a:pathLst>
          </a:custGeom>
          <a:noFill/>
          <a:ln w="28575">
            <a:solidFill>
              <a:srgbClr val="2F00BF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8330790" y="1829634"/>
            <a:ext cx="0" cy="2560320"/>
          </a:xfrm>
          <a:custGeom>
            <a:avLst/>
            <a:gdLst/>
            <a:ahLst/>
            <a:cxnLst/>
            <a:rect l="l" t="t" r="r" b="b"/>
            <a:pathLst>
              <a:path w="0" h="2560320">
                <a:moveTo>
                  <a:pt x="0" y="0"/>
                </a:moveTo>
                <a:lnTo>
                  <a:pt x="0" y="2560320"/>
                </a:lnTo>
              </a:path>
            </a:pathLst>
          </a:custGeom>
          <a:noFill/>
          <a:ln w="28575">
            <a:solidFill>
              <a:srgbClr val="2F00BF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 rot="16200000">
            <a:off x="3726763" y="279861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0"/>
                </a:lnTo>
                <a:lnTo>
                  <a:pt x="342900" y="685800"/>
                </a:lnTo>
                <a:lnTo>
                  <a:pt x="0" y="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 rot="16200000">
            <a:off x="6079801" y="2044783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0"/>
                </a:lnTo>
                <a:lnTo>
                  <a:pt x="342900" y="685800"/>
                </a:lnTo>
                <a:lnTo>
                  <a:pt x="0" y="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10638548" y="1053053"/>
            <a:ext cx="0" cy="2560320"/>
          </a:xfrm>
          <a:custGeom>
            <a:avLst/>
            <a:gdLst/>
            <a:ahLst/>
            <a:cxnLst/>
            <a:rect l="l" t="t" r="r" b="b"/>
            <a:pathLst>
              <a:path w="0" h="2560320">
                <a:moveTo>
                  <a:pt x="0" y="0"/>
                </a:moveTo>
                <a:lnTo>
                  <a:pt x="0" y="2560320"/>
                </a:lnTo>
              </a:path>
            </a:pathLst>
          </a:custGeom>
          <a:noFill/>
          <a:ln w="28575">
            <a:solidFill>
              <a:srgbClr val="2F00BF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 rot="16200000">
            <a:off x="8239350" y="1296995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0"/>
                </a:lnTo>
                <a:lnTo>
                  <a:pt x="342900" y="685800"/>
                </a:lnTo>
                <a:lnTo>
                  <a:pt x="0" y="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 rot="16200000">
            <a:off x="10547108" y="520414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0"/>
                </a:lnTo>
                <a:lnTo>
                  <a:pt x="342900" y="685800"/>
                </a:lnTo>
                <a:lnTo>
                  <a:pt x="0" y="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731520" y="39583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0" y="0"/>
                </a:ln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731520" y="1181283"/>
            <a:ext cx="10820400" cy="884627"/>
          </a:xfrm>
          <a:custGeom>
            <a:avLst/>
            <a:gdLst/>
            <a:ahLst/>
            <a:cxnLst/>
            <a:rect l="l" t="t" r="r" b="b"/>
            <a:pathLst>
              <a:path w="10820400" h="884627">
                <a:moveTo>
                  <a:pt x="0" y="884627"/>
                </a:moveTo>
                <a:lnTo>
                  <a:pt x="0" y="0"/>
                </a:lnTo>
                <a:lnTo>
                  <a:pt x="10820400" y="0"/>
                </a:lnTo>
                <a:lnTo>
                  <a:pt x="10820400" y="884627"/>
                </a:lnTo>
                <a:lnTo>
                  <a:pt x="0" y="884627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40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Timeline of Events</a:t>
            </a:r>
            <a:endParaRPr lang="en-US" sz="4000" dirty="0"/>
          </a:p>
        </p:txBody>
      </p:sp>
      <p:sp>
        <p:nvSpPr>
          <p:cNvPr id="20" name="Text 18"/>
          <p:cNvSpPr/>
          <p:nvPr/>
        </p:nvSpPr>
        <p:spPr>
          <a:xfrm>
            <a:off x="1123600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5</a:t>
            </a:r>
            <a:endParaRPr lang="en-US" sz="800" dirty="0"/>
          </a:p>
        </p:txBody>
      </p:sp>
      <p:sp>
        <p:nvSpPr>
          <p:cNvPr id="21" name="Text 19"/>
          <p:cNvSpPr/>
          <p:nvPr/>
        </p:nvSpPr>
        <p:spPr>
          <a:xfrm>
            <a:off x="731519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Exploring Sustainable Growth Opportunities in Michoacan Mexico</a:t>
            </a:r>
            <a:endParaRPr lang="en-US" sz="800" dirty="0"/>
          </a:p>
        </p:txBody>
      </p:sp>
      <p:sp>
        <p:nvSpPr>
          <p:cNvPr id="22" name="Text 20"/>
          <p:cNvSpPr/>
          <p:nvPr/>
        </p:nvSpPr>
        <p:spPr>
          <a:xfrm>
            <a:off x="9596670" y="2081267"/>
            <a:ext cx="2103120" cy="640080"/>
          </a:xfrm>
          <a:custGeom>
            <a:avLst/>
            <a:gdLst/>
            <a:ahLst/>
            <a:cxnLst/>
            <a:rect l="l" t="t" r="r" b="b"/>
            <a:pathLst>
              <a:path w="2103120" h="640080">
                <a:moveTo>
                  <a:pt x="0" y="64008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640080"/>
                </a:lnTo>
                <a:lnTo>
                  <a:pt x="0" y="64008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rtlCol="0" anchor="t"/>
          <a:lstStyle/>
          <a:p>
            <a:pPr algn="ctr" marL="0" indent="0">
              <a:lnSpc>
                <a:spcPct val="110000"/>
              </a:lnSpc>
              <a:buNone/>
            </a:pPr>
            <a:r>
              <a:rPr lang="en-US" sz="956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Launch of conservation efforts to protect the endemic flora of Michoacan, promoting sustainable growth opportunities.</a:t>
            </a:r>
            <a:endParaRPr lang="en-US" sz="956" dirty="0"/>
          </a:p>
        </p:txBody>
      </p:sp>
      <p:sp>
        <p:nvSpPr>
          <p:cNvPr id="23" name="Text 21"/>
          <p:cNvSpPr/>
          <p:nvPr/>
        </p:nvSpPr>
        <p:spPr>
          <a:xfrm>
            <a:off x="9596670" y="1552090"/>
            <a:ext cx="2103120" cy="457200"/>
          </a:xfrm>
          <a:custGeom>
            <a:avLst/>
            <a:gdLst/>
            <a:ahLst/>
            <a:cxnLst/>
            <a:rect l="l" t="t" r="r" b="b"/>
            <a:pathLst>
              <a:path w="2103120" h="457200">
                <a:moveTo>
                  <a:pt x="0" y="45720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457200"/>
                </a:lnTo>
                <a:lnTo>
                  <a:pt x="0" y="45720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2021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7316620" y="2857848"/>
            <a:ext cx="2103120" cy="640080"/>
          </a:xfrm>
          <a:custGeom>
            <a:avLst/>
            <a:gdLst/>
            <a:ahLst/>
            <a:cxnLst/>
            <a:rect l="l" t="t" r="r" b="b"/>
            <a:pathLst>
              <a:path w="2103120" h="640080">
                <a:moveTo>
                  <a:pt x="0" y="64008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640080"/>
                </a:lnTo>
                <a:lnTo>
                  <a:pt x="0" y="64008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rtlCol="0" anchor="t"/>
          <a:lstStyle/>
          <a:p>
            <a:pPr algn="ctr" marL="0" indent="0">
              <a:lnSpc>
                <a:spcPct val="110000"/>
              </a:lnSpc>
              <a:buNone/>
            </a:pPr>
            <a:r>
              <a:rPr lang="en-US" sz="956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Declaration of the agave landscape of Tequila as a UNESCO World Heritage site, showcasing sustainable agriculture practices.</a:t>
            </a:r>
            <a:endParaRPr lang="en-US" sz="956" dirty="0"/>
          </a:p>
        </p:txBody>
      </p:sp>
      <p:sp>
        <p:nvSpPr>
          <p:cNvPr id="25" name="Text 23"/>
          <p:cNvSpPr/>
          <p:nvPr/>
        </p:nvSpPr>
        <p:spPr>
          <a:xfrm>
            <a:off x="7316620" y="2328671"/>
            <a:ext cx="2103120" cy="457200"/>
          </a:xfrm>
          <a:custGeom>
            <a:avLst/>
            <a:gdLst/>
            <a:ahLst/>
            <a:cxnLst/>
            <a:rect l="l" t="t" r="r" b="b"/>
            <a:pathLst>
              <a:path w="2103120" h="457200">
                <a:moveTo>
                  <a:pt x="0" y="45720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457200"/>
                </a:lnTo>
                <a:lnTo>
                  <a:pt x="0" y="45720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2008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5028241" y="3605636"/>
            <a:ext cx="2103120" cy="640080"/>
          </a:xfrm>
          <a:custGeom>
            <a:avLst/>
            <a:gdLst/>
            <a:ahLst/>
            <a:cxnLst/>
            <a:rect l="l" t="t" r="r" b="b"/>
            <a:pathLst>
              <a:path w="2103120" h="640080">
                <a:moveTo>
                  <a:pt x="0" y="64008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640080"/>
                </a:lnTo>
                <a:lnTo>
                  <a:pt x="0" y="64008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rtlCol="0" anchor="t"/>
          <a:lstStyle/>
          <a:p>
            <a:pPr algn="ctr" marL="0" indent="0">
              <a:lnSpc>
                <a:spcPct val="110000"/>
              </a:lnSpc>
              <a:buNone/>
            </a:pPr>
            <a:r>
              <a:rPr lang="en-US" sz="1149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Establishment of the Paricutin volcano, leading to unique ecological adaptations in the region.</a:t>
            </a:r>
            <a:endParaRPr lang="en-US" sz="1149" dirty="0"/>
          </a:p>
        </p:txBody>
      </p:sp>
      <p:sp>
        <p:nvSpPr>
          <p:cNvPr id="27" name="Text 25"/>
          <p:cNvSpPr/>
          <p:nvPr/>
        </p:nvSpPr>
        <p:spPr>
          <a:xfrm>
            <a:off x="5028241" y="3076459"/>
            <a:ext cx="2103120" cy="457200"/>
          </a:xfrm>
          <a:custGeom>
            <a:avLst/>
            <a:gdLst/>
            <a:ahLst/>
            <a:cxnLst/>
            <a:rect l="l" t="t" r="r" b="b"/>
            <a:pathLst>
              <a:path w="2103120" h="457200">
                <a:moveTo>
                  <a:pt x="0" y="45720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457200"/>
                </a:lnTo>
                <a:lnTo>
                  <a:pt x="0" y="45720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1937</a:t>
            </a:r>
            <a:endParaRPr lang="en-US" sz="1200" dirty="0"/>
          </a:p>
        </p:txBody>
      </p:sp>
      <p:sp>
        <p:nvSpPr>
          <p:cNvPr id="28" name="Text 26"/>
          <p:cNvSpPr/>
          <p:nvPr/>
        </p:nvSpPr>
        <p:spPr>
          <a:xfrm>
            <a:off x="2755953" y="4359469"/>
            <a:ext cx="2103120" cy="640080"/>
          </a:xfrm>
          <a:custGeom>
            <a:avLst/>
            <a:gdLst/>
            <a:ahLst/>
            <a:cxnLst/>
            <a:rect l="l" t="t" r="r" b="b"/>
            <a:pathLst>
              <a:path w="2103120" h="640080">
                <a:moveTo>
                  <a:pt x="0" y="64008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640080"/>
                </a:lnTo>
                <a:lnTo>
                  <a:pt x="0" y="64008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rtlCol="0" anchor="t"/>
          <a:lstStyle/>
          <a:p>
            <a:pPr algn="ctr" marL="0" indent="0">
              <a:lnSpc>
                <a:spcPct val="110000"/>
              </a:lnSpc>
              <a:buNone/>
            </a:pPr>
            <a:r>
              <a:rPr lang="en-US" sz="1187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Discovery of the Monarch Butterfly Biosphere Reserve, home to various endemic plant species.</a:t>
            </a:r>
            <a:endParaRPr lang="en-US" sz="1187" dirty="0"/>
          </a:p>
        </p:txBody>
      </p:sp>
      <p:sp>
        <p:nvSpPr>
          <p:cNvPr id="29" name="Text 27"/>
          <p:cNvSpPr/>
          <p:nvPr/>
        </p:nvSpPr>
        <p:spPr>
          <a:xfrm>
            <a:off x="2755953" y="3830292"/>
            <a:ext cx="2103120" cy="457200"/>
          </a:xfrm>
          <a:custGeom>
            <a:avLst/>
            <a:gdLst/>
            <a:ahLst/>
            <a:cxnLst/>
            <a:rect l="l" t="t" r="r" b="b"/>
            <a:pathLst>
              <a:path w="2103120" h="457200">
                <a:moveTo>
                  <a:pt x="0" y="45720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457200"/>
                </a:lnTo>
                <a:lnTo>
                  <a:pt x="0" y="45720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1860s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463955" y="5110689"/>
            <a:ext cx="2103120" cy="640080"/>
          </a:xfrm>
          <a:custGeom>
            <a:avLst/>
            <a:gdLst/>
            <a:ahLst/>
            <a:cxnLst/>
            <a:rect l="l" t="t" r="r" b="b"/>
            <a:pathLst>
              <a:path w="2103120" h="640080">
                <a:moveTo>
                  <a:pt x="0" y="64008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640080"/>
                </a:lnTo>
                <a:lnTo>
                  <a:pt x="0" y="64008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rtlCol="0" anchor="t"/>
          <a:lstStyle/>
          <a:p>
            <a:pPr algn="ctr" marL="0" indent="0">
              <a:lnSpc>
                <a:spcPct val="110000"/>
              </a:lnSpc>
              <a:buNone/>
            </a:pPr>
            <a:r>
              <a:rPr lang="en-US" sz="1187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Arrival of Spanish conquistadors led to the introduction of new plant species to Michoacan.</a:t>
            </a:r>
            <a:endParaRPr lang="en-US" sz="1187" dirty="0"/>
          </a:p>
        </p:txBody>
      </p:sp>
      <p:sp>
        <p:nvSpPr>
          <p:cNvPr id="31" name="Text 29"/>
          <p:cNvSpPr/>
          <p:nvPr/>
        </p:nvSpPr>
        <p:spPr>
          <a:xfrm>
            <a:off x="463955" y="4581512"/>
            <a:ext cx="2103120" cy="457200"/>
          </a:xfrm>
          <a:custGeom>
            <a:avLst/>
            <a:gdLst/>
            <a:ahLst/>
            <a:cxnLst/>
            <a:rect l="l" t="t" r="r" b="b"/>
            <a:pathLst>
              <a:path w="2103120" h="457200">
                <a:moveTo>
                  <a:pt x="0" y="45720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457200"/>
                </a:lnTo>
                <a:lnTo>
                  <a:pt x="0" y="45720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1500s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22876" y="0"/>
            <a:ext cx="8569124" cy="6858000"/>
          </a:xfrm>
          <a:custGeom>
            <a:avLst/>
            <a:gdLst/>
            <a:ahLst/>
            <a:cxnLst/>
            <a:rect l="l" t="t" r="r" b="b"/>
            <a:pathLst>
              <a:path w="8569124" h="6858000">
                <a:moveTo>
                  <a:pt x="0" y="6858000"/>
                </a:moveTo>
                <a:lnTo>
                  <a:pt x="0" y="0"/>
                </a:lnTo>
                <a:lnTo>
                  <a:pt x="8569124" y="0"/>
                </a:lnTo>
                <a:lnTo>
                  <a:pt x="8569124" y="6858000"/>
                </a:lnTo>
                <a:lnTo>
                  <a:pt x="0" y="685800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TITLE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277684" y="761596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80" h="640080">
                <a:moveTo>
                  <a:pt x="115214" y="640080"/>
                </a:moveTo>
                <a:cubicBezTo>
                  <a:pt x="51583" y="640080"/>
                  <a:pt x="0" y="588497"/>
                  <a:pt x="0" y="524866"/>
                </a:cubicBezTo>
                <a:lnTo>
                  <a:pt x="0" y="115214"/>
                </a:lnTo>
                <a:cubicBezTo>
                  <a:pt x="0" y="51583"/>
                  <a:pt x="51583" y="0"/>
                  <a:pt x="115214" y="0"/>
                </a:cubicBezTo>
                <a:lnTo>
                  <a:pt x="524866" y="0"/>
                </a:lnTo>
                <a:cubicBezTo>
                  <a:pt x="588497" y="0"/>
                  <a:pt x="640080" y="51583"/>
                  <a:pt x="640080" y="115214"/>
                </a:cubicBezTo>
                <a:lnTo>
                  <a:pt x="640080" y="524866"/>
                </a:lnTo>
                <a:cubicBezTo>
                  <a:pt x="640080" y="588497"/>
                  <a:pt x="588497" y="640080"/>
                  <a:pt x="524866" y="640080"/>
                </a:cubicBezTo>
                <a:lnTo>
                  <a:pt x="115214" y="640080"/>
                </a:lnTo>
              </a:path>
            </a:pathLst>
          </a:custGeom>
          <a:solidFill>
            <a:srgbClr val="DF71F6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277684" y="3487935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80" h="640080">
                <a:moveTo>
                  <a:pt x="115214" y="640080"/>
                </a:moveTo>
                <a:cubicBezTo>
                  <a:pt x="51583" y="640080"/>
                  <a:pt x="0" y="588497"/>
                  <a:pt x="0" y="524866"/>
                </a:cubicBezTo>
                <a:lnTo>
                  <a:pt x="0" y="115214"/>
                </a:lnTo>
                <a:cubicBezTo>
                  <a:pt x="0" y="51583"/>
                  <a:pt x="51583" y="0"/>
                  <a:pt x="115214" y="0"/>
                </a:cubicBezTo>
                <a:lnTo>
                  <a:pt x="524866" y="0"/>
                </a:lnTo>
                <a:cubicBezTo>
                  <a:pt x="588497" y="0"/>
                  <a:pt x="640080" y="51583"/>
                  <a:pt x="640080" y="115214"/>
                </a:cubicBezTo>
                <a:lnTo>
                  <a:pt x="640080" y="524866"/>
                </a:lnTo>
                <a:cubicBezTo>
                  <a:pt x="640080" y="588497"/>
                  <a:pt x="588497" y="640080"/>
                  <a:pt x="524866" y="640080"/>
                </a:cubicBezTo>
                <a:lnTo>
                  <a:pt x="115214" y="640080"/>
                </a:lnTo>
              </a:path>
            </a:pathLst>
          </a:custGeom>
          <a:solidFill>
            <a:srgbClr val="DF71F6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O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8175010" y="761596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80" h="640080">
                <a:moveTo>
                  <a:pt x="115214" y="640080"/>
                </a:moveTo>
                <a:cubicBezTo>
                  <a:pt x="51583" y="640080"/>
                  <a:pt x="0" y="588497"/>
                  <a:pt x="0" y="524866"/>
                </a:cubicBezTo>
                <a:lnTo>
                  <a:pt x="0" y="115214"/>
                </a:lnTo>
                <a:cubicBezTo>
                  <a:pt x="0" y="51583"/>
                  <a:pt x="51583" y="0"/>
                  <a:pt x="115214" y="0"/>
                </a:cubicBezTo>
                <a:lnTo>
                  <a:pt x="524866" y="0"/>
                </a:lnTo>
                <a:cubicBezTo>
                  <a:pt x="588497" y="0"/>
                  <a:pt x="640080" y="51583"/>
                  <a:pt x="640080" y="115214"/>
                </a:cubicBezTo>
                <a:lnTo>
                  <a:pt x="640080" y="524866"/>
                </a:lnTo>
                <a:cubicBezTo>
                  <a:pt x="640080" y="588497"/>
                  <a:pt x="588497" y="640080"/>
                  <a:pt x="524866" y="640080"/>
                </a:cubicBezTo>
                <a:lnTo>
                  <a:pt x="115214" y="640080"/>
                </a:lnTo>
              </a:path>
            </a:pathLst>
          </a:custGeom>
          <a:solidFill>
            <a:srgbClr val="DF71F6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W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5069119" y="958525"/>
            <a:ext cx="2591845" cy="307777"/>
          </a:xfrm>
          <a:custGeom>
            <a:avLst/>
            <a:gdLst/>
            <a:ahLst/>
            <a:cxnLst/>
            <a:rect l="l" t="t" r="r" b="b"/>
            <a:pathLst>
              <a:path w="2591845" h="307777">
                <a:moveTo>
                  <a:pt x="0" y="307777"/>
                </a:moveTo>
                <a:lnTo>
                  <a:pt x="0" y="0"/>
                </a:lnTo>
                <a:lnTo>
                  <a:pt x="2591845" y="0"/>
                </a:lnTo>
                <a:lnTo>
                  <a:pt x="2591845" y="307777"/>
                </a:lnTo>
                <a:lnTo>
                  <a:pt x="0" y="307777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83333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Strengths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5069119" y="3685474"/>
            <a:ext cx="2591845" cy="307777"/>
          </a:xfrm>
          <a:custGeom>
            <a:avLst/>
            <a:gdLst/>
            <a:ahLst/>
            <a:cxnLst/>
            <a:rect l="l" t="t" r="r" b="b"/>
            <a:pathLst>
              <a:path w="2591845" h="307777">
                <a:moveTo>
                  <a:pt x="0" y="307777"/>
                </a:moveTo>
                <a:lnTo>
                  <a:pt x="0" y="0"/>
                </a:lnTo>
                <a:lnTo>
                  <a:pt x="2591845" y="0"/>
                </a:lnTo>
                <a:lnTo>
                  <a:pt x="2591845" y="307777"/>
                </a:lnTo>
                <a:lnTo>
                  <a:pt x="0" y="307777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83333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Opportunities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8963538" y="3654087"/>
            <a:ext cx="2588381" cy="307777"/>
          </a:xfrm>
          <a:custGeom>
            <a:avLst/>
            <a:gdLst/>
            <a:ahLst/>
            <a:cxnLst/>
            <a:rect l="l" t="t" r="r" b="b"/>
            <a:pathLst>
              <a:path w="2588381" h="307777">
                <a:moveTo>
                  <a:pt x="0" y="307777"/>
                </a:moveTo>
                <a:lnTo>
                  <a:pt x="0" y="0"/>
                </a:lnTo>
                <a:lnTo>
                  <a:pt x="2588381" y="0"/>
                </a:lnTo>
                <a:lnTo>
                  <a:pt x="2588381" y="307777"/>
                </a:lnTo>
                <a:lnTo>
                  <a:pt x="0" y="307777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83333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Threats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8175010" y="3487935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80" h="640080">
                <a:moveTo>
                  <a:pt x="115214" y="640080"/>
                </a:moveTo>
                <a:cubicBezTo>
                  <a:pt x="51583" y="640080"/>
                  <a:pt x="0" y="588497"/>
                  <a:pt x="0" y="524866"/>
                </a:cubicBezTo>
                <a:lnTo>
                  <a:pt x="0" y="115214"/>
                </a:lnTo>
                <a:cubicBezTo>
                  <a:pt x="0" y="51583"/>
                  <a:pt x="51583" y="0"/>
                  <a:pt x="115214" y="0"/>
                </a:cubicBezTo>
                <a:lnTo>
                  <a:pt x="524866" y="0"/>
                </a:lnTo>
                <a:cubicBezTo>
                  <a:pt x="588497" y="0"/>
                  <a:pt x="640080" y="51583"/>
                  <a:pt x="640080" y="115214"/>
                </a:cubicBezTo>
                <a:lnTo>
                  <a:pt x="640080" y="524866"/>
                </a:lnTo>
                <a:cubicBezTo>
                  <a:pt x="640080" y="588497"/>
                  <a:pt x="588497" y="640080"/>
                  <a:pt x="524866" y="640080"/>
                </a:cubicBezTo>
                <a:lnTo>
                  <a:pt x="115214" y="640080"/>
                </a:lnTo>
              </a:path>
            </a:pathLst>
          </a:custGeom>
          <a:solidFill>
            <a:srgbClr val="DF71F6"/>
          </a:solidFill>
          <a:ln/>
        </p:spPr>
        <p:txBody>
          <a:bodyPr wrap="square" lIns="90000" tIns="46800" rIns="90000" bIns="46800" rtlCol="0" anchor="ctr"/>
          <a:lstStyle/>
          <a:p>
            <a:pPr algn="ctr" marL="0" indent="0">
              <a:lnSpc>
                <a:spcPct val="83333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8963538" y="958525"/>
            <a:ext cx="2566012" cy="307777"/>
          </a:xfrm>
          <a:custGeom>
            <a:avLst/>
            <a:gdLst/>
            <a:ahLst/>
            <a:cxnLst/>
            <a:rect l="l" t="t" r="r" b="b"/>
            <a:pathLst>
              <a:path w="2566012" h="307777">
                <a:moveTo>
                  <a:pt x="0" y="307777"/>
                </a:moveTo>
                <a:lnTo>
                  <a:pt x="0" y="0"/>
                </a:lnTo>
                <a:lnTo>
                  <a:pt x="2566012" y="0"/>
                </a:lnTo>
                <a:lnTo>
                  <a:pt x="2566012" y="307777"/>
                </a:lnTo>
                <a:lnTo>
                  <a:pt x="0" y="307777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83333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Weaknesses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731520" y="39583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0" y="0"/>
                </a:ln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731518" y="6309360"/>
            <a:ext cx="6746406" cy="548640"/>
          </a:xfrm>
          <a:custGeom>
            <a:avLst/>
            <a:gdLst/>
            <a:ahLst/>
            <a:cxnLst/>
            <a:rect l="l" t="t" r="r" b="b"/>
            <a:pathLst>
              <a:path w="6746406" h="548640">
                <a:moveTo>
                  <a:pt x="0" y="548640"/>
                </a:moveTo>
                <a:lnTo>
                  <a:pt x="0" y="0"/>
                </a:lnTo>
                <a:lnTo>
                  <a:pt x="6746406" y="0"/>
                </a:lnTo>
                <a:lnTo>
                  <a:pt x="6746406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Exploring Sustainable Growth Opportunities in Michoacan Mexico</a:t>
            </a:r>
            <a:endParaRPr lang="en-US" sz="800" dirty="0"/>
          </a:p>
        </p:txBody>
      </p:sp>
      <p:sp>
        <p:nvSpPr>
          <p:cNvPr id="13" name="Text 11"/>
          <p:cNvSpPr/>
          <p:nvPr/>
        </p:nvSpPr>
        <p:spPr>
          <a:xfrm>
            <a:off x="1123600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6</a:t>
            </a:r>
            <a:endParaRPr lang="en-US" sz="800" dirty="0"/>
          </a:p>
        </p:txBody>
      </p:sp>
      <p:sp>
        <p:nvSpPr>
          <p:cNvPr id="14" name="Text 12"/>
          <p:cNvSpPr/>
          <p:nvPr/>
        </p:nvSpPr>
        <p:spPr>
          <a:xfrm>
            <a:off x="731519" y="1528510"/>
            <a:ext cx="2383681" cy="2259838"/>
          </a:xfrm>
          <a:custGeom>
            <a:avLst/>
            <a:gdLst/>
            <a:ahLst/>
            <a:cxnLst/>
            <a:rect l="l" t="t" r="r" b="b"/>
            <a:pathLst>
              <a:path w="2383681" h="2259838">
                <a:moveTo>
                  <a:pt x="0" y="2259838"/>
                </a:moveTo>
                <a:lnTo>
                  <a:pt x="0" y="0"/>
                </a:lnTo>
                <a:lnTo>
                  <a:pt x="2383681" y="0"/>
                </a:lnTo>
                <a:lnTo>
                  <a:pt x="2383681" y="2259838"/>
                </a:lnTo>
                <a:lnTo>
                  <a:pt x="0" y="2259838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950"/>
              </a:spcBef>
              <a:buNone/>
            </a:pPr>
            <a:r>
              <a:rPr lang="en-US" sz="3799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SWOT Analysis of Product Launch</a:t>
            </a:r>
            <a:endParaRPr lang="en-US" sz="3799" dirty="0"/>
          </a:p>
        </p:txBody>
      </p:sp>
      <p:sp>
        <p:nvSpPr>
          <p:cNvPr id="15" name="Text 13"/>
          <p:cNvSpPr/>
          <p:nvPr/>
        </p:nvSpPr>
        <p:spPr>
          <a:xfrm>
            <a:off x="4277684" y="1592000"/>
            <a:ext cx="3383280" cy="1463040"/>
          </a:xfrm>
          <a:custGeom>
            <a:avLst/>
            <a:gdLst/>
            <a:ahLst/>
            <a:cxnLst/>
            <a:rect l="l" t="t" r="r" b="b"/>
            <a:pathLst>
              <a:path w="3383280" h="1463040">
                <a:moveTo>
                  <a:pt x="0" y="1463040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1463040"/>
                </a:lnTo>
                <a:lnTo>
                  <a:pt x="0" y="14630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171450" indent="-1714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Unique selling proposition: Utilizing rare endemic plants from Michoacan Mexico.</a:t>
            </a:r>
            <a:endParaRPr lang="en-US" sz="1400" dirty="0"/>
          </a:p>
          <a:p>
            <a:pPr algn="l" marL="171450" indent="-1714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Sustainable sourcing practices: Appeal to environmentally conscious consumers.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8168639" y="1592000"/>
            <a:ext cx="3383280" cy="1463040"/>
          </a:xfrm>
          <a:custGeom>
            <a:avLst/>
            <a:gdLst/>
            <a:ahLst/>
            <a:cxnLst/>
            <a:rect l="l" t="t" r="r" b="b"/>
            <a:pathLst>
              <a:path w="3383280" h="1463040">
                <a:moveTo>
                  <a:pt x="0" y="1463040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1463040"/>
                </a:lnTo>
                <a:lnTo>
                  <a:pt x="0" y="14630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171450" indent="-1714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Limited availability: Challenges in scaling production due to the endemic nature of the plants.</a:t>
            </a:r>
            <a:endParaRPr lang="en-US" sz="1400" dirty="0"/>
          </a:p>
          <a:p>
            <a:pPr algn="l" marL="171450" indent="-1714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Higher production costs: Processing and extracting from rare plants may increase manufacturing expenses.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4277684" y="4313987"/>
            <a:ext cx="3383280" cy="1463040"/>
          </a:xfrm>
          <a:custGeom>
            <a:avLst/>
            <a:gdLst/>
            <a:ahLst/>
            <a:cxnLst/>
            <a:rect l="l" t="t" r="r" b="b"/>
            <a:pathLst>
              <a:path w="3383280" h="1463040">
                <a:moveTo>
                  <a:pt x="0" y="1463040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1463040"/>
                </a:lnTo>
                <a:lnTo>
                  <a:pt x="0" y="14630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171450" indent="-1714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Growing demand for natural products: Tap into the increasing market for organic and sustainable goods.</a:t>
            </a:r>
            <a:endParaRPr lang="en-US" sz="1400" dirty="0"/>
          </a:p>
          <a:p>
            <a:pPr algn="l" marL="171450" indent="-1714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Differentiation in the market: Stand out from competitors by offering a truly unique product.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8168639" y="4317712"/>
            <a:ext cx="3383280" cy="1463040"/>
          </a:xfrm>
          <a:custGeom>
            <a:avLst/>
            <a:gdLst/>
            <a:ahLst/>
            <a:cxnLst/>
            <a:rect l="l" t="t" r="r" b="b"/>
            <a:pathLst>
              <a:path w="3383280" h="1463040">
                <a:moveTo>
                  <a:pt x="0" y="1463040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1463040"/>
                </a:lnTo>
                <a:lnTo>
                  <a:pt x="0" y="14630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171450" indent="-1714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Regulatory hurdles: Compliance with stringent regulations on the use of endangered plant species.</a:t>
            </a:r>
            <a:endParaRPr lang="en-US" sz="1400" dirty="0"/>
          </a:p>
          <a:p>
            <a:pPr algn="l" marL="171450" indent="-1714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Potential imitation: Risk of competitors replicating the concept with synthetic alternatives.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"/>
            <a:ext cx="12192000" cy="2621280"/>
          </a:xfrm>
          <a:custGeom>
            <a:avLst/>
            <a:gdLst/>
            <a:ahLst/>
            <a:cxnLst/>
            <a:rect l="l" t="t" r="r" b="b"/>
            <a:pathLst>
              <a:path w="12192000" h="2621280">
                <a:moveTo>
                  <a:pt x="0" y="262128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2621280"/>
                </a:lnTo>
                <a:lnTo>
                  <a:pt x="0" y="2621280"/>
                </a:lnTo>
              </a:path>
            </a:pathLst>
          </a:custGeom>
          <a:solidFill>
            <a:srgbClr val="3E00FF"/>
          </a:solidFill>
          <a:ln/>
        </p:spPr>
        <p:txBody>
          <a:bodyPr wrap="square" lIns="90000" tIns="46800" rIns="90000" bIns="46800" rtlCol="0" anchor="ctr"/>
          <a:lstStyle/>
          <a:p>
            <a:r>
              <a:t>TITLE</a:t>
            </a:r>
          </a:p>
        </p:txBody>
      </p:sp>
      <p:sp>
        <p:nvSpPr>
          <p:cNvPr id="3" name="Text 1"/>
          <p:cNvSpPr/>
          <p:nvPr/>
        </p:nvSpPr>
        <p:spPr>
          <a:xfrm>
            <a:off x="731520" y="39583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0" y="0"/>
                </a:ln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731519" y="1199998"/>
            <a:ext cx="10728964" cy="884627"/>
          </a:xfrm>
          <a:custGeom>
            <a:avLst/>
            <a:gdLst/>
            <a:ahLst/>
            <a:cxnLst/>
            <a:rect l="l" t="t" r="r" b="b"/>
            <a:pathLst>
              <a:path w="10728964" h="884627">
                <a:moveTo>
                  <a:pt x="0" y="884627"/>
                </a:moveTo>
                <a:lnTo>
                  <a:pt x="0" y="0"/>
                </a:lnTo>
                <a:lnTo>
                  <a:pt x="10728964" y="0"/>
                </a:lnTo>
                <a:lnTo>
                  <a:pt x="10728964" y="884627"/>
                </a:lnTo>
                <a:lnTo>
                  <a:pt x="0" y="884627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4000" b="1" dirty="0">
                <a:solidFill>
                  <a:srgbClr val="FFFFFF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Revenue Growth in 2023</a:t>
            </a:r>
            <a:endParaRPr lang="en-US" sz="4000" dirty="0"/>
          </a:p>
        </p:txBody>
      </p:sp>
      <p:sp>
        <p:nvSpPr>
          <p:cNvPr id="5" name="Text 3"/>
          <p:cNvSpPr/>
          <p:nvPr/>
        </p:nvSpPr>
        <p:spPr>
          <a:xfrm>
            <a:off x="1123600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7</a:t>
            </a:r>
            <a:endParaRPr lang="en-US" sz="800" dirty="0"/>
          </a:p>
        </p:txBody>
      </p:sp>
      <p:sp>
        <p:nvSpPr>
          <p:cNvPr id="6" name="Text 4"/>
          <p:cNvSpPr/>
          <p:nvPr/>
        </p:nvSpPr>
        <p:spPr>
          <a:xfrm>
            <a:off x="731519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Exploring Sustainable Growth Opportunities in Michoacan Mexico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731519" y="3570021"/>
            <a:ext cx="1920240" cy="2377440"/>
          </a:xfrm>
          <a:custGeom>
            <a:avLst/>
            <a:gdLst/>
            <a:ahLst/>
            <a:cxnLst/>
            <a:rect l="l" t="t" r="r" b="b"/>
            <a:pathLst>
              <a:path w="1920240" h="2377440">
                <a:moveTo>
                  <a:pt x="0" y="2377440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Increase revenue by showcasing the unique and diverse endemic plant species of Michoacan, Mexico.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731519" y="2978148"/>
            <a:ext cx="1920240" cy="457521"/>
          </a:xfrm>
          <a:custGeom>
            <a:avLst/>
            <a:gdLst/>
            <a:ahLst/>
            <a:cxnLst/>
            <a:rect l="l" t="t" r="r" b="b"/>
            <a:pathLst>
              <a:path w="1920240" h="457521">
                <a:moveTo>
                  <a:pt x="0" y="457521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457521"/>
                </a:lnTo>
                <a:lnTo>
                  <a:pt x="0" y="457521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Introduction of Endemic Plants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2933700" y="3570021"/>
            <a:ext cx="1920240" cy="2377440"/>
          </a:xfrm>
          <a:custGeom>
            <a:avLst/>
            <a:gdLst/>
            <a:ahLst/>
            <a:cxnLst/>
            <a:rect l="l" t="t" r="r" b="b"/>
            <a:pathLst>
              <a:path w="1920240" h="2377440">
                <a:moveTo>
                  <a:pt x="0" y="2377440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Partner with local botanical gardens to promote and sell endemic plants, driving revenue growth.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2933700" y="2978148"/>
            <a:ext cx="1920240" cy="457521"/>
          </a:xfrm>
          <a:custGeom>
            <a:avLst/>
            <a:gdLst/>
            <a:ahLst/>
            <a:cxnLst/>
            <a:rect l="l" t="t" r="r" b="b"/>
            <a:pathLst>
              <a:path w="1920240" h="457521">
                <a:moveTo>
                  <a:pt x="0" y="457521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457521"/>
                </a:lnTo>
                <a:lnTo>
                  <a:pt x="0" y="457521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Collaboration with Botanical Gardens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5135881" y="3570021"/>
            <a:ext cx="1920240" cy="2377440"/>
          </a:xfrm>
          <a:custGeom>
            <a:avLst/>
            <a:gdLst/>
            <a:ahLst/>
            <a:cxnLst/>
            <a:rect l="l" t="t" r="r" b="b"/>
            <a:pathLst>
              <a:path w="1920240" h="2377440">
                <a:moveTo>
                  <a:pt x="0" y="2377440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Develop eco-tourism initiatives centered around showcasing Michoacan's endemic plants to attract more visitors and increase revenue.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5135881" y="2978148"/>
            <a:ext cx="1920240" cy="457521"/>
          </a:xfrm>
          <a:custGeom>
            <a:avLst/>
            <a:gdLst/>
            <a:ahLst/>
            <a:cxnLst/>
            <a:rect l="l" t="t" r="r" b="b"/>
            <a:pathLst>
              <a:path w="1920240" h="457521">
                <a:moveTo>
                  <a:pt x="0" y="457521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457521"/>
                </a:lnTo>
                <a:lnTo>
                  <a:pt x="0" y="457521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Expansion of Eco-Tourism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7338062" y="3570021"/>
            <a:ext cx="1920240" cy="2377440"/>
          </a:xfrm>
          <a:custGeom>
            <a:avLst/>
            <a:gdLst/>
            <a:ahLst/>
            <a:cxnLst/>
            <a:rect l="l" t="t" r="r" b="b"/>
            <a:pathLst>
              <a:path w="1920240" h="2377440">
                <a:moveTo>
                  <a:pt x="0" y="2377440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Launch an online platform to sell seeds, plants, and products derived from endemic plants, tapping into a wider market and boosting revenue.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7338062" y="2978148"/>
            <a:ext cx="1920240" cy="457521"/>
          </a:xfrm>
          <a:custGeom>
            <a:avLst/>
            <a:gdLst/>
            <a:ahLst/>
            <a:cxnLst/>
            <a:rect l="l" t="t" r="r" b="b"/>
            <a:pathLst>
              <a:path w="1920240" h="457521">
                <a:moveTo>
                  <a:pt x="0" y="457521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457521"/>
                </a:lnTo>
                <a:lnTo>
                  <a:pt x="0" y="457521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Online Sales Platform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9540243" y="3570021"/>
            <a:ext cx="1920240" cy="2377440"/>
          </a:xfrm>
          <a:custGeom>
            <a:avLst/>
            <a:gdLst/>
            <a:ahLst/>
            <a:cxnLst/>
            <a:rect l="l" t="t" r="r" b="b"/>
            <a:pathLst>
              <a:path w="1920240" h="2377440">
                <a:moveTo>
                  <a:pt x="0" y="2377440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2377440"/>
                </a:lnTo>
                <a:lnTo>
                  <a:pt x="0" y="237744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Offer workshops on the cultivation and care of endemic plants to generate revenue through participation fees and product sales.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9540243" y="2978148"/>
            <a:ext cx="1920240" cy="457521"/>
          </a:xfrm>
          <a:custGeom>
            <a:avLst/>
            <a:gdLst/>
            <a:ahLst/>
            <a:cxnLst/>
            <a:rect l="l" t="t" r="r" b="b"/>
            <a:pathLst>
              <a:path w="1920240" h="457521">
                <a:moveTo>
                  <a:pt x="0" y="457521"/>
                </a:moveTo>
                <a:lnTo>
                  <a:pt x="0" y="0"/>
                </a:lnTo>
                <a:lnTo>
                  <a:pt x="1920240" y="0"/>
                </a:lnTo>
                <a:lnTo>
                  <a:pt x="1920240" y="457521"/>
                </a:lnTo>
                <a:lnTo>
                  <a:pt x="0" y="457521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Urbanist Semibold" pitchFamily="34" charset="0"/>
                <a:ea typeface="Urbanist Semibold" pitchFamily="34" charset="-122"/>
                <a:cs typeface="Urbanist Semibold" pitchFamily="34" charset="-120"/>
              </a:rPr>
              <a:t>Educational Workshops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SlideSpeak</dc:creator>
  <cp:lastModifiedBy>SlideSpeak</cp:lastModifiedBy>
  <cp:revision>1</cp:revision>
  <dcterms:created xsi:type="dcterms:W3CDTF">2024-12-17T23:21:36Z</dcterms:created>
  <dcterms:modified xsi:type="dcterms:W3CDTF">2024-12-17T23:21:36Z</dcterms:modified>
</cp:coreProperties>
</file>