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10BB-AA02-0618-B4C6-5F00D8EFA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6C9F7-8018-C183-48AA-5E8C50AE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BBA49-28CC-B535-00BB-AB7A40AB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F8C0-B748-4B03-81B2-661E648D95A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C919-B47C-B8ED-002B-0ACB6601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2EB79-E92B-508E-ACDE-2EEB3999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6F1E-7BB4-4E26-B926-B7013A522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BC8C-A742-8BC2-FDA0-B6AC7550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D6A34-026E-2C21-0AB3-971153508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817B-9AB4-CF5D-906B-96DD717A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F8C0-B748-4B03-81B2-661E648D95A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4F18-8C19-B335-4EA8-2F332183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83AF3-2B69-CE65-A863-576031E6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6F1E-7BB4-4E26-B926-B7013A522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57200-8FA2-1AB2-50C0-4A90C9973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33DD6-349E-BD78-5326-8D951EBB3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EE3BF-F7E9-9708-267C-6B182534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F8C0-B748-4B03-81B2-661E648D95A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873A9-EE43-4526-C183-CBAD0039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C5933-90C3-95AA-531D-43AFB2EE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6F1E-7BB4-4E26-B926-B7013A522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2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2C22-2EEC-12BF-0235-69A8A025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E544-B1BA-6216-88CA-2DF5897E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FE4FD-55FC-65AB-FD90-28C4C50A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F8C0-B748-4B03-81B2-661E648D95A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E0633-22C2-4FC7-DF19-F399AAAD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B3DDE-81DE-4571-49F1-E57F7039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6F1E-7BB4-4E26-B926-B7013A522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9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E218-38E0-8A72-AF6F-66BF5FC1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B3FFE-9A1A-86BE-3E25-69AB5C4A6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B851D-8724-5D82-15BB-55AE3019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F8C0-B748-4B03-81B2-661E648D95A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81407-C30F-BA26-F7AB-7BC3C4C9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9D7E8-9412-1134-5F3C-FDA6610B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6F1E-7BB4-4E26-B926-B7013A522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8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1FB4-5ADE-E3DA-A595-3F18628B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A950-62E5-B066-E296-D573D4B85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68830-A3DC-3D36-E01F-3F3C3E3CD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3EA31-5E70-1764-374A-AB437A6F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F8C0-B748-4B03-81B2-661E648D95A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426EF-EC4B-AEC4-1704-943F665C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B60D1-2EF7-75EF-905C-B52C31FD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6F1E-7BB4-4E26-B926-B7013A522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2273-95FE-6FD7-CD82-8577CFAF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792DF-6568-E313-471C-A7BD0096D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9285E-9C6A-324A-3A31-0DBF5C9CA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0A94D-CB1A-F321-5858-E81012DAB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CC463-81D1-E1EF-B3E6-7F4B622EC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55FB1-9916-87C5-647F-3D1F0A4E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F8C0-B748-4B03-81B2-661E648D95A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0C331-3BA7-95E9-210F-D46AD413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AB709-4FF2-1670-6261-C68FE4C5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6F1E-7BB4-4E26-B926-B7013A522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6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CB4F-AD2A-A295-7B58-10ED8E27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3F728-41DC-97BB-BB41-EA5C12C0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F8C0-B748-4B03-81B2-661E648D95A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3E892-7DE0-0B43-4DB3-35BF5121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1CF33-DE9D-585C-419A-2BF1509C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6F1E-7BB4-4E26-B926-B7013A522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564D4-BC6D-8E3D-EF06-8D3EA77E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F8C0-B748-4B03-81B2-661E648D95A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8CD02-E32E-0DF2-D64A-F130BEE3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9C35A-0DD9-00F7-157E-CED971B2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6F1E-7BB4-4E26-B926-B7013A522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E31C-EE8F-6FFE-BA55-246373A2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4D02D-D3A3-24D1-EC69-3BDCE0B2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57FE5-83B1-3514-9D3C-113D9AA44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A1B53-69DE-C16D-55CD-D1E6106E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F8C0-B748-4B03-81B2-661E648D95A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F3636-F84F-9E18-F6CB-1555F749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34B53-1368-94D0-8EE5-565BAC38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6F1E-7BB4-4E26-B926-B7013A522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0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48D5-E8F6-B3CD-8863-FA3949ED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55697-906C-ED04-1F47-F317EA34C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5B157-DDF4-865C-5E49-0AA505B0A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01FA-2A42-422A-63BC-1DBDF11D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F8C0-B748-4B03-81B2-661E648D95A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E5DC9-DD2C-3FE5-7BA4-4A953B3F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E3ABC-9493-4D5F-0DE5-9BA3D7DE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6F1E-7BB4-4E26-B926-B7013A522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EAEEE-5844-1616-797C-BE36AAB3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4E7F3-27CC-6F82-8C6E-01BDCB8EE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F211-AEF8-663B-2EE0-27FA2A6F5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6F8C0-B748-4B03-81B2-661E648D95A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0219C-01AB-74C7-F78F-AE5506410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1A445-D9AE-27D6-79A8-5CB860821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36F1E-7BB4-4E26-B926-B7013A522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0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F96212-BCE1-EB87-17ED-509E8877D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Savan</a:t>
            </a:r>
            <a:r>
              <a:rPr lang="sr-Latn-ME" sz="7200" dirty="0">
                <a:solidFill>
                  <a:schemeClr val="bg1"/>
                </a:solidFill>
              </a:rPr>
              <a:t>e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035EA-2E78-2BA7-6462-B2BA98897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sr-Latn-ME" dirty="0">
                <a:solidFill>
                  <a:schemeClr val="bg1"/>
                </a:solidFill>
              </a:rPr>
              <a:t>Zlatan Đulamerović</a:t>
            </a:r>
          </a:p>
          <a:p>
            <a:pPr algn="l"/>
            <a:r>
              <a:rPr lang="sr-Latn-ME" dirty="0">
                <a:solidFill>
                  <a:schemeClr val="bg1"/>
                </a:solidFill>
              </a:rPr>
              <a:t>Strana 138 u knjizi! 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0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609B78-401B-E6D0-0DC3-5794B2E0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Šta je savana?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EC1D-FAA5-640E-1885-DB537D4EB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Savane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zone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tropskih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šuma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koje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nastavljaju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velika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travnata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prostranstva</a:t>
            </a:r>
            <a:r>
              <a:rPr lang="sr-Latn-ME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7656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BF6B3B-82CE-8B66-8277-E2BF06AB8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DBCE733-8C7E-74AF-0CC8-BA4834AC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B202F5-2675-F8D9-013D-EA1430145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2F5858-3297-A3E4-6E28-D96763518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0791379-0E5A-2D0D-541D-4A128FB70C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BBA1591-AEC5-17B3-A4E2-1911642CC4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F53477-2155-66E1-48C3-BFD9A509C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E17BD48-0807-B33D-AABB-3191AA1A3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6EE28A1-11D6-DFF8-C4C1-F0BD1AF4C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BDF6DB-7977-8EB2-E91D-7F354BD5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r-Latn-ME" sz="7200" dirty="0">
                <a:solidFill>
                  <a:schemeClr val="bg1"/>
                </a:solidFill>
              </a:rPr>
              <a:t>Kakve su klime u savani</a:t>
            </a:r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US" sz="7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8A51-3F15-717C-3A90-363959E8E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sr-Latn-ME" sz="2400" dirty="0">
                <a:solidFill>
                  <a:schemeClr val="bg1"/>
                </a:solidFill>
              </a:rPr>
              <a:t>Klime u savani se odlikuju sa oštro izraženim kišnim i sušnim periodom.</a:t>
            </a:r>
          </a:p>
          <a:p>
            <a:pPr marL="0" indent="0">
              <a:buNone/>
            </a:pP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7146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2E29F5-DDC9-10B6-6521-23F1B3646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5636B7-968B-61AB-B934-65938BE2C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667C8F-834F-C9B1-25D0-605E24D84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01884A5-B70A-8D62-57BF-BE956A88C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6BD4FB0-1F7B-955A-0492-F60A3497C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2E7F0A6-0351-046E-AF93-51288BF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CAEC53-3F59-5491-99E3-AFF51241A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45C215B-F468-96AC-2C2E-793331350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6C2B537-AC76-EC31-B42C-F8BE6CCCB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4D8E0E-6680-9E97-AD0D-0494D37C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r-Latn-ME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Kakve su savane u kišnom dobu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47FF-175B-DB28-BE2E-6FD5CEA58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8"/>
            <a:ext cx="7550024" cy="138379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sr-Latn-ME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Savane u kišnom dobu(kada je Sunce u zenitu)se pokrivaju bujnom travom 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(3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metra</a:t>
            </a:r>
            <a:r>
              <a:rPr lang="sr-Latn-ME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vi</a:t>
            </a:r>
            <a:r>
              <a:rPr lang="sr-Latn-ME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še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r>
              <a:rPr lang="sr-Latn-ME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sr-Latn-ME" sz="2400" dirty="0">
                <a:solidFill>
                  <a:schemeClr val="bg1"/>
                </a:solidFill>
              </a:rPr>
              <a:t>Bujne trave privlače stade žirafa, antilopa, zebri, nosoroga i slonova. Takvih skupova nema nigdje drugo na svijetu!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837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6B5206-DEFB-DBAB-0041-0113D6EC6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E725C5-3211-5FBB-AB72-93E8F3046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3587B6-F9D5-66A2-3146-D6768200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22D7189-0556-8338-50F7-ADFA4B534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FD920B2-B496-6543-74C7-BCF5FD8123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4F1BDA2-810D-EE97-F763-CBB578330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3521BF-8DF3-3A70-F21B-5F2DB54BE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8A4C74F-61AC-05F5-3814-ECB5B0F1DF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E0F9A98-0994-1239-6E35-C172C7CAD0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299909-AFD6-26A7-7D26-643CB19E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r-Latn-ME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Kakve su prilike u savani?</a:t>
            </a:r>
            <a:endParaRPr lang="en-US" sz="7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9DF8-73AC-EED4-58BC-9FCF08C3C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8"/>
            <a:ext cx="7550024" cy="138379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sr-Latn-ME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Prirodni uslovi u savani su pogodne za rast kulturnih biljaka žarkog pojasa.</a:t>
            </a:r>
          </a:p>
          <a:p>
            <a:pPr marL="0" indent="0">
              <a:buNone/>
            </a:pPr>
            <a:r>
              <a:rPr lang="sr-Latn-ME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 biljke su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  <a:r>
              <a:rPr lang="sr-Latn-ME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manioka, batata, kukuruz, kikiriki i pamuk! 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tree savanna at Tarangire National Park in Tanzania in East Africa">
            <a:extLst>
              <a:ext uri="{FF2B5EF4-FFF2-40B4-BE49-F238E27FC236}">
                <a16:creationId xmlns:a16="http://schemas.microsoft.com/office/drawing/2014/main" id="{E9C856BC-BEDD-1D36-637C-077A8590FFF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851" y="908411"/>
            <a:ext cx="3175000" cy="2387600"/>
          </a:xfrm>
          <a:prstGeom prst="rect">
            <a:avLst/>
          </a:prstGeom>
        </p:spPr>
      </p:pic>
      <p:pic>
        <p:nvPicPr>
          <p:cNvPr id="5" name="Picture 4" descr="A tree in a field&#10;&#10;AI-generated content may be incorrect.">
            <a:extLst>
              <a:ext uri="{FF2B5EF4-FFF2-40B4-BE49-F238E27FC236}">
                <a16:creationId xmlns:a16="http://schemas.microsoft.com/office/drawing/2014/main" id="{B874A719-855D-7B20-83D9-DBA4CD156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84374" y="-8910775"/>
            <a:ext cx="31750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E9E36F-465C-04B7-57E5-1BBBC65A4D58}"/>
              </a:ext>
            </a:extLst>
          </p:cNvPr>
          <p:cNvSpPr txBox="1"/>
          <p:nvPr/>
        </p:nvSpPr>
        <p:spPr>
          <a:xfrm>
            <a:off x="130629" y="-3614057"/>
            <a:ext cx="51670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dirty="0">
                <a:solidFill>
                  <a:schemeClr val="bg1"/>
                </a:solidFill>
              </a:rPr>
              <a:t>U Južnoj Americi tropska kišna šuma se naziva selvas.</a:t>
            </a:r>
          </a:p>
          <a:p>
            <a:r>
              <a:rPr lang="sr-Latn-ME" dirty="0">
                <a:solidFill>
                  <a:schemeClr val="bg1"/>
                </a:solidFill>
              </a:rPr>
              <a:t>Do danas je uništena polovina prvobitnih tropskih kišnih šuma.</a:t>
            </a:r>
          </a:p>
          <a:p>
            <a:r>
              <a:rPr lang="sr-Latn-ME" dirty="0">
                <a:solidFill>
                  <a:schemeClr val="bg1"/>
                </a:solidFill>
              </a:rPr>
              <a:t>Svakih 2.5 minuta nestane 1km² tropskih kišnih šuma.</a:t>
            </a:r>
          </a:p>
          <a:p>
            <a:r>
              <a:rPr lang="sr-Latn-ME" dirty="0">
                <a:solidFill>
                  <a:schemeClr val="bg1"/>
                </a:solidFill>
              </a:rPr>
              <a:t>U tropskim kišnim šumama raste 1650 jestivih vrsta biljaka!</a:t>
            </a:r>
          </a:p>
          <a:p>
            <a:r>
              <a:rPr lang="sr-Latn-ME" dirty="0">
                <a:solidFill>
                  <a:schemeClr val="bg1"/>
                </a:solidFill>
              </a:rPr>
              <a:t>Savane pokrivaju preko 40% Afrike.</a:t>
            </a:r>
          </a:p>
          <a:p>
            <a:r>
              <a:rPr lang="sr-Latn-ME" dirty="0">
                <a:solidFill>
                  <a:schemeClr val="bg1"/>
                </a:solidFill>
              </a:rPr>
              <a:t>U Južnoj Americi savane se nazivaju ljanosi i kamposi.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898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466539-2663-53D8-9193-5C93553DB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8F0DCB-515D-0C67-BDD8-C9BC63045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7058AE-3395-E2CF-8DB4-6D6011669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012822-89EA-99AB-4D77-A3C13F801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1C3D7F5-23E7-3FBB-64FF-586265C30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530B743-A945-4162-540C-C1A13FDA5E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44E646E-22A9-C0AA-4353-D8F73DD71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A61BE51-ABEE-184D-D4AF-5D30B1931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6C5C90A-92E5-633E-4EDC-67B82BE86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83CEC8-AE19-178F-B0A4-2176AAD1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13" y="423725"/>
            <a:ext cx="4012312" cy="16428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sr-Latn-ME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Fotografije i činjenice</a:t>
            </a:r>
            <a:endParaRPr lang="en-US" sz="7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tree savanna at Tarangire National Park in Tanzania in East Africa">
            <a:extLst>
              <a:ext uri="{FF2B5EF4-FFF2-40B4-BE49-F238E27FC236}">
                <a16:creationId xmlns:a16="http://schemas.microsoft.com/office/drawing/2014/main" id="{06E54B0D-45E8-1C58-E4BD-07DAD03B49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1" y="423725"/>
            <a:ext cx="3175000" cy="2387600"/>
          </a:xfrm>
          <a:prstGeom prst="rect">
            <a:avLst/>
          </a:prstGeom>
        </p:spPr>
      </p:pic>
      <p:pic>
        <p:nvPicPr>
          <p:cNvPr id="17" name="Picture 16" descr="A tree in a field&#10;&#10;AI-generated content may be incorrect.">
            <a:extLst>
              <a:ext uri="{FF2B5EF4-FFF2-40B4-BE49-F238E27FC236}">
                <a16:creationId xmlns:a16="http://schemas.microsoft.com/office/drawing/2014/main" id="{073BE2D5-C6D8-35D3-0B64-F3114F64E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26" y="423725"/>
            <a:ext cx="3175000" cy="2387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B9BCDC-7330-8FCB-2DD8-F8D9C14B559F}"/>
              </a:ext>
            </a:extLst>
          </p:cNvPr>
          <p:cNvSpPr txBox="1"/>
          <p:nvPr/>
        </p:nvSpPr>
        <p:spPr>
          <a:xfrm>
            <a:off x="246888" y="2066544"/>
            <a:ext cx="4443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dirty="0">
                <a:solidFill>
                  <a:schemeClr val="bg1"/>
                </a:solidFill>
              </a:rPr>
              <a:t>U Južnoj Americi tropska kišna šuma se naziva selvas.</a:t>
            </a:r>
          </a:p>
          <a:p>
            <a:r>
              <a:rPr lang="sr-Latn-ME" dirty="0">
                <a:solidFill>
                  <a:schemeClr val="bg1"/>
                </a:solidFill>
              </a:rPr>
              <a:t>Do danas je uništena polovina prvobitnih tropskih kišnih šuma.</a:t>
            </a:r>
          </a:p>
          <a:p>
            <a:r>
              <a:rPr lang="sr-Latn-ME" dirty="0">
                <a:solidFill>
                  <a:schemeClr val="bg1"/>
                </a:solidFill>
              </a:rPr>
              <a:t>Svakih 2.5 minuta nestane 1km² tropskih kišnih šuma.</a:t>
            </a:r>
          </a:p>
          <a:p>
            <a:r>
              <a:rPr lang="sr-Latn-ME" dirty="0">
                <a:solidFill>
                  <a:schemeClr val="bg1"/>
                </a:solidFill>
              </a:rPr>
              <a:t>U tropskim kišnim šumama raste 1650 jestivih vrsta biljaka!</a:t>
            </a:r>
          </a:p>
          <a:p>
            <a:r>
              <a:rPr lang="sr-Latn-ME" dirty="0">
                <a:solidFill>
                  <a:schemeClr val="bg1"/>
                </a:solidFill>
              </a:rPr>
              <a:t>Savane pokrivaju preko 40% Afrike.</a:t>
            </a:r>
          </a:p>
          <a:p>
            <a:r>
              <a:rPr lang="sr-Latn-ME" dirty="0">
                <a:solidFill>
                  <a:schemeClr val="bg1"/>
                </a:solidFill>
              </a:rPr>
              <a:t>U Južnoj Americi savane se nazivaju ljanosi i kamposi.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E1A3DB-9856-5A51-E702-24FDE2886360}"/>
              </a:ext>
            </a:extLst>
          </p:cNvPr>
          <p:cNvSpPr txBox="1"/>
          <p:nvPr/>
        </p:nvSpPr>
        <p:spPr>
          <a:xfrm>
            <a:off x="-1409700" y="-8839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dirty="0"/>
              <a:t>Hvala na pažnji!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284843-F671-2D60-AC16-0AAC69A1DD1B}"/>
              </a:ext>
            </a:extLst>
          </p:cNvPr>
          <p:cNvSpPr txBox="1"/>
          <p:nvPr/>
        </p:nvSpPr>
        <p:spPr>
          <a:xfrm>
            <a:off x="3871912" y="-2089018"/>
            <a:ext cx="8459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sz="6000" dirty="0">
                <a:solidFill>
                  <a:schemeClr val="bg1"/>
                </a:solidFill>
              </a:rPr>
              <a:t>Hvala vam na pažnji! </a:t>
            </a:r>
          </a:p>
        </p:txBody>
      </p:sp>
    </p:spTree>
    <p:extLst>
      <p:ext uri="{BB962C8B-B14F-4D97-AF65-F5344CB8AC3E}">
        <p14:creationId xmlns:p14="http://schemas.microsoft.com/office/powerpoint/2010/main" val="2421529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2C3B73-1F82-4438-98A3-B28A7569C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D41B01-702F-2DB7-696A-DF7BEB7C8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BED0C4-D024-699F-5DD5-3C3165EC7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635D7D0-973C-0292-CA57-E66BF00E1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677512B-662B-87F0-C18C-F561BAA37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D663C30-15BE-D89D-F193-7F012B6CE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C6E26B9-7FB7-7AB0-2DAC-874761834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28F9C99-C5FC-CF27-3078-355ACF75C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5AF59A8-8178-9608-D1DE-99E508020C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B92289F-12E1-18BC-BE27-788BDE88EFA0}"/>
              </a:ext>
            </a:extLst>
          </p:cNvPr>
          <p:cNvSpPr txBox="1"/>
          <p:nvPr/>
        </p:nvSpPr>
        <p:spPr>
          <a:xfrm>
            <a:off x="-1409700" y="-8839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dirty="0"/>
              <a:t>Hvala na pažnji!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024FFD-5C48-8F1C-C221-8E1F263292C1}"/>
              </a:ext>
            </a:extLst>
          </p:cNvPr>
          <p:cNvSpPr txBox="1"/>
          <p:nvPr/>
        </p:nvSpPr>
        <p:spPr>
          <a:xfrm>
            <a:off x="2308425" y="1690688"/>
            <a:ext cx="8459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sz="6000" dirty="0">
                <a:solidFill>
                  <a:schemeClr val="bg1"/>
                </a:solidFill>
              </a:rPr>
              <a:t>Hvala vam na pažnji!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B601D4-080E-AD73-B58D-C7C91D50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5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Savane</vt:lpstr>
      <vt:lpstr>Šta je savana?</vt:lpstr>
      <vt:lpstr>Kakve su klime u savani?</vt:lpstr>
      <vt:lpstr>Kakve su savane u kišnom dobu?</vt:lpstr>
      <vt:lpstr>Kakve su prilike u savani?</vt:lpstr>
      <vt:lpstr>Fotografije i činjenice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slidexo</dc:creator>
  <cp:lastModifiedBy>slidexo</cp:lastModifiedBy>
  <cp:revision>1</cp:revision>
  <dcterms:created xsi:type="dcterms:W3CDTF">2025-04-08T12:05:52Z</dcterms:created>
  <dcterms:modified xsi:type="dcterms:W3CDTF">2025-04-08T12:29:27Z</dcterms:modified>
</cp:coreProperties>
</file>