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0"/>
  </p:notesMasterIdLst>
  <p:sldIdLst>
    <p:sldId id="256" r:id="rId2"/>
    <p:sldId id="268" r:id="rId3"/>
    <p:sldId id="294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85" r:id="rId12"/>
    <p:sldId id="282" r:id="rId13"/>
    <p:sldId id="283" r:id="rId14"/>
    <p:sldId id="284" r:id="rId15"/>
    <p:sldId id="258" r:id="rId16"/>
    <p:sldId id="322" r:id="rId17"/>
    <p:sldId id="323" r:id="rId18"/>
    <p:sldId id="297" r:id="rId19"/>
    <p:sldId id="298" r:id="rId20"/>
    <p:sldId id="301" r:id="rId21"/>
    <p:sldId id="324" r:id="rId22"/>
    <p:sldId id="299" r:id="rId23"/>
    <p:sldId id="302" r:id="rId24"/>
    <p:sldId id="274" r:id="rId25"/>
    <p:sldId id="276" r:id="rId26"/>
    <p:sldId id="277" r:id="rId27"/>
    <p:sldId id="278" r:id="rId28"/>
    <p:sldId id="275" r:id="rId29"/>
    <p:sldId id="279" r:id="rId30"/>
    <p:sldId id="280" r:id="rId31"/>
    <p:sldId id="303" r:id="rId32"/>
    <p:sldId id="304" r:id="rId33"/>
    <p:sldId id="305" r:id="rId34"/>
    <p:sldId id="306" r:id="rId35"/>
    <p:sldId id="300" r:id="rId36"/>
    <p:sldId id="281" r:id="rId37"/>
    <p:sldId id="307" r:id="rId38"/>
    <p:sldId id="308" r:id="rId39"/>
    <p:sldId id="309" r:id="rId40"/>
    <p:sldId id="310" r:id="rId41"/>
    <p:sldId id="311" r:id="rId42"/>
    <p:sldId id="314" r:id="rId43"/>
    <p:sldId id="325" r:id="rId44"/>
    <p:sldId id="313" r:id="rId45"/>
    <p:sldId id="315" r:id="rId46"/>
    <p:sldId id="316" r:id="rId47"/>
    <p:sldId id="317" r:id="rId48"/>
    <p:sldId id="318" r:id="rId49"/>
    <p:sldId id="319" r:id="rId50"/>
    <p:sldId id="326" r:id="rId51"/>
    <p:sldId id="290" r:id="rId52"/>
    <p:sldId id="296" r:id="rId53"/>
    <p:sldId id="291" r:id="rId54"/>
    <p:sldId id="293" r:id="rId55"/>
    <p:sldId id="295" r:id="rId56"/>
    <p:sldId id="261" r:id="rId57"/>
    <p:sldId id="320" r:id="rId58"/>
    <p:sldId id="321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1E4C68F-0752-41A9-AEE5-81D6B1A79779}">
          <p14:sldIdLst>
            <p14:sldId id="256"/>
          </p14:sldIdLst>
        </p14:section>
        <p14:section name="Introduce" id="{B8705F4D-5CE5-4EF3-8354-8F584FD05FB3}">
          <p14:sldIdLst>
            <p14:sldId id="268"/>
            <p14:sldId id="294"/>
            <p14:sldId id="257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AngularJS起步" id="{53617A33-AF07-4B3A-BEAF-05D6DB76C1B4}">
          <p14:sldIdLst>
            <p14:sldId id="285"/>
            <p14:sldId id="282"/>
            <p14:sldId id="283"/>
            <p14:sldId id="284"/>
          </p14:sldIdLst>
        </p14:section>
        <p14:section name="AngularJS基础" id="{7AC4A708-2C72-4534-8CC2-199733C75F11}">
          <p14:sldIdLst>
            <p14:sldId id="258"/>
            <p14:sldId id="322"/>
            <p14:sldId id="323"/>
            <p14:sldId id="297"/>
            <p14:sldId id="298"/>
            <p14:sldId id="301"/>
            <p14:sldId id="324"/>
            <p14:sldId id="299"/>
            <p14:sldId id="302"/>
            <p14:sldId id="274"/>
            <p14:sldId id="276"/>
            <p14:sldId id="277"/>
            <p14:sldId id="278"/>
          </p14:sldIdLst>
        </p14:section>
        <p14:section name="AngularJS指令" id="{DDEDEF6C-369B-4B68-8A7E-895EE98D1305}">
          <p14:sldIdLst>
            <p14:sldId id="275"/>
            <p14:sldId id="279"/>
            <p14:sldId id="280"/>
            <p14:sldId id="303"/>
            <p14:sldId id="304"/>
            <p14:sldId id="305"/>
            <p14:sldId id="306"/>
            <p14:sldId id="300"/>
            <p14:sldId id="281"/>
          </p14:sldIdLst>
        </p14:section>
        <p14:section name="AngularJS过滤器" id="{ACB4F152-9465-4F54-989B-A535002464A9}">
          <p14:sldIdLst>
            <p14:sldId id="307"/>
            <p14:sldId id="308"/>
            <p14:sldId id="309"/>
            <p14:sldId id="310"/>
            <p14:sldId id="311"/>
            <p14:sldId id="314"/>
            <p14:sldId id="325"/>
          </p14:sldIdLst>
        </p14:section>
        <p14:section name="AngularJS表单" id="{AE1AD2F8-4A8F-48D6-893A-2AA8E9C57908}">
          <p14:sldIdLst>
            <p14:sldId id="313"/>
            <p14:sldId id="315"/>
            <p14:sldId id="316"/>
          </p14:sldIdLst>
        </p14:section>
        <p14:section name="AngularJS服务" id="{839FE419-88E2-4A1C-A774-0F548A930E4D}">
          <p14:sldIdLst>
            <p14:sldId id="317"/>
            <p14:sldId id="318"/>
            <p14:sldId id="319"/>
          </p14:sldIdLst>
        </p14:section>
        <p14:section name="AngularJS路由" id="{E074B761-59C5-414A-88A9-E9337150A790}">
          <p14:sldIdLst>
            <p14:sldId id="326"/>
          </p14:sldIdLst>
        </p14:section>
        <p14:section name="AngularJS特性" id="{EBE42CDE-8A72-4C47-BCCB-44B1A6972EED}">
          <p14:sldIdLst>
            <p14:sldId id="290"/>
            <p14:sldId id="296"/>
            <p14:sldId id="291"/>
            <p14:sldId id="293"/>
            <p14:sldId id="295"/>
          </p14:sldIdLst>
        </p14:section>
        <p14:section name="补充" id="{CFCDF284-ED7F-4E10-B9F2-BD94041B5F6D}">
          <p14:sldIdLst>
            <p14:sldId id="261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5117" autoAdjust="0"/>
  </p:normalViewPr>
  <p:slideViewPr>
    <p:cSldViewPr snapToGrid="0">
      <p:cViewPr varScale="1">
        <p:scale>
          <a:sx n="172" d="100"/>
          <a:sy n="172" d="100"/>
        </p:scale>
        <p:origin x="15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B08-4901-4173-A75C-7DF00A8030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</dgm:pt>
    <dgm:pt modelId="{F4BF7A6A-6E9F-4229-BB67-4D8027803C61}">
      <dgm:prSet phldrT="[文本]" custT="1"/>
      <dgm:spPr/>
      <dgm:t>
        <a:bodyPr/>
        <a:lstStyle/>
        <a:p>
          <a:r>
            <a:rPr lang="zh-CN" altLang="en-US" sz="4000" dirty="0" smtClean="0"/>
            <a:t>模型</a:t>
          </a:r>
          <a:endParaRPr lang="zh-CN" altLang="en-US" sz="4000" dirty="0"/>
        </a:p>
      </dgm:t>
    </dgm:pt>
    <dgm:pt modelId="{387A85F1-2062-48D3-98BC-392E85897CB7}" type="parTrans" cxnId="{EC5881B8-30CE-4BAA-8796-BF9A4D2501CC}">
      <dgm:prSet/>
      <dgm:spPr/>
      <dgm:t>
        <a:bodyPr/>
        <a:lstStyle/>
        <a:p>
          <a:endParaRPr lang="zh-CN" altLang="en-US"/>
        </a:p>
      </dgm:t>
    </dgm:pt>
    <dgm:pt modelId="{1D3B866D-6C7E-4425-BF78-E10E2998384F}" type="sibTrans" cxnId="{EC5881B8-30CE-4BAA-8796-BF9A4D2501CC}">
      <dgm:prSet/>
      <dgm:spPr/>
      <dgm:t>
        <a:bodyPr/>
        <a:lstStyle/>
        <a:p>
          <a:endParaRPr lang="zh-CN" altLang="en-US"/>
        </a:p>
      </dgm:t>
    </dgm:pt>
    <dgm:pt modelId="{9EBFD269-0FFA-43CE-8511-5377E187B998}">
      <dgm:prSet phldrT="[文本]" custT="1"/>
      <dgm:spPr/>
      <dgm:t>
        <a:bodyPr/>
        <a:lstStyle/>
        <a:p>
          <a:r>
            <a:rPr lang="zh-CN" altLang="en-US" sz="4000" dirty="0" smtClean="0"/>
            <a:t>控制器</a:t>
          </a:r>
          <a:endParaRPr lang="zh-CN" altLang="en-US" sz="4000" dirty="0"/>
        </a:p>
      </dgm:t>
    </dgm:pt>
    <dgm:pt modelId="{25E95448-BCC7-4673-83C3-2B8495403CA3}" type="parTrans" cxnId="{1811AF50-9C64-4AD0-B5C3-7C5286650E1D}">
      <dgm:prSet/>
      <dgm:spPr/>
      <dgm:t>
        <a:bodyPr/>
        <a:lstStyle/>
        <a:p>
          <a:endParaRPr lang="zh-CN" altLang="en-US"/>
        </a:p>
      </dgm:t>
    </dgm:pt>
    <dgm:pt modelId="{C2D52C71-4565-473A-A6C2-69FC67C33F65}" type="sibTrans" cxnId="{1811AF50-9C64-4AD0-B5C3-7C5286650E1D}">
      <dgm:prSet/>
      <dgm:spPr/>
      <dgm:t>
        <a:bodyPr/>
        <a:lstStyle/>
        <a:p>
          <a:endParaRPr lang="zh-CN" altLang="en-US"/>
        </a:p>
      </dgm:t>
    </dgm:pt>
    <dgm:pt modelId="{FC8FFAF0-BA13-4ED1-A5A6-EDEFCE8FA102}">
      <dgm:prSet phldrT="[文本]" custT="1"/>
      <dgm:spPr/>
      <dgm:t>
        <a:bodyPr/>
        <a:lstStyle/>
        <a:p>
          <a:r>
            <a:rPr lang="zh-CN" altLang="en-US" sz="4000" dirty="0" smtClean="0"/>
            <a:t>视图</a:t>
          </a:r>
          <a:endParaRPr lang="zh-CN" altLang="en-US" sz="4000" dirty="0"/>
        </a:p>
      </dgm:t>
    </dgm:pt>
    <dgm:pt modelId="{8004DD94-AC7D-4976-ACD1-EE2BB7F3FB9D}" type="parTrans" cxnId="{65322EB7-A157-40A6-801D-0FA4F216C26C}">
      <dgm:prSet/>
      <dgm:spPr/>
      <dgm:t>
        <a:bodyPr/>
        <a:lstStyle/>
        <a:p>
          <a:endParaRPr lang="zh-CN" altLang="en-US"/>
        </a:p>
      </dgm:t>
    </dgm:pt>
    <dgm:pt modelId="{2716791D-A80E-4C2E-8D5E-584E665CDE53}" type="sibTrans" cxnId="{65322EB7-A157-40A6-801D-0FA4F216C26C}">
      <dgm:prSet/>
      <dgm:spPr/>
      <dgm:t>
        <a:bodyPr/>
        <a:lstStyle/>
        <a:p>
          <a:endParaRPr lang="zh-CN" altLang="en-US"/>
        </a:p>
      </dgm:t>
    </dgm:pt>
    <dgm:pt modelId="{BB8D6F25-F8E5-4D59-8482-FA7560069E4D}">
      <dgm:prSet phldrT="[文本]" custT="1"/>
      <dgm:spPr/>
      <dgm:t>
        <a:bodyPr/>
        <a:lstStyle/>
        <a:p>
          <a:r>
            <a:rPr lang="zh-CN" altLang="en-US" sz="2800" dirty="0" smtClean="0"/>
            <a:t>处理数据和业务逻辑</a:t>
          </a:r>
          <a:endParaRPr lang="zh-CN" altLang="en-US" sz="2800" dirty="0"/>
        </a:p>
      </dgm:t>
    </dgm:pt>
    <dgm:pt modelId="{FBD1C988-E517-4B33-96B3-5FC3CC880DCE}" type="parTrans" cxnId="{12DAF6CA-00C8-4F39-B891-BC2792B5ADAD}">
      <dgm:prSet/>
      <dgm:spPr/>
      <dgm:t>
        <a:bodyPr/>
        <a:lstStyle/>
        <a:p>
          <a:endParaRPr lang="zh-CN" altLang="en-US"/>
        </a:p>
      </dgm:t>
    </dgm:pt>
    <dgm:pt modelId="{4E973B3E-0D9A-4FD5-96E8-3ED2F6FB5548}" type="sibTrans" cxnId="{12DAF6CA-00C8-4F39-B891-BC2792B5ADAD}">
      <dgm:prSet/>
      <dgm:spPr/>
      <dgm:t>
        <a:bodyPr/>
        <a:lstStyle/>
        <a:p>
          <a:endParaRPr lang="zh-CN" altLang="en-US"/>
        </a:p>
      </dgm:t>
    </dgm:pt>
    <dgm:pt modelId="{D7514D2E-9396-4E80-9F1E-B7E06D88E18B}">
      <dgm:prSet phldrT="[文本]" custT="1"/>
      <dgm:spPr/>
      <dgm:t>
        <a:bodyPr/>
        <a:lstStyle/>
        <a:p>
          <a:r>
            <a:rPr lang="zh-CN" altLang="en-US" sz="2400" dirty="0" smtClean="0"/>
            <a:t>以友好的方式向用户展示数据</a:t>
          </a:r>
          <a:endParaRPr lang="zh-CN" altLang="en-US" sz="2400" dirty="0"/>
        </a:p>
      </dgm:t>
    </dgm:pt>
    <dgm:pt modelId="{BDC5C03E-3D93-44B3-B5C5-193F23E017D2}" type="parTrans" cxnId="{1AB4FA9B-854F-4FDA-BF85-76007EC477EE}">
      <dgm:prSet/>
      <dgm:spPr/>
      <dgm:t>
        <a:bodyPr/>
        <a:lstStyle/>
        <a:p>
          <a:endParaRPr lang="zh-CN" altLang="en-US"/>
        </a:p>
      </dgm:t>
    </dgm:pt>
    <dgm:pt modelId="{80D9E590-CF4E-4FC9-B18B-9060EB92D298}" type="sibTrans" cxnId="{1AB4FA9B-854F-4FDA-BF85-76007EC477EE}">
      <dgm:prSet/>
      <dgm:spPr/>
      <dgm:t>
        <a:bodyPr/>
        <a:lstStyle/>
        <a:p>
          <a:endParaRPr lang="zh-CN" altLang="en-US"/>
        </a:p>
      </dgm:t>
    </dgm:pt>
    <dgm:pt modelId="{0E7CF99E-38A6-4C18-A523-34CF5F745B67}">
      <dgm:prSet phldrT="[文本]" custT="1"/>
      <dgm:spPr/>
      <dgm:t>
        <a:bodyPr/>
        <a:lstStyle/>
        <a:p>
          <a:r>
            <a:rPr lang="zh-CN" altLang="en-US" sz="2400" dirty="0" smtClean="0"/>
            <a:t>组织调度相应的处理模型</a:t>
          </a:r>
          <a:endParaRPr lang="zh-CN" altLang="en-US" sz="2400" dirty="0"/>
        </a:p>
      </dgm:t>
    </dgm:pt>
    <dgm:pt modelId="{612B0DF2-3256-4AA9-8F95-A208CAD8CA09}" type="parTrans" cxnId="{2A36E0B3-83C4-4940-BC1E-273330BFE562}">
      <dgm:prSet/>
      <dgm:spPr/>
      <dgm:t>
        <a:bodyPr/>
        <a:lstStyle/>
        <a:p>
          <a:endParaRPr lang="zh-CN" altLang="en-US"/>
        </a:p>
      </dgm:t>
    </dgm:pt>
    <dgm:pt modelId="{7A8BF8BC-016E-4E8A-8914-6486A337F81E}" type="sibTrans" cxnId="{2A36E0B3-83C4-4940-BC1E-273330BFE562}">
      <dgm:prSet/>
      <dgm:spPr/>
      <dgm:t>
        <a:bodyPr/>
        <a:lstStyle/>
        <a:p>
          <a:endParaRPr lang="zh-CN" altLang="en-US"/>
        </a:p>
      </dgm:t>
    </dgm:pt>
    <dgm:pt modelId="{AFAB2972-3345-44CF-9A31-6B6D6FFF702D}" type="pres">
      <dgm:prSet presAssocID="{EF38EB08-4901-4173-A75C-7DF00A803059}" presName="Name0" presStyleCnt="0">
        <dgm:presLayoutVars>
          <dgm:dir/>
          <dgm:animLvl val="lvl"/>
          <dgm:resizeHandles val="exact"/>
        </dgm:presLayoutVars>
      </dgm:prSet>
      <dgm:spPr/>
    </dgm:pt>
    <dgm:pt modelId="{F17180D4-D7D5-4919-B1F1-2BD379E0FCDE}" type="pres">
      <dgm:prSet presAssocID="{F4BF7A6A-6E9F-4229-BB67-4D8027803C61}" presName="linNode" presStyleCnt="0"/>
      <dgm:spPr/>
    </dgm:pt>
    <dgm:pt modelId="{3F792299-CD79-46C1-BE6F-3BE564511686}" type="pres">
      <dgm:prSet presAssocID="{F4BF7A6A-6E9F-4229-BB67-4D8027803C61}" presName="parentText" presStyleLbl="node1" presStyleIdx="0" presStyleCnt="3" custLinFactNeighborX="-35444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128F64-A719-4382-B386-EF1C82E1FA05}" type="pres">
      <dgm:prSet presAssocID="{F4BF7A6A-6E9F-4229-BB67-4D8027803C6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67EB0C-A1D4-43A3-9792-FA2BE9919C4E}" type="pres">
      <dgm:prSet presAssocID="{1D3B866D-6C7E-4425-BF78-E10E2998384F}" presName="sp" presStyleCnt="0"/>
      <dgm:spPr/>
    </dgm:pt>
    <dgm:pt modelId="{C6CF4E61-B918-4F32-B09A-23B045EEA5FB}" type="pres">
      <dgm:prSet presAssocID="{FC8FFAF0-BA13-4ED1-A5A6-EDEFCE8FA102}" presName="linNode" presStyleCnt="0"/>
      <dgm:spPr/>
    </dgm:pt>
    <dgm:pt modelId="{CF0078DD-8599-4FBB-AECC-0C6E16F0741F}" type="pres">
      <dgm:prSet presAssocID="{FC8FFAF0-BA13-4ED1-A5A6-EDEFCE8FA102}" presName="parentText" presStyleLbl="node1" presStyleIdx="1" presStyleCnt="3" custLinFactNeighborX="-35444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69AD9-C664-4DF9-ACA6-AE975AB74FC6}" type="pres">
      <dgm:prSet presAssocID="{FC8FFAF0-BA13-4ED1-A5A6-EDEFCE8FA10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B4DC3-9A95-4D14-ACAF-BC17FAD80AC6}" type="pres">
      <dgm:prSet presAssocID="{2716791D-A80E-4C2E-8D5E-584E665CDE53}" presName="sp" presStyleCnt="0"/>
      <dgm:spPr/>
    </dgm:pt>
    <dgm:pt modelId="{F434EADB-A277-42AE-81DA-B08DFF5FF406}" type="pres">
      <dgm:prSet presAssocID="{9EBFD269-0FFA-43CE-8511-5377E187B998}" presName="linNode" presStyleCnt="0"/>
      <dgm:spPr/>
    </dgm:pt>
    <dgm:pt modelId="{E469E40C-A4B3-4E64-915E-D947A57A1C87}" type="pres">
      <dgm:prSet presAssocID="{9EBFD269-0FFA-43CE-8511-5377E187B99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6C783-19EC-46D3-9F49-E9F186833430}" type="pres">
      <dgm:prSet presAssocID="{9EBFD269-0FFA-43CE-8511-5377E187B99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62CB67-1489-4689-9CCE-0D0BD6179963}" type="presOf" srcId="{9EBFD269-0FFA-43CE-8511-5377E187B998}" destId="{E469E40C-A4B3-4E64-915E-D947A57A1C87}" srcOrd="0" destOrd="0" presId="urn:microsoft.com/office/officeart/2005/8/layout/vList5"/>
    <dgm:cxn modelId="{9A956067-E39F-4653-9BE1-B1193680459D}" type="presOf" srcId="{0E7CF99E-38A6-4C18-A523-34CF5F745B67}" destId="{7BE6C783-19EC-46D3-9F49-E9F186833430}" srcOrd="0" destOrd="0" presId="urn:microsoft.com/office/officeart/2005/8/layout/vList5"/>
    <dgm:cxn modelId="{12DAF6CA-00C8-4F39-B891-BC2792B5ADAD}" srcId="{F4BF7A6A-6E9F-4229-BB67-4D8027803C61}" destId="{BB8D6F25-F8E5-4D59-8482-FA7560069E4D}" srcOrd="0" destOrd="0" parTransId="{FBD1C988-E517-4B33-96B3-5FC3CC880DCE}" sibTransId="{4E973B3E-0D9A-4FD5-96E8-3ED2F6FB5548}"/>
    <dgm:cxn modelId="{27F6613A-2B5B-4B78-A6E4-F7483FE76FD8}" type="presOf" srcId="{BB8D6F25-F8E5-4D59-8482-FA7560069E4D}" destId="{73128F64-A719-4382-B386-EF1C82E1FA05}" srcOrd="0" destOrd="0" presId="urn:microsoft.com/office/officeart/2005/8/layout/vList5"/>
    <dgm:cxn modelId="{EC5881B8-30CE-4BAA-8796-BF9A4D2501CC}" srcId="{EF38EB08-4901-4173-A75C-7DF00A803059}" destId="{F4BF7A6A-6E9F-4229-BB67-4D8027803C61}" srcOrd="0" destOrd="0" parTransId="{387A85F1-2062-48D3-98BC-392E85897CB7}" sibTransId="{1D3B866D-6C7E-4425-BF78-E10E2998384F}"/>
    <dgm:cxn modelId="{157ABE2F-E4B9-4668-8A4C-5B7A13C16583}" type="presOf" srcId="{D7514D2E-9396-4E80-9F1E-B7E06D88E18B}" destId="{96569AD9-C664-4DF9-ACA6-AE975AB74FC6}" srcOrd="0" destOrd="0" presId="urn:microsoft.com/office/officeart/2005/8/layout/vList5"/>
    <dgm:cxn modelId="{87D68EC8-25C1-4BC7-A741-39E88C3563AB}" type="presOf" srcId="{F4BF7A6A-6E9F-4229-BB67-4D8027803C61}" destId="{3F792299-CD79-46C1-BE6F-3BE564511686}" srcOrd="0" destOrd="0" presId="urn:microsoft.com/office/officeart/2005/8/layout/vList5"/>
    <dgm:cxn modelId="{1811AF50-9C64-4AD0-B5C3-7C5286650E1D}" srcId="{EF38EB08-4901-4173-A75C-7DF00A803059}" destId="{9EBFD269-0FFA-43CE-8511-5377E187B998}" srcOrd="2" destOrd="0" parTransId="{25E95448-BCC7-4673-83C3-2B8495403CA3}" sibTransId="{C2D52C71-4565-473A-A6C2-69FC67C33F65}"/>
    <dgm:cxn modelId="{814A1AB3-BDDC-4BA3-9C1B-DD49DDB81FF3}" type="presOf" srcId="{EF38EB08-4901-4173-A75C-7DF00A803059}" destId="{AFAB2972-3345-44CF-9A31-6B6D6FFF702D}" srcOrd="0" destOrd="0" presId="urn:microsoft.com/office/officeart/2005/8/layout/vList5"/>
    <dgm:cxn modelId="{4AB927E1-FDC8-407E-B35B-B718433C00AA}" type="presOf" srcId="{FC8FFAF0-BA13-4ED1-A5A6-EDEFCE8FA102}" destId="{CF0078DD-8599-4FBB-AECC-0C6E16F0741F}" srcOrd="0" destOrd="0" presId="urn:microsoft.com/office/officeart/2005/8/layout/vList5"/>
    <dgm:cxn modelId="{1AB4FA9B-854F-4FDA-BF85-76007EC477EE}" srcId="{FC8FFAF0-BA13-4ED1-A5A6-EDEFCE8FA102}" destId="{D7514D2E-9396-4E80-9F1E-B7E06D88E18B}" srcOrd="0" destOrd="0" parTransId="{BDC5C03E-3D93-44B3-B5C5-193F23E017D2}" sibTransId="{80D9E590-CF4E-4FC9-B18B-9060EB92D298}"/>
    <dgm:cxn modelId="{2A36E0B3-83C4-4940-BC1E-273330BFE562}" srcId="{9EBFD269-0FFA-43CE-8511-5377E187B998}" destId="{0E7CF99E-38A6-4C18-A523-34CF5F745B67}" srcOrd="0" destOrd="0" parTransId="{612B0DF2-3256-4AA9-8F95-A208CAD8CA09}" sibTransId="{7A8BF8BC-016E-4E8A-8914-6486A337F81E}"/>
    <dgm:cxn modelId="{65322EB7-A157-40A6-801D-0FA4F216C26C}" srcId="{EF38EB08-4901-4173-A75C-7DF00A803059}" destId="{FC8FFAF0-BA13-4ED1-A5A6-EDEFCE8FA102}" srcOrd="1" destOrd="0" parTransId="{8004DD94-AC7D-4976-ACD1-EE2BB7F3FB9D}" sibTransId="{2716791D-A80E-4C2E-8D5E-584E665CDE53}"/>
    <dgm:cxn modelId="{3118D3D1-6987-4E1C-B9D8-DA990AAA534A}" type="presParOf" srcId="{AFAB2972-3345-44CF-9A31-6B6D6FFF702D}" destId="{F17180D4-D7D5-4919-B1F1-2BD379E0FCDE}" srcOrd="0" destOrd="0" presId="urn:microsoft.com/office/officeart/2005/8/layout/vList5"/>
    <dgm:cxn modelId="{57DBCBBE-6824-4E6B-AAB5-FF8C4C9877DB}" type="presParOf" srcId="{F17180D4-D7D5-4919-B1F1-2BD379E0FCDE}" destId="{3F792299-CD79-46C1-BE6F-3BE564511686}" srcOrd="0" destOrd="0" presId="urn:microsoft.com/office/officeart/2005/8/layout/vList5"/>
    <dgm:cxn modelId="{202DD714-9E68-46C7-92B9-E57F3FC469D7}" type="presParOf" srcId="{F17180D4-D7D5-4919-B1F1-2BD379E0FCDE}" destId="{73128F64-A719-4382-B386-EF1C82E1FA05}" srcOrd="1" destOrd="0" presId="urn:microsoft.com/office/officeart/2005/8/layout/vList5"/>
    <dgm:cxn modelId="{2300503B-3FBE-4BA5-BD31-0679A621C10C}" type="presParOf" srcId="{AFAB2972-3345-44CF-9A31-6B6D6FFF702D}" destId="{DF67EB0C-A1D4-43A3-9792-FA2BE9919C4E}" srcOrd="1" destOrd="0" presId="urn:microsoft.com/office/officeart/2005/8/layout/vList5"/>
    <dgm:cxn modelId="{B79667E2-15E2-4565-9893-C5FE836FE9A9}" type="presParOf" srcId="{AFAB2972-3345-44CF-9A31-6B6D6FFF702D}" destId="{C6CF4E61-B918-4F32-B09A-23B045EEA5FB}" srcOrd="2" destOrd="0" presId="urn:microsoft.com/office/officeart/2005/8/layout/vList5"/>
    <dgm:cxn modelId="{33DDD218-7461-4265-8A06-9B8B29C2A07E}" type="presParOf" srcId="{C6CF4E61-B918-4F32-B09A-23B045EEA5FB}" destId="{CF0078DD-8599-4FBB-AECC-0C6E16F0741F}" srcOrd="0" destOrd="0" presId="urn:microsoft.com/office/officeart/2005/8/layout/vList5"/>
    <dgm:cxn modelId="{AF163EDF-44DF-40C1-93DF-3B658B58432F}" type="presParOf" srcId="{C6CF4E61-B918-4F32-B09A-23B045EEA5FB}" destId="{96569AD9-C664-4DF9-ACA6-AE975AB74FC6}" srcOrd="1" destOrd="0" presId="urn:microsoft.com/office/officeart/2005/8/layout/vList5"/>
    <dgm:cxn modelId="{BB262852-9AB0-4CE3-858F-89E5B166BF37}" type="presParOf" srcId="{AFAB2972-3345-44CF-9A31-6B6D6FFF702D}" destId="{B6EB4DC3-9A95-4D14-ACAF-BC17FAD80AC6}" srcOrd="3" destOrd="0" presId="urn:microsoft.com/office/officeart/2005/8/layout/vList5"/>
    <dgm:cxn modelId="{9821C166-4624-4C84-9A63-5DBC62F52F25}" type="presParOf" srcId="{AFAB2972-3345-44CF-9A31-6B6D6FFF702D}" destId="{F434EADB-A277-42AE-81DA-B08DFF5FF406}" srcOrd="4" destOrd="0" presId="urn:microsoft.com/office/officeart/2005/8/layout/vList5"/>
    <dgm:cxn modelId="{26FD28B6-E43C-4706-8919-A8678ADCB8B9}" type="presParOf" srcId="{F434EADB-A277-42AE-81DA-B08DFF5FF406}" destId="{E469E40C-A4B3-4E64-915E-D947A57A1C87}" srcOrd="0" destOrd="0" presId="urn:microsoft.com/office/officeart/2005/8/layout/vList5"/>
    <dgm:cxn modelId="{5775F973-B7AE-400A-8DC2-A27508250BD6}" type="presParOf" srcId="{F434EADB-A277-42AE-81DA-B08DFF5FF406}" destId="{7BE6C783-19EC-46D3-9F49-E9F1868334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28F64-A719-4382-B386-EF1C82E1FA05}">
      <dsp:nvSpPr>
        <dsp:cNvPr id="0" name=""/>
        <dsp:cNvSpPr/>
      </dsp:nvSpPr>
      <dsp:spPr>
        <a:xfrm rot="5400000">
          <a:off x="4762546" y="-1770957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处理数据和业务逻辑</a:t>
          </a:r>
          <a:endParaRPr lang="zh-CN" altLang="en-US" sz="2800" kern="1200" dirty="0"/>
        </a:p>
      </dsp:txBody>
      <dsp:txXfrm rot="-5400000">
        <a:off x="2839212" y="210996"/>
        <a:ext cx="4988869" cy="1083581"/>
      </dsp:txXfrm>
    </dsp:sp>
    <dsp:sp modelId="{3F792299-CD79-46C1-BE6F-3BE564511686}">
      <dsp:nvSpPr>
        <dsp:cNvPr id="0" name=""/>
        <dsp:cNvSpPr/>
      </dsp:nvSpPr>
      <dsp:spPr>
        <a:xfrm>
          <a:off x="0" y="7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模型</a:t>
          </a:r>
          <a:endParaRPr lang="zh-CN" altLang="en-US" sz="4000" kern="1200" dirty="0"/>
        </a:p>
      </dsp:txBody>
      <dsp:txXfrm>
        <a:off x="73274" y="73281"/>
        <a:ext cx="2692664" cy="1354476"/>
      </dsp:txXfrm>
    </dsp:sp>
    <dsp:sp modelId="{96569AD9-C664-4DF9-ACA6-AE975AB74FC6}">
      <dsp:nvSpPr>
        <dsp:cNvPr id="0" name=""/>
        <dsp:cNvSpPr/>
      </dsp:nvSpPr>
      <dsp:spPr>
        <a:xfrm rot="5400000">
          <a:off x="4762546" y="-194881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以友好的方式向用户展示数据</a:t>
          </a:r>
          <a:endParaRPr lang="zh-CN" altLang="en-US" sz="2400" kern="1200" dirty="0"/>
        </a:p>
      </dsp:txBody>
      <dsp:txXfrm rot="-5400000">
        <a:off x="2839212" y="1787072"/>
        <a:ext cx="4988869" cy="1083581"/>
      </dsp:txXfrm>
    </dsp:sp>
    <dsp:sp modelId="{CF0078DD-8599-4FBB-AECC-0C6E16F0741F}">
      <dsp:nvSpPr>
        <dsp:cNvPr id="0" name=""/>
        <dsp:cNvSpPr/>
      </dsp:nvSpPr>
      <dsp:spPr>
        <a:xfrm>
          <a:off x="0" y="1576083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视图</a:t>
          </a:r>
          <a:endParaRPr lang="zh-CN" altLang="en-US" sz="4000" kern="1200" dirty="0"/>
        </a:p>
      </dsp:txBody>
      <dsp:txXfrm>
        <a:off x="73274" y="1649357"/>
        <a:ext cx="2692664" cy="1354476"/>
      </dsp:txXfrm>
    </dsp:sp>
    <dsp:sp modelId="{7BE6C783-19EC-46D3-9F49-E9F186833430}">
      <dsp:nvSpPr>
        <dsp:cNvPr id="0" name=""/>
        <dsp:cNvSpPr/>
      </dsp:nvSpPr>
      <dsp:spPr>
        <a:xfrm rot="5400000">
          <a:off x="4762546" y="1381194"/>
          <a:ext cx="120081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组织调度相应的处理模型</a:t>
          </a:r>
          <a:endParaRPr lang="zh-CN" altLang="en-US" sz="2400" kern="1200" dirty="0"/>
        </a:p>
      </dsp:txBody>
      <dsp:txXfrm rot="-5400000">
        <a:off x="2839212" y="3363148"/>
        <a:ext cx="4988869" cy="1083581"/>
      </dsp:txXfrm>
    </dsp:sp>
    <dsp:sp modelId="{E469E40C-A4B3-4E64-915E-D947A57A1C87}">
      <dsp:nvSpPr>
        <dsp:cNvPr id="0" name=""/>
        <dsp:cNvSpPr/>
      </dsp:nvSpPr>
      <dsp:spPr>
        <a:xfrm>
          <a:off x="0" y="3154426"/>
          <a:ext cx="2839212" cy="1501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控制器</a:t>
          </a:r>
          <a:endParaRPr lang="zh-CN" altLang="en-US" sz="4000" kern="1200" dirty="0"/>
        </a:p>
      </dsp:txBody>
      <dsp:txXfrm>
        <a:off x="73274" y="3227700"/>
        <a:ext cx="2692664" cy="1354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18CCE-AD74-43C3-A4B7-2063D3E35EE3}" type="datetimeFigureOut">
              <a:rPr lang="zh-CN" altLang="en-US" smtClean="0"/>
              <a:t>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2F66A-54A4-475D-BBBF-61101D967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33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"&gt;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    &lt;meta charset="UTF-8"&gt;</a:t>
            </a:r>
          </a:p>
          <a:p>
            <a:r>
              <a:rPr lang="en-US" altLang="zh-CN" dirty="0" smtClean="0"/>
              <a:t>    &lt;title&gt;Hello Angular&lt;/title&gt;</a:t>
            </a:r>
          </a:p>
          <a:p>
            <a:r>
              <a:rPr lang="en-US" altLang="zh-CN" dirty="0" smtClean="0"/>
              <a:t>   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="stylesheet"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bower_components</a:t>
            </a:r>
            <a:r>
              <a:rPr lang="en-US" altLang="zh-CN" dirty="0" smtClean="0"/>
              <a:t>/bootstrap/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/bootstrap.css"&gt;</a:t>
            </a:r>
          </a:p>
          <a:p>
            <a:r>
              <a:rPr lang="en-US" altLang="zh-CN" dirty="0" smtClean="0"/>
              <a:t>&lt;/head&gt;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  &lt;div class="container" ng-app="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&lt;h1 class="page-header"&gt;Form Demo&lt;/h1&gt;</a:t>
            </a:r>
          </a:p>
          <a:p>
            <a:r>
              <a:rPr lang="en-US" altLang="zh-CN" dirty="0" smtClean="0"/>
              <a:t>        &lt;form name="form1" ng-controller="</a:t>
            </a:r>
            <a:r>
              <a:rPr lang="en-US" altLang="zh-CN" dirty="0" err="1" smtClean="0"/>
              <a:t>FormController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novalidate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&lt;div class="form-group" ng-class="{'has-error':form1.input1.$error.required}"&gt;</a:t>
            </a:r>
          </a:p>
          <a:p>
            <a:r>
              <a:rPr lang="en-US" altLang="zh-CN" dirty="0" smtClean="0"/>
              <a:t>                &lt;label&gt;Input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&lt;/label&gt;</a:t>
            </a:r>
          </a:p>
          <a:p>
            <a:r>
              <a:rPr lang="en-US" altLang="zh-CN" dirty="0" smtClean="0"/>
              <a:t>                &lt;input type="text" name="input1" class="form-control" required ng-model="value"&gt;</a:t>
            </a:r>
          </a:p>
          <a:p>
            <a:r>
              <a:rPr lang="en-US" altLang="zh-CN" dirty="0" smtClean="0"/>
              <a:t>            &lt;/div&gt;</a:t>
            </a:r>
          </a:p>
          <a:p>
            <a:r>
              <a:rPr lang="en-US" altLang="zh-CN" dirty="0" smtClean="0"/>
              <a:t>            &lt;div ng-if="form1.input1.$touched || form1.$submitted"&gt;</a:t>
            </a:r>
          </a:p>
          <a:p>
            <a:r>
              <a:rPr lang="en-US" altLang="zh-CN" dirty="0" smtClean="0"/>
              <a:t>                &lt;p class="alert alert-danger" ng-if="form1.input1.$error.required"&gt;</a:t>
            </a:r>
            <a:r>
              <a:rPr lang="zh-CN" altLang="en-US" dirty="0" smtClean="0"/>
              <a:t>你必须输入！！！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            &lt;/div&gt;</a:t>
            </a:r>
          </a:p>
          <a:p>
            <a:r>
              <a:rPr lang="en-US" altLang="zh-CN" dirty="0" smtClean="0"/>
              <a:t>            &lt;button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-block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-primary"&gt;Submit&lt;/button&gt;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&lt;pre&gt;{{ form1 |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}}&lt;/pre&gt;</a:t>
            </a:r>
          </a:p>
          <a:p>
            <a:r>
              <a:rPr lang="en-US" altLang="zh-CN" dirty="0" smtClean="0"/>
              <a:t>        &lt;/form&gt;</a:t>
            </a:r>
          </a:p>
          <a:p>
            <a:r>
              <a:rPr lang="en-US" altLang="zh-CN" dirty="0" smtClean="0"/>
              <a:t>    &lt;/div&gt;</a:t>
            </a:r>
          </a:p>
          <a:p>
            <a:r>
              <a:rPr lang="en-US" altLang="zh-CN" dirty="0" smtClean="0"/>
              <a:t> 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bower_components</a:t>
            </a:r>
            <a:r>
              <a:rPr lang="en-US" altLang="zh-CN" dirty="0" smtClean="0"/>
              <a:t>/angular/angular.js"&gt;&lt;/script&gt;</a:t>
            </a:r>
          </a:p>
          <a:p>
            <a:r>
              <a:rPr lang="en-US" altLang="zh-CN" dirty="0" smtClean="0"/>
              <a:t>    &lt;script&gt;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angular.module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', [])</a:t>
            </a:r>
          </a:p>
          <a:p>
            <a:r>
              <a:rPr lang="en-US" altLang="zh-CN" dirty="0" smtClean="0"/>
              <a:t>        .controller('</a:t>
            </a:r>
            <a:r>
              <a:rPr lang="en-US" altLang="zh-CN" dirty="0" err="1" smtClean="0"/>
              <a:t>FormController</a:t>
            </a:r>
            <a:r>
              <a:rPr lang="en-US" altLang="zh-CN" dirty="0" smtClean="0"/>
              <a:t>', ['$scope', function($scope) {</a:t>
            </a:r>
          </a:p>
          <a:p>
            <a:r>
              <a:rPr lang="en-US" altLang="zh-CN" dirty="0" smtClean="0"/>
              <a:t>            $</a:t>
            </a:r>
            <a:r>
              <a:rPr lang="en-US" altLang="zh-CN" dirty="0" err="1" smtClean="0"/>
              <a:t>scope.value</a:t>
            </a:r>
            <a:r>
              <a:rPr lang="en-US" altLang="zh-CN" dirty="0" smtClean="0"/>
              <a:t> = '';</a:t>
            </a:r>
          </a:p>
          <a:p>
            <a:r>
              <a:rPr lang="en-US" altLang="zh-CN" dirty="0" smtClean="0"/>
              <a:t>        }]);</a:t>
            </a:r>
          </a:p>
          <a:p>
            <a:r>
              <a:rPr lang="en-US" altLang="zh-CN" dirty="0" smtClean="0"/>
              <a:t>    &lt;/script&gt;</a:t>
            </a:r>
          </a:p>
          <a:p>
            <a:r>
              <a:rPr lang="en-US" altLang="zh-CN" dirty="0" smtClean="0"/>
              <a:t>&lt;/body&gt;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&lt;/html&gt;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9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8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建议把脚本放在 </a:t>
            </a:r>
            <a:r>
              <a:rPr lang="en-US" altLang="zh-CN" dirty="0" smtClean="0">
                <a:effectLst/>
              </a:rPr>
              <a:t>&lt;body&gt; </a:t>
            </a:r>
            <a:r>
              <a:rPr lang="zh-CN" altLang="en-US" dirty="0" smtClean="0">
                <a:effectLst/>
              </a:rPr>
              <a:t>元素的底部。提高网页加载速度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http://cdn.code.baidu.com/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angular.bootstrap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n-US" altLang="zh-CN" dirty="0" err="1" smtClean="0"/>
              <a:t>.getElementById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"A2"</a:t>
            </a:r>
            <a:r>
              <a:rPr lang="en-US" altLang="zh-CN" dirty="0" smtClean="0"/>
              <a:t>),[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'app2'</a:t>
            </a:r>
            <a:r>
              <a:rPr lang="en-US" altLang="zh-CN" dirty="0" smtClean="0"/>
              <a:t>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9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en-US" altLang="zh-CN" dirty="0" smtClean="0"/>
          </a:p>
          <a:p>
            <a:r>
              <a:rPr lang="en-US" altLang="zh-CN" dirty="0" smtClean="0"/>
              <a:t>http://www.cnblogs.com/powertoolsteam/p/angularjs-custom-directive.html</a:t>
            </a:r>
            <a:endParaRPr lang="zh-CN" altLang="en-US" dirty="0" smtClean="0"/>
          </a:p>
          <a:p>
            <a:r>
              <a:rPr lang="en-US" altLang="zh-CN" dirty="0" smtClean="0"/>
              <a:t>http://angular-ui.github.io/bootstrap/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8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form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transition: all linear 0.5s;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background: transparent;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form.ng-invalid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background: red;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&lt;form ng-app="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formExample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name="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ng-controller="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class="my-form"&gt;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&lt;input name="input" type="number" ng-model="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required&gt; &lt;span class="error" ng-show="myForm.input.$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"&gt;Required!&lt;/span&gt;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myForm.input.$valid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myForm.input.$valid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myForm.input.$error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.$valid = {{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.$valid}}&lt;/code&gt;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&lt;code&gt;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{{!!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error.required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}}&lt;/code&gt;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&lt;pre&gt;{{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}}&lt;/pre&gt;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&lt;/form&gt;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/jquery.js"&gt;&lt;/script&gt;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/bootstrap.js"&gt;&lt;/script&gt;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bower_components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/angular/angular.js"&gt;&lt;/script&gt;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formExample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[]).controller('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FormController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['$scope', function($scope)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scope.userType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'guest';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2F66A-54A4-475D-BBBF-61101D967B6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53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886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11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列表内容 with 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70223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518675"/>
            <a:ext cx="788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lvl1pPr>
              <a:def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defRPr>
            </a:lvl1pPr>
          </a:lstStyle>
          <a:p>
            <a:pPr lvl="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&lt;!–</a:t>
            </a:r>
            <a:r>
              <a:rPr lang="en-US" altLang="zh-CN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code --&gt;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5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ps.bdimg.com/libs/angular.js/1.4.6/angular.min.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pjs.net/" TargetMode="External"/><Relationship Id="rId3" Type="http://schemas.openxmlformats.org/officeDocument/2006/relationships/hyperlink" Target="http://www.angularjs.c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9572" y="2427335"/>
            <a:ext cx="3704860" cy="923330"/>
          </a:xfrm>
        </p:spPr>
        <p:txBody>
          <a:bodyPr/>
          <a:lstStyle/>
          <a:p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讲师：汪磊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2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</a:t>
            </a:r>
            <a:r>
              <a:rPr lang="en-US" altLang="zh-CN" dirty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当然不仅仅是这些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这些只是皮毛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背后带来的价值才是大大地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带领前端进入 </a:t>
            </a:r>
            <a:r>
              <a:rPr lang="en-US" altLang="zh-CN" dirty="0" smtClean="0"/>
              <a:t>M V X </a:t>
            </a:r>
            <a:r>
              <a:rPr lang="zh-CN" altLang="en-US" dirty="0" smtClean="0"/>
              <a:t>时代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37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起步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4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started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AngularJS </a:t>
            </a:r>
            <a:r>
              <a:rPr lang="zh-CN" altLang="en-US" dirty="0"/>
              <a:t>是一个 </a:t>
            </a:r>
            <a:r>
              <a:rPr lang="en-US" altLang="zh-CN" dirty="0"/>
              <a:t>JavaScript </a:t>
            </a:r>
            <a:r>
              <a:rPr lang="zh-CN" altLang="en-US" dirty="0" smtClean="0"/>
              <a:t>框架，所以你可以通过以下两种方式载入到页面中：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下载 </a:t>
            </a:r>
            <a:r>
              <a:rPr lang="en-US" altLang="zh-CN" dirty="0" smtClean="0"/>
              <a:t>Angular.js 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https://github.com/angular/angular.js/releases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CDN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angular.js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apps.bdimg.com/libs/angular.js/1.4.6/angular.min.js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41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322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创建一个新的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文件，贴入以下代码：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直接启动在浏览器中查看。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体会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在这个过程中完成那些事情。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1698927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&lt;div ng-app ng-</a:t>
            </a:r>
            <a:r>
              <a:rPr lang="en-US" altLang="zh-CN" dirty="0" err="1"/>
              <a:t>init</a:t>
            </a:r>
            <a:r>
              <a:rPr lang="en-US" altLang="zh-CN" dirty="0"/>
              <a:t>="name='</a:t>
            </a:r>
            <a:r>
              <a:rPr lang="en-US" altLang="zh-CN" dirty="0" err="1"/>
              <a:t>zhangsan</a:t>
            </a:r>
            <a:r>
              <a:rPr lang="en-US" altLang="zh-CN" dirty="0"/>
              <a:t>'"&gt;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&lt;p&gt;</a:t>
            </a:r>
            <a:r>
              <a:rPr lang="zh-CN" altLang="en-US" dirty="0"/>
              <a:t>在输入框中尝试输入：</a:t>
            </a:r>
            <a:r>
              <a:rPr lang="en-US" altLang="zh-CN" dirty="0"/>
              <a:t>&lt;/p&gt;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&lt;p&gt;</a:t>
            </a:r>
            <a:r>
              <a:rPr lang="zh-CN" altLang="en-US" dirty="0"/>
              <a:t>姓名：</a:t>
            </a:r>
            <a:r>
              <a:rPr lang="en-US" altLang="zh-CN" dirty="0"/>
              <a:t>&lt;input type="text" ng-model="name"&gt;&lt;/p&gt;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&lt;p&gt;{{name}}&lt;/p&gt;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9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当网页加载完毕，</a:t>
            </a:r>
            <a:r>
              <a:rPr lang="en-US" altLang="zh-CN" dirty="0"/>
              <a:t>AngularJS </a:t>
            </a:r>
            <a:r>
              <a:rPr lang="zh-CN" altLang="en-US" dirty="0"/>
              <a:t>自动开启。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ng-app </a:t>
            </a:r>
            <a:r>
              <a:rPr lang="zh-CN" altLang="en-US" dirty="0"/>
              <a:t>指令告诉 </a:t>
            </a:r>
            <a:r>
              <a:rPr lang="en-US" altLang="zh-CN" dirty="0"/>
              <a:t>AngularJS</a:t>
            </a:r>
            <a:r>
              <a:rPr lang="zh-CN" altLang="en-US" dirty="0"/>
              <a:t>，</a:t>
            </a:r>
            <a:r>
              <a:rPr lang="en-US" altLang="zh-CN" dirty="0"/>
              <a:t>&lt;div&gt; </a:t>
            </a:r>
            <a:r>
              <a:rPr lang="zh-CN" altLang="en-US" dirty="0"/>
              <a:t>元素是 </a:t>
            </a:r>
            <a:r>
              <a:rPr lang="en-US" altLang="zh-CN" dirty="0"/>
              <a:t>AngularJS </a:t>
            </a:r>
            <a:r>
              <a:rPr lang="zh-CN" altLang="en-US" dirty="0"/>
              <a:t>应用程序 的</a:t>
            </a:r>
            <a:r>
              <a:rPr lang="en-US" altLang="zh-CN" dirty="0"/>
              <a:t>"</a:t>
            </a:r>
            <a:r>
              <a:rPr lang="zh-CN" altLang="en-US" dirty="0"/>
              <a:t>所有者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ng-model </a:t>
            </a:r>
            <a:r>
              <a:rPr lang="zh-CN" altLang="en-US" dirty="0"/>
              <a:t>指令把输入域的值绑定到应用程序变量 </a:t>
            </a:r>
            <a:r>
              <a:rPr lang="en-US" altLang="zh-CN" dirty="0"/>
              <a:t>name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{{ name }}</a:t>
            </a:r>
            <a:r>
              <a:rPr lang="zh-CN" altLang="en-US" dirty="0" smtClean="0"/>
              <a:t>表达式把</a:t>
            </a:r>
            <a:r>
              <a:rPr lang="zh-CN" altLang="en-US" dirty="0"/>
              <a:t>应用程序变量 </a:t>
            </a:r>
            <a:r>
              <a:rPr lang="en-US" altLang="zh-CN" dirty="0"/>
              <a:t>name </a:t>
            </a:r>
            <a:r>
              <a:rPr lang="zh-CN" altLang="en-US" dirty="0"/>
              <a:t>绑定到某个段落的 </a:t>
            </a:r>
            <a:r>
              <a:rPr lang="en-US" altLang="zh-CN" dirty="0" err="1"/>
              <a:t>innerHTML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57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AngularJS 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382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MVC</a:t>
            </a:r>
            <a:r>
              <a:rPr lang="zh-CN" altLang="en-US" dirty="0" smtClean="0"/>
              <a:t>是一种应用程序的开发思想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主要目的是为了解决应用程序展示结构，业务逻辑之间的紧耦合关系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使应用程序的组成分为三个部件，每个部件有自己明确的职责，相互之间没有依赖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51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 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04155"/>
              </p:ext>
            </p:extLst>
          </p:nvPr>
        </p:nvGraphicFramePr>
        <p:xfrm>
          <a:off x="628650" y="1681163"/>
          <a:ext cx="7886700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455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269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/>
              <a:t>很</a:t>
            </a:r>
            <a:r>
              <a:rPr lang="zh-CN" altLang="en-US" dirty="0" smtClean="0"/>
              <a:t>重要的一个特性就是实现模块化编程，我们可以通过以下方式创建一个模块，对页面进行功能业务上的划分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也</a:t>
            </a:r>
            <a:r>
              <a:rPr lang="zh-CN" altLang="en-US" dirty="0" smtClean="0"/>
              <a:t>可以将重复使用的指令或过滤器之类的做成模块便于复用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注意必须指定第二个参数，否则变成找到已经定义的模块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18</a:t>
            </a:fld>
            <a:endParaRPr lang="zh-CN" altLang="en-US" sz="1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8650" y="2986004"/>
            <a:ext cx="7886700" cy="701731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 smtClean="0"/>
              <a:t>//</a:t>
            </a:r>
            <a:r>
              <a:rPr lang="zh-CN" altLang="en-US" dirty="0" smtClean="0"/>
              <a:t>创建一个名字叫</a:t>
            </a:r>
            <a:r>
              <a:rPr lang="en-US" altLang="zh-CN" dirty="0" err="1" smtClean="0"/>
              <a:t>MyApp</a:t>
            </a:r>
            <a:r>
              <a:rPr lang="zh-CN" altLang="en-US" dirty="0" smtClean="0"/>
              <a:t>的模块，第二个参数指的是该模块依赖那些模块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myApp</a:t>
            </a:r>
            <a:r>
              <a:rPr lang="en-US" altLang="zh-CN" dirty="0"/>
              <a:t> = </a:t>
            </a:r>
            <a:r>
              <a:rPr lang="en-US" altLang="zh-CN" dirty="0" err="1"/>
              <a:t>angular.module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MyApp</a:t>
            </a:r>
            <a:r>
              <a:rPr lang="en-US" altLang="zh-CN" dirty="0"/>
              <a:t>", []);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59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业务逻辑的集合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028521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 err="1"/>
              <a:t>angular.module</a:t>
            </a:r>
            <a:r>
              <a:rPr lang="en-US" altLang="zh-CN" dirty="0"/>
              <a:t>('OneApp')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.controller('</a:t>
            </a:r>
            <a:r>
              <a:rPr lang="en-US" altLang="zh-CN" dirty="0" err="1"/>
              <a:t>HelloController</a:t>
            </a:r>
            <a:r>
              <a:rPr lang="en-US" altLang="zh-CN" dirty="0"/>
              <a:t>', [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'$scope',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function($scope) {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$</a:t>
            </a:r>
            <a:r>
              <a:rPr lang="en-US" altLang="zh-CN" dirty="0" err="1"/>
              <a:t>scope.p</a:t>
            </a:r>
            <a:r>
              <a:rPr lang="en-US" altLang="zh-CN" dirty="0"/>
              <a:t> = {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    name: '</a:t>
            </a:r>
            <a:r>
              <a:rPr lang="en-US" altLang="zh-CN" dirty="0" err="1"/>
              <a:t>zhangsan</a:t>
            </a:r>
            <a:r>
              <a:rPr lang="en-US" altLang="zh-CN" dirty="0"/>
              <a:t>'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    };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    }</a:t>
            </a:r>
          </a:p>
          <a:p>
            <a:pPr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dirty="0"/>
              <a:t>    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在开始学习 </a:t>
            </a:r>
            <a:r>
              <a:rPr lang="en-US" altLang="zh-CN" dirty="0"/>
              <a:t>AngularJS </a:t>
            </a:r>
            <a:r>
              <a:rPr lang="zh-CN" altLang="en-US" dirty="0"/>
              <a:t>之前</a:t>
            </a:r>
            <a:r>
              <a:rPr lang="zh-CN" altLang="en-US" dirty="0" smtClean="0"/>
              <a:t>，只需要需要</a:t>
            </a:r>
            <a:r>
              <a:rPr lang="zh-CN" altLang="en-US" dirty="0"/>
              <a:t>具备以下基础知识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CSS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90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控制器（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控制器的三种主要职责：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为应用中的模型设置初始状态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对象把数据模型或函数行为暴露给视图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监视模型的变化，做出相应的动作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20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4591067"/>
            <a:ext cx="7886700" cy="701731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/>
              <a:t>// </a:t>
            </a:r>
            <a:r>
              <a:rPr lang="zh-CN" altLang="en-US" dirty="0" smtClean="0"/>
              <a:t>监视购物车内容变化，计算最新结果</a:t>
            </a:r>
            <a:endParaRPr lang="en-US" altLang="zh-CN" dirty="0" smtClean="0"/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scope.$watch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scope.totalCart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calculateDiscount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78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运行官方文档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（建议使用</a:t>
            </a:r>
            <a:r>
              <a:rPr lang="en-US" altLang="zh-CN" smtClean="0"/>
              <a:t>nvm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在全局环境安装</a:t>
            </a:r>
            <a:r>
              <a:rPr lang="en-US" altLang="zh-CN" dirty="0" smtClean="0"/>
              <a:t>grunt + http-server</a:t>
            </a:r>
          </a:p>
          <a:p>
            <a:r>
              <a:rPr lang="zh-CN" altLang="en-US" dirty="0" smtClean="0"/>
              <a:t>命令行中定位到</a:t>
            </a:r>
            <a:r>
              <a:rPr lang="en-US" altLang="zh-CN" dirty="0" smtClean="0"/>
              <a:t>NG</a:t>
            </a:r>
            <a:r>
              <a:rPr lang="zh-CN" altLang="en-US" dirty="0" smtClean="0"/>
              <a:t>源码目录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grunt webserver</a:t>
            </a:r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r>
              <a:rPr lang="zh-CN" altLang="en-US" dirty="0" smtClean="0"/>
              <a:t>浏览器打开</a:t>
            </a:r>
            <a:r>
              <a:rPr lang="en-US" altLang="zh-CN" dirty="0"/>
              <a:t>http://localhost:8000/build/docs/api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743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$scope</a:t>
            </a:r>
            <a:r>
              <a:rPr lang="zh-CN" altLang="en-US" dirty="0" smtClean="0"/>
              <a:t>（上下文模型）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视图和控制器之间的桥梁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用于在视图和控制器之间传递数据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$scope</a:t>
            </a:r>
            <a:r>
              <a:rPr lang="zh-CN" altLang="en-US" dirty="0" smtClean="0"/>
              <a:t>暴露数据模型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3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75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表达式（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 </a:t>
            </a:r>
            <a:r>
              <a:rPr lang="zh-CN" altLang="en-US" b="1" dirty="0"/>
              <a:t>表达式</a:t>
            </a:r>
            <a:r>
              <a:rPr lang="zh-CN" altLang="en-US" dirty="0"/>
              <a:t> 把数据绑定到 </a:t>
            </a:r>
            <a:r>
              <a:rPr lang="en-US" altLang="zh-CN" dirty="0"/>
              <a:t>HTML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表达式</a:t>
            </a:r>
            <a:r>
              <a:rPr lang="zh-CN" altLang="en-US" dirty="0"/>
              <a:t>写在双</a:t>
            </a:r>
            <a:r>
              <a:rPr lang="zh-CN" altLang="en-US" dirty="0" smtClean="0"/>
              <a:t>大括号内</a:t>
            </a:r>
            <a:r>
              <a:rPr lang="zh-CN" altLang="en-US" dirty="0"/>
              <a:t>：</a:t>
            </a:r>
            <a:r>
              <a:rPr lang="en-US" altLang="zh-CN" b="1" dirty="0"/>
              <a:t>{{ expression }}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表达式作用类似于</a:t>
            </a:r>
            <a:r>
              <a:rPr lang="en-US" altLang="zh-CN" dirty="0" smtClean="0"/>
              <a:t>ng-bind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建议更多的使用指令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342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表达式很像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它们可以包含</a:t>
            </a:r>
            <a:r>
              <a:rPr lang="zh-CN" altLang="en-US" dirty="0"/>
              <a:t>文字、运算符和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 </a:t>
            </a:r>
            <a:r>
              <a:rPr lang="en-US" altLang="zh-CN" dirty="0"/>
              <a:t>{{ 5 + 5 }} </a:t>
            </a:r>
            <a:r>
              <a:rPr lang="zh-CN" altLang="en-US" dirty="0"/>
              <a:t>或 </a:t>
            </a:r>
            <a:r>
              <a:rPr lang="en-US" altLang="zh-CN" dirty="0"/>
              <a:t>{{ </a:t>
            </a:r>
            <a:r>
              <a:rPr lang="en-US" altLang="zh-CN" dirty="0" err="1"/>
              <a:t>firstName</a:t>
            </a:r>
            <a:r>
              <a:rPr lang="en-US" altLang="zh-CN" dirty="0"/>
              <a:t> + ‘-’ + </a:t>
            </a:r>
            <a:r>
              <a:rPr lang="en-US" altLang="zh-CN" dirty="0" err="1"/>
              <a:t>lastName</a:t>
            </a:r>
            <a:r>
              <a:rPr lang="en-US" altLang="zh-CN" dirty="0"/>
              <a:t> }}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45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数字</a:t>
            </a:r>
            <a:r>
              <a:rPr lang="en-US" altLang="zh-CN" dirty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100 + 100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'hello</a:t>
            </a:r>
            <a:r>
              <a:rPr lang="en-US" altLang="zh-CN" dirty="0">
                <a:latin typeface="Source Code Pro" panose="020B0509030403020204" pitchFamily="49" charset="0"/>
              </a:rPr>
              <a:t>'</a:t>
            </a:r>
            <a:r>
              <a:rPr lang="en-US" altLang="zh-CN" dirty="0" smtClean="0">
                <a:latin typeface="Source Code Pro" panose="020B0509030403020204" pitchFamily="49" charset="0"/>
              </a:rPr>
              <a:t> + 'angular</a:t>
            </a:r>
            <a:r>
              <a:rPr lang="en-US" altLang="zh-CN" dirty="0">
                <a:latin typeface="Source Code Pro" panose="020B0509030403020204" pitchFamily="49" charset="0"/>
              </a:rPr>
              <a:t>'</a:t>
            </a:r>
            <a:r>
              <a:rPr lang="en-US" altLang="zh-CN" dirty="0" smtClean="0">
                <a:latin typeface="Source Code Pro" panose="020B0509030403020204" pitchFamily="49" charset="0"/>
              </a:rPr>
              <a:t>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zhangsan.name }}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en-US" altLang="zh-CN" dirty="0" smtClean="0">
                <a:latin typeface="Source Code Pro" panose="020B0509030403020204" pitchFamily="49" charset="0"/>
              </a:rPr>
              <a:t>{{ students[10] }}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46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相同点：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表达式可以包含字母，操作符，变量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不同点：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表达式可以写在 </a:t>
            </a:r>
            <a:r>
              <a:rPr lang="en-US" altLang="zh-CN" dirty="0"/>
              <a:t>HTML </a:t>
            </a:r>
            <a:r>
              <a:rPr lang="zh-CN" altLang="en-US" dirty="0"/>
              <a:t>中。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表达式不支持条件判断，循环及异常。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AngularJS </a:t>
            </a:r>
            <a:r>
              <a:rPr lang="zh-CN" altLang="en-US" dirty="0"/>
              <a:t>表达式支持过滤器。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23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指令（</a:t>
            </a:r>
            <a:r>
              <a:rPr lang="en-US" altLang="zh-CN" dirty="0" smtClean="0"/>
              <a:t>Directive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AngularJS</a:t>
            </a:r>
            <a:r>
              <a:rPr lang="zh-CN" altLang="en-US" sz="2400" dirty="0"/>
              <a:t>有一套完整的、可扩展的、用来</a:t>
            </a:r>
            <a:r>
              <a:rPr lang="zh-CN" altLang="en-US" sz="2400" dirty="0" smtClean="0"/>
              <a:t>帮助</a:t>
            </a:r>
            <a:r>
              <a:rPr lang="en-US" altLang="zh-CN" sz="2400" dirty="0" smtClean="0"/>
              <a:t>Web</a:t>
            </a:r>
            <a:r>
              <a:rPr lang="zh-CN" altLang="en-US" sz="2400" dirty="0"/>
              <a:t>应用开发的</a:t>
            </a:r>
            <a:r>
              <a:rPr lang="zh-CN" altLang="en-US" sz="2400" dirty="0" smtClean="0"/>
              <a:t>指令集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DOM</a:t>
            </a:r>
            <a:r>
              <a:rPr lang="zh-CN" altLang="en-US" sz="2400" dirty="0"/>
              <a:t>编译期间，和</a:t>
            </a:r>
            <a:r>
              <a:rPr lang="en-US" altLang="zh-CN" sz="2400" dirty="0"/>
              <a:t>HTML</a:t>
            </a:r>
            <a:r>
              <a:rPr lang="zh-CN" altLang="en-US" sz="2400" dirty="0"/>
              <a:t>关联着的指令会被检测到，并且被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AngularJS</a:t>
            </a:r>
            <a:r>
              <a:rPr lang="zh-CN" altLang="en-US" sz="2400" dirty="0" smtClean="0"/>
              <a:t>中将前缀为</a:t>
            </a:r>
            <a:r>
              <a:rPr lang="en-US" altLang="zh-CN" sz="2400" dirty="0" smtClean="0"/>
              <a:t>ng-</a:t>
            </a:r>
            <a:r>
              <a:rPr lang="zh-CN" altLang="en-US" sz="2400" dirty="0" smtClean="0"/>
              <a:t>这种属性称之为指令，其作用就是为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元素调用方法、定义行为绑定数据等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简单说</a:t>
            </a:r>
            <a:r>
              <a:rPr lang="zh-CN" altLang="en-US" sz="2400" dirty="0" smtClean="0"/>
              <a:t>：当</a:t>
            </a:r>
            <a:r>
              <a:rPr lang="zh-CN" altLang="en-US" sz="2400" dirty="0"/>
              <a:t>一个</a:t>
            </a:r>
            <a:r>
              <a:rPr lang="en-US" altLang="zh-CN" sz="2400" dirty="0"/>
              <a:t>Angular.js</a:t>
            </a:r>
            <a:r>
              <a:rPr lang="zh-CN" altLang="en-US" sz="2400" dirty="0"/>
              <a:t>应用启动，</a:t>
            </a:r>
            <a:r>
              <a:rPr lang="en-US" altLang="zh-CN" sz="2400" dirty="0"/>
              <a:t>Angular</a:t>
            </a:r>
            <a:r>
              <a:rPr lang="zh-CN" altLang="en-US" sz="2400" dirty="0"/>
              <a:t>编译器就会遍历</a:t>
            </a:r>
            <a:r>
              <a:rPr lang="en-US" altLang="zh-CN" sz="2400" dirty="0"/>
              <a:t>DOM</a:t>
            </a:r>
            <a:r>
              <a:rPr lang="zh-CN" altLang="en-US" sz="2400" dirty="0"/>
              <a:t>树来解析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，根据指令不同，完成不同操作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20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指令属性小提示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HTML5 </a:t>
            </a:r>
            <a:r>
              <a:rPr lang="zh-CN" altLang="en-US" dirty="0"/>
              <a:t>允许扩展的（自制的）属性，以 </a:t>
            </a:r>
            <a:r>
              <a:rPr lang="en-US" altLang="zh-CN" dirty="0"/>
              <a:t>data- </a:t>
            </a:r>
            <a:r>
              <a:rPr lang="zh-CN" altLang="en-US" dirty="0"/>
              <a:t>开头。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AngularJS </a:t>
            </a:r>
            <a:r>
              <a:rPr lang="zh-CN" altLang="en-US" dirty="0"/>
              <a:t>属性以 </a:t>
            </a:r>
            <a:r>
              <a:rPr lang="en-US" altLang="zh-CN" dirty="0"/>
              <a:t>ng- </a:t>
            </a:r>
            <a:r>
              <a:rPr lang="zh-CN" altLang="en-US" dirty="0"/>
              <a:t>开头，但是您可以使用 </a:t>
            </a:r>
            <a:r>
              <a:rPr lang="en-US" altLang="zh-CN" dirty="0"/>
              <a:t>data-ng- </a:t>
            </a:r>
            <a:r>
              <a:rPr lang="zh-CN" altLang="en-US" dirty="0"/>
              <a:t>来让网页对 </a:t>
            </a:r>
            <a:r>
              <a:rPr lang="en-US" altLang="zh-CN" dirty="0"/>
              <a:t>HTML5 </a:t>
            </a:r>
            <a:r>
              <a:rPr lang="zh-CN" altLang="en-US" dirty="0"/>
              <a:t>有效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二者效果相同。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15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http://www.cnblogs.com/powertoolsteam/p/angularjs-introdection.html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://www.apjs.net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http://www.angularjs.cn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http://docs.angularjs.cn/api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056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ng-app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ng-app</a:t>
            </a:r>
            <a:r>
              <a:rPr lang="zh-CN" altLang="en-US" dirty="0" smtClean="0"/>
              <a:t>指令</a:t>
            </a:r>
            <a:r>
              <a:rPr lang="zh-CN" altLang="en-US" dirty="0"/>
              <a:t>用</a:t>
            </a:r>
            <a:r>
              <a:rPr lang="zh-CN" altLang="en-US" dirty="0" smtClean="0"/>
              <a:t>来</a:t>
            </a:r>
            <a:r>
              <a:rPr lang="zh-CN" altLang="en-US" dirty="0"/>
              <a:t>标明一个</a:t>
            </a:r>
            <a:r>
              <a:rPr lang="en-US" altLang="zh-CN" dirty="0"/>
              <a:t>AngularJS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标记在一个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的作用范围的根对象上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系统执行时会自动的执行根对象范围内的其他指令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可以在同一个页面创建多个</a:t>
            </a:r>
            <a:r>
              <a:rPr lang="en-US" altLang="zh-CN" dirty="0" smtClean="0"/>
              <a:t>ng-app</a:t>
            </a:r>
            <a:r>
              <a:rPr lang="zh-CN" altLang="en-US" dirty="0" smtClean="0"/>
              <a:t>节点实现模块化开发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529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ng-repeat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ng-repeat</a:t>
            </a:r>
            <a:r>
              <a:rPr lang="zh-CN" altLang="en-US" dirty="0" smtClean="0"/>
              <a:t>指令用来编译一个数组重复创建当前元素，如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31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180899"/>
            <a:ext cx="7886700" cy="1698927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{{item}}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8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ng-class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ng-class</a:t>
            </a:r>
            <a:r>
              <a:rPr lang="zh-CN" altLang="en-US" dirty="0" smtClean="0"/>
              <a:t>指令可以设置一个键值对，用于决定是否添加一个特定的类名，键为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名，值为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类型表示是否添加该类名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246767"/>
            <a:ext cx="7886700" cy="1975926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 ng-class="{</a:t>
            </a:r>
            <a:r>
              <a:rPr lang="en-US" altLang="zh-CN" dirty="0" err="1"/>
              <a:t>red:item.read</a:t>
            </a:r>
            <a:r>
              <a:rPr lang="en-US" altLang="zh-CN" dirty="0"/>
              <a:t>}"&gt;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</a:t>
            </a:r>
            <a:r>
              <a:rPr lang="en-US" altLang="zh-CN" dirty="0" err="1"/>
              <a:t>item.content</a:t>
            </a:r>
            <a:r>
              <a:rPr lang="en-US" altLang="zh-CN" dirty="0"/>
              <a:t>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15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ng-show/ng-hide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ng-show/ng-hide</a:t>
            </a:r>
            <a:r>
              <a:rPr lang="zh-CN" altLang="en-US" dirty="0" smtClean="0"/>
              <a:t>指令会根据属性值去确定是否展示当前元素，例如</a:t>
            </a:r>
            <a:r>
              <a:rPr lang="en-US" altLang="zh-CN" dirty="0" smtClean="0"/>
              <a:t>ng-show=false</a:t>
            </a:r>
            <a:r>
              <a:rPr lang="zh-CN" altLang="en-US" dirty="0" smtClean="0"/>
              <a:t>则不会展示该元素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ng-if</a:t>
            </a:r>
            <a:r>
              <a:rPr lang="zh-CN" altLang="en-US" dirty="0" smtClean="0"/>
              <a:t>是指是否存在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33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221040"/>
            <a:ext cx="7886700" cy="1975926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class="messages"&gt;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&lt;li ng-repeat="item in messages track by $index" ng-show="</a:t>
            </a:r>
            <a:r>
              <a:rPr lang="en-US" altLang="zh-CN" dirty="0" err="1"/>
              <a:t>item.read</a:t>
            </a:r>
            <a:r>
              <a:rPr lang="en-US" altLang="zh-CN" dirty="0"/>
              <a:t>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    {{</a:t>
            </a:r>
            <a:r>
              <a:rPr lang="en-US" altLang="zh-CN" dirty="0" err="1"/>
              <a:t>item.content</a:t>
            </a:r>
            <a:r>
              <a:rPr lang="en-US" altLang="zh-CN" dirty="0"/>
              <a:t>}}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    &lt;/li&gt;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57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指令用于解决当链接类型的数据绑定时造成的加载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3082914"/>
            <a:ext cx="7886700" cy="1366528"/>
          </a:xfrm>
        </p:spPr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&lt;!-- </a:t>
            </a:r>
            <a:r>
              <a:rPr lang="zh-CN" altLang="en-US" dirty="0"/>
              <a:t>浏览器在解析</a:t>
            </a:r>
            <a:r>
              <a:rPr lang="en-US" altLang="zh-CN" dirty="0"/>
              <a:t>HTML</a:t>
            </a:r>
            <a:r>
              <a:rPr lang="zh-CN" altLang="en-US" dirty="0"/>
              <a:t>时会去请求</a:t>
            </a:r>
            <a:r>
              <a:rPr lang="en-US" altLang="zh-CN" dirty="0"/>
              <a:t>{{item.url}}</a:t>
            </a:r>
            <a:r>
              <a:rPr lang="zh-CN" altLang="en-US" dirty="0"/>
              <a:t>文件 </a:t>
            </a:r>
            <a:r>
              <a:rPr lang="en-US" altLang="zh-CN" dirty="0"/>
              <a:t>--&gt;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="{{item.url}}"&gt;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&lt;!-- </a:t>
            </a:r>
            <a:r>
              <a:rPr lang="zh-CN" altLang="en-US" dirty="0"/>
              <a:t>可以使用</a:t>
            </a:r>
            <a:r>
              <a:rPr lang="en-US" altLang="zh-CN" dirty="0"/>
              <a:t>ng-</a:t>
            </a:r>
            <a:r>
              <a:rPr lang="en-US" altLang="zh-CN" dirty="0" err="1"/>
              <a:t>src</a:t>
            </a:r>
            <a:r>
              <a:rPr lang="zh-CN" altLang="en-US" dirty="0"/>
              <a:t>解决该问题 </a:t>
            </a:r>
            <a:r>
              <a:rPr lang="en-US" altLang="zh-CN" dirty="0"/>
              <a:t>--&gt;</a:t>
            </a:r>
          </a:p>
          <a:p>
            <a:pPr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ng-</a:t>
            </a:r>
            <a:r>
              <a:rPr lang="en-US" altLang="zh-CN" dirty="0" err="1"/>
              <a:t>src</a:t>
            </a:r>
            <a:r>
              <a:rPr lang="en-US" altLang="zh-CN" dirty="0"/>
              <a:t>="{{item.url}}"&gt;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ng-model </a:t>
            </a:r>
            <a:endParaRPr lang="en-US" altLang="zh-CN" dirty="0" smtClean="0"/>
          </a:p>
          <a:p>
            <a:r>
              <a:rPr lang="en-US" altLang="zh-CN" dirty="0" smtClean="0"/>
              <a:t>ng-class</a:t>
            </a:r>
          </a:p>
          <a:p>
            <a:r>
              <a:rPr lang="en-US" altLang="zh-CN" dirty="0" smtClean="0"/>
              <a:t>ng-show/ng-hide/ng-if</a:t>
            </a:r>
          </a:p>
          <a:p>
            <a:r>
              <a:rPr lang="en-US" altLang="zh-CN" dirty="0" smtClean="0"/>
              <a:t>ng-click</a:t>
            </a:r>
          </a:p>
          <a:p>
            <a:r>
              <a:rPr lang="en-US" altLang="zh-CN" dirty="0" smtClean="0"/>
              <a:t>ng-link/ng-</a:t>
            </a:r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22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r>
              <a:rPr lang="zh-CN" altLang="en-US" dirty="0" smtClean="0"/>
              <a:t>中可以通过代码自定义指令：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36</a:t>
            </a:fld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28650" y="2170719"/>
            <a:ext cx="7886700" cy="42780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myModule.directive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('hello',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return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restrict: 'E',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template: '&lt;h1&gt;Hello world&lt;/h1&gt;',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replace: true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};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myApp.directive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ngHover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return function(scope, element,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attrs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element.bind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mouseenter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    element.css("background", "yellow");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element.bind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mouseleave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", function() {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    element.css("background", "none");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    });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6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过滤器（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过滤器的主要用途就是一个格式化数据的小工具，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一般用于服务端存储的数据转换为用户界面可以理解的数据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常见需要使用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的数据有：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时间 </a:t>
            </a:r>
            <a:r>
              <a:rPr lang="en-US" altLang="zh-CN" dirty="0" smtClean="0"/>
              <a:t>1288323623006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62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主要用于时间格式的转换：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38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584775"/>
          </a:xfrm>
        </p:spPr>
        <p:txBody>
          <a:bodyPr/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&lt;span&gt;{{'1288323623006' | </a:t>
            </a:r>
            <a:r>
              <a:rPr lang="en-US" altLang="zh-CN" sz="1600" dirty="0" err="1"/>
              <a:t>date:"MM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yyyy</a:t>
            </a:r>
            <a:r>
              <a:rPr lang="en-US" altLang="zh-CN" sz="1600" dirty="0"/>
              <a:t> 'at' h:mma"}}&lt;/span&gt;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86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limitto</a:t>
            </a:r>
            <a:r>
              <a:rPr lang="en-US" altLang="zh-CN" dirty="0" smtClean="0"/>
              <a:t>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limitto</a:t>
            </a:r>
            <a:r>
              <a:rPr lang="zh-CN" altLang="en-US" dirty="0" smtClean="0"/>
              <a:t>过滤器用于限制一个字符串或数组展示的长度</a:t>
            </a:r>
            <a:r>
              <a:rPr lang="zh-CN" altLang="en-US" dirty="0"/>
              <a:t>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704205"/>
            <a:ext cx="7886700" cy="155734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class="messages"&gt;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messages | </a:t>
            </a:r>
            <a:r>
              <a:rPr lang="en-US" altLang="zh-CN" sz="1600" dirty="0" err="1"/>
              <a:t>limitTo</a:t>
            </a:r>
            <a:r>
              <a:rPr lang="en-US" altLang="zh-CN" sz="1600" dirty="0"/>
              <a:t>:-2"&gt;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</a:t>
            </a:r>
            <a:r>
              <a:rPr lang="en-US" altLang="zh-CN" sz="1600" dirty="0" err="1"/>
              <a:t>item.content</a:t>
            </a:r>
            <a:r>
              <a:rPr lang="en-US" altLang="zh-CN" sz="1600" dirty="0"/>
              <a:t> | limitTo:2 }}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59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6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过滤器会根据设置的检索数据过滤未匹配到的数据内容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也可以通过设置检索条件为一个对象，实现在指定属性中检索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40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766636"/>
            <a:ext cx="7886700" cy="155734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class="messages"&gt;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messages | filter</a:t>
            </a:r>
            <a:r>
              <a:rPr lang="en-US" altLang="zh-CN" sz="1600" dirty="0" smtClean="0"/>
              <a:t>:{content:123}"&gt;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</a:t>
            </a:r>
            <a:r>
              <a:rPr lang="en-US" altLang="zh-CN" sz="1600" dirty="0" err="1" smtClean="0"/>
              <a:t>item.content</a:t>
            </a:r>
            <a:r>
              <a:rPr lang="en-US" altLang="zh-CN" sz="1600" dirty="0" smtClean="0"/>
              <a:t>}}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3203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</a:t>
            </a:r>
            <a:r>
              <a:rPr lang="zh-CN" altLang="en-US" dirty="0" smtClean="0"/>
              <a:t>过滤器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自定义比较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通过自定义一个比较函数，在前台为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指定第二个参数实现：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892092"/>
            <a:ext cx="7886700" cy="270227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 class="numbers"&gt;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&lt;li ng-repeat="item in numbers | filter:1:comparator"&gt;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{{ item }}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&lt;/li&gt;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 smtClean="0"/>
              <a:t>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// 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代码</a:t>
            </a:r>
            <a:endParaRPr lang="en-US" altLang="zh-CN" sz="1600" dirty="0" smtClean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$</a:t>
            </a:r>
            <a:r>
              <a:rPr lang="en-US" altLang="zh-CN" sz="1600" dirty="0" err="1"/>
              <a:t>scope.comparator</a:t>
            </a:r>
            <a:r>
              <a:rPr lang="en-US" altLang="zh-CN" sz="1600" dirty="0"/>
              <a:t> = function (</a:t>
            </a:r>
            <a:r>
              <a:rPr lang="en-US" altLang="zh-CN" sz="1600" dirty="0" err="1"/>
              <a:t>source,target</a:t>
            </a:r>
            <a:r>
              <a:rPr lang="en-US" altLang="zh-CN" sz="1600" dirty="0"/>
              <a:t>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return source &gt; target;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439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可以将一个对象以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形式解析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利用它我们可以在界面上直观的查看一些对象的成员，这也是调试的好办法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38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自定义过滤器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自定义过滤器实现自定义数据格式转换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1803571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angular.module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MyAppFilters</a:t>
            </a:r>
            <a:r>
              <a:rPr lang="en-US" altLang="zh-CN" sz="1600" dirty="0"/>
              <a:t>', []).filter('checkmark',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return function(input)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return input ? '\u2713' : '\u2718';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7815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form</a:t>
            </a:r>
            <a:r>
              <a:rPr lang="zh-CN" altLang="en-US" dirty="0" smtClean="0"/>
              <a:t>表单元素在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中也是一个指令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具备表单解析、格式化、校验等功能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依赖</a:t>
            </a:r>
            <a:r>
              <a:rPr lang="zh-CN" altLang="en-US" dirty="0" smtClean="0"/>
              <a:t>于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的智能表单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演示代码见备注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96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</a:t>
            </a:r>
            <a:r>
              <a:rPr lang="zh-CN" altLang="en-US" dirty="0" smtClean="0"/>
              <a:t>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允许在表单中使用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的一些校验属性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同时会根据校验条件的规则作出相应的数据变化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注意：在使用验证时先取消浏览器本身自带的验证（给表单添加</a:t>
            </a:r>
            <a:r>
              <a:rPr lang="en-US" altLang="zh-CN" dirty="0" err="1" smtClean="0"/>
              <a:t>novalidate</a:t>
            </a:r>
            <a:r>
              <a:rPr lang="zh-CN" altLang="en-US" dirty="0" smtClean="0"/>
              <a:t>属性）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280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 </a:t>
            </a:r>
            <a:r>
              <a:rPr lang="zh-CN" altLang="en-US" dirty="0"/>
              <a:t>表单 </a:t>
            </a:r>
            <a:r>
              <a:rPr lang="en-US" altLang="zh-CN" dirty="0"/>
              <a:t>– </a:t>
            </a:r>
            <a:r>
              <a:rPr lang="zh-CN" altLang="en-US" dirty="0" smtClean="0"/>
              <a:t>验证规则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必填项 </a:t>
            </a:r>
            <a:r>
              <a:rPr lang="en-US" altLang="zh-CN" dirty="0" smtClean="0"/>
              <a:t>required or ng-required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最小长度 </a:t>
            </a:r>
            <a:r>
              <a:rPr lang="en-US" altLang="zh-CN" dirty="0" err="1" smtClean="0"/>
              <a:t>minlength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smtClean="0"/>
              <a:t>ng-</a:t>
            </a:r>
            <a:r>
              <a:rPr lang="en-US" altLang="zh-CN" dirty="0" err="1" smtClean="0"/>
              <a:t>minlength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最大长度 </a:t>
            </a:r>
            <a:r>
              <a:rPr lang="en-US" altLang="zh-CN" dirty="0" err="1" smtClean="0"/>
              <a:t>maxlength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类型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等等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630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公用（公共）的业务逻辑集中存放的一段代码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主要用于对重复业务的封装，重用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一般主要封装针对于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73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通过模块的</a:t>
            </a:r>
            <a:r>
              <a:rPr lang="en-US" altLang="zh-CN" dirty="0"/>
              <a:t>service</a:t>
            </a:r>
            <a:r>
              <a:rPr lang="zh-CN" altLang="en-US" dirty="0" smtClean="0"/>
              <a:t>方法创建一个服务：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48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289987"/>
            <a:ext cx="7886700" cy="388414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myApp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angular.module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MyApp</a:t>
            </a:r>
            <a:r>
              <a:rPr lang="en-US" altLang="zh-CN" sz="1600" dirty="0"/>
              <a:t>', []);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// </a:t>
            </a:r>
            <a:r>
              <a:rPr lang="zh-CN" altLang="en-US" sz="1600" dirty="0"/>
              <a:t>通过</a:t>
            </a:r>
            <a:r>
              <a:rPr lang="en-US" altLang="zh-CN" sz="1600" dirty="0"/>
              <a:t>factory</a:t>
            </a:r>
            <a:r>
              <a:rPr lang="zh-CN" altLang="en-US" sz="1600" dirty="0"/>
              <a:t>方法创建一个公用的</a:t>
            </a:r>
            <a:r>
              <a:rPr lang="en-US" altLang="zh-CN" sz="1600" dirty="0"/>
              <a:t>service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 = </a:t>
            </a:r>
            <a:r>
              <a:rPr lang="en-US" altLang="zh-CN" sz="1600" dirty="0" err="1" smtClean="0"/>
              <a:t>myApp.service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',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users = </a:t>
            </a:r>
            <a:r>
              <a:rPr lang="en-US" altLang="zh-CN" sz="1600" dirty="0" smtClean="0"/>
              <a:t>{ 1</a:t>
            </a:r>
            <a:r>
              <a:rPr lang="en-US" altLang="zh-CN" sz="1600" dirty="0"/>
              <a:t>: 'zhangsan1</a:t>
            </a:r>
            <a:r>
              <a:rPr lang="en-US" altLang="zh-CN" sz="1600" dirty="0" smtClean="0"/>
              <a:t>', 2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'zhangsan2' };</a:t>
            </a:r>
            <a:endParaRPr lang="en-US" altLang="zh-CN" sz="1600" dirty="0"/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return </a:t>
            </a:r>
            <a:r>
              <a:rPr lang="en-US" altLang="zh-CN" sz="1600" dirty="0"/>
              <a:t>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getUser</a:t>
            </a:r>
            <a:r>
              <a:rPr lang="en-US" altLang="zh-CN" sz="1600" dirty="0"/>
              <a:t>: function(id)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return users[id];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},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addUser</a:t>
            </a:r>
            <a:r>
              <a:rPr lang="en-US" altLang="zh-CN" sz="1600" dirty="0"/>
              <a:t>: function(id, name)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    </a:t>
            </a:r>
            <a:r>
              <a:rPr lang="en-US" altLang="zh-CN" sz="1600" dirty="0"/>
              <a:t>users[id] = name;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},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110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内置服务</a:t>
            </a:r>
            <a:r>
              <a:rPr lang="en-US" altLang="zh-CN" dirty="0"/>
              <a:t> </a:t>
            </a:r>
            <a:r>
              <a:rPr lang="en-US" altLang="zh-CN" dirty="0" smtClean="0"/>
              <a:t>- $http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$http</a:t>
            </a:r>
            <a:r>
              <a:rPr lang="zh-CN" altLang="en-US" dirty="0" smtClean="0"/>
              <a:t>服务是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中处理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的服务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49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330142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// Simple GET request example: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$http({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method: 'GET',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url: '/</a:t>
            </a:r>
            <a:r>
              <a:rPr lang="en-US" altLang="zh-CN" sz="1600" dirty="0" err="1"/>
              <a:t>someUrl</a:t>
            </a:r>
            <a:r>
              <a:rPr lang="en-US" altLang="zh-CN" sz="1600" dirty="0"/>
              <a:t>'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}).then(function </a:t>
            </a:r>
            <a:r>
              <a:rPr lang="en-US" altLang="zh-CN" sz="1600" dirty="0" err="1"/>
              <a:t>successCallback</a:t>
            </a:r>
            <a:r>
              <a:rPr lang="en-US" altLang="zh-CN" sz="1600" dirty="0"/>
              <a:t>(response)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this callback will be called asynchronously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when the response is available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}, function </a:t>
            </a:r>
            <a:r>
              <a:rPr lang="en-US" altLang="zh-CN" sz="1600" dirty="0" err="1"/>
              <a:t>errorCallback</a:t>
            </a:r>
            <a:r>
              <a:rPr lang="en-US" altLang="zh-CN" sz="1600" dirty="0"/>
              <a:t>(response)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called asynchronously if an error occurs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or server returns response with an error status.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202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AngularJS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41" y="1681163"/>
            <a:ext cx="7563517" cy="4657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84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AngularJS</a:t>
            </a:r>
            <a:r>
              <a:rPr kumimoji="1" lang="zh-CN" altLang="en-US"/>
              <a:t> </a:t>
            </a:r>
            <a:r>
              <a:rPr kumimoji="1" lang="zh-CN" altLang="en-US" smtClean="0"/>
              <a:t>路由</a:t>
            </a:r>
            <a:endParaRPr kumimoji="1"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9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-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将应用程序的组成根据职责划分成三个模块：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Model</a:t>
            </a:r>
            <a:r>
              <a:rPr lang="zh-CN" altLang="en-US" dirty="0" smtClean="0"/>
              <a:t>（数据模型，业务逻辑）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View</a:t>
            </a:r>
            <a:r>
              <a:rPr lang="zh-CN" altLang="en-US" dirty="0" smtClean="0"/>
              <a:t>（界面展示，展示结构）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（控制器，控制逻辑）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优势：每个模块分工明确，职责清晰，复用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目的：模块化和复用！！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517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6575"/>
            <a:ext cx="7886700" cy="38869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615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-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将同一个页面根据功能或业务的不一样划分成不同的模块，模块间相互独立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便于协同分工和维护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ng-app</a:t>
            </a:r>
            <a:r>
              <a:rPr lang="zh-CN" altLang="en-US" dirty="0" smtClean="0"/>
              <a:t>指令指定不同的模块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542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- </a:t>
            </a:r>
            <a:r>
              <a:rPr lang="en-US" altLang="zh-CN" dirty="0" smtClean="0"/>
              <a:t>Directive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指令可以说是一个命令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每个指令都是告诉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需要干什么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除了预定义的指令之外，</a:t>
            </a:r>
            <a:r>
              <a:rPr lang="en-US" altLang="zh-CN" dirty="0" smtClean="0"/>
              <a:t>AngularJS</a:t>
            </a:r>
            <a:r>
              <a:rPr lang="zh-CN" altLang="en-US" dirty="0"/>
              <a:t>还</a:t>
            </a:r>
            <a:r>
              <a:rPr lang="zh-CN" altLang="en-US" dirty="0" smtClean="0"/>
              <a:t>可以自定义指令去封装一些重复的操作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41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</a:t>
            </a:r>
            <a:r>
              <a:rPr lang="en-US" altLang="zh-CN" dirty="0" smtClean="0"/>
              <a:t>– 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AngularJS</a:t>
            </a:r>
            <a:r>
              <a:rPr lang="zh-CN" altLang="en-US" dirty="0" smtClean="0"/>
              <a:t>实现了双向数据绑定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单向数据绑定指的是从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的单向数据同步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双向数据绑定在单向基础上增加了从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往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的数据同步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在应用交互时（表单），双向绑定尤其方便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837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13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as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57</a:t>
            </a:fld>
            <a:endParaRPr lang="zh-CN" altLang="en-US" sz="120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28650" y="2518675"/>
            <a:ext cx="7886700" cy="334860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 err="1"/>
              <a:t>myApp.controller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AsController</a:t>
            </a:r>
            <a:r>
              <a:rPr lang="en-US" altLang="zh-CN" sz="1600" dirty="0"/>
              <a:t>', function(</a:t>
            </a:r>
            <a:r>
              <a:rPr lang="en-US" altLang="zh-CN" sz="1600" dirty="0" err="1"/>
              <a:t>UserService</a:t>
            </a:r>
            <a:r>
              <a:rPr lang="en-US" altLang="zh-CN" sz="1600" dirty="0"/>
              <a:t>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// </a:t>
            </a:r>
            <a:r>
              <a:rPr lang="zh-CN" altLang="en-US" sz="1600" dirty="0"/>
              <a:t>这里</a:t>
            </a:r>
            <a:r>
              <a:rPr lang="en-US" altLang="zh-CN" sz="1600" dirty="0"/>
              <a:t>this</a:t>
            </a:r>
            <a:r>
              <a:rPr lang="zh-CN" altLang="en-US" sz="1600" dirty="0"/>
              <a:t>拿到的就是控制器对象本身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en-US" altLang="zh-CN" sz="1600" dirty="0"/>
              <a:t>// </a:t>
            </a:r>
            <a:r>
              <a:rPr lang="zh-CN" altLang="en-US" sz="1600" dirty="0"/>
              <a:t>可以通过给</a:t>
            </a:r>
            <a:r>
              <a:rPr lang="en-US" altLang="zh-CN" sz="1600" dirty="0"/>
              <a:t>this</a:t>
            </a:r>
            <a:r>
              <a:rPr lang="zh-CN" altLang="en-US" sz="1600" dirty="0"/>
              <a:t>对象扩展实现数据往</a:t>
            </a:r>
            <a:r>
              <a:rPr lang="en-US" altLang="zh-CN" sz="1600" dirty="0"/>
              <a:t>View</a:t>
            </a:r>
            <a:r>
              <a:rPr lang="zh-CN" altLang="en-US" sz="1600" dirty="0"/>
              <a:t>的传递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zh-CN" altLang="en-US" sz="1600" dirty="0"/>
              <a:t>    </a:t>
            </a:r>
            <a:r>
              <a:rPr lang="en-US" altLang="zh-CN" sz="1600" dirty="0" err="1"/>
              <a:t>this.add</a:t>
            </a:r>
            <a:r>
              <a:rPr lang="en-US" altLang="zh-CN" sz="1600" dirty="0"/>
              <a:t> = function() {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UserService.addUser</a:t>
            </a:r>
            <a:r>
              <a:rPr lang="en-US" altLang="zh-CN" sz="1600" dirty="0"/>
              <a:t>(5, '</a:t>
            </a:r>
            <a:r>
              <a:rPr lang="en-US" altLang="zh-CN" sz="1600" dirty="0" err="1"/>
              <a:t>mazi</a:t>
            </a:r>
            <a:r>
              <a:rPr lang="en-US" altLang="zh-CN" sz="1600" dirty="0"/>
              <a:t>');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};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});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&lt;div ng-controller="</a:t>
            </a:r>
            <a:r>
              <a:rPr lang="en-US" altLang="zh-CN" sz="1600" dirty="0" err="1"/>
              <a:t>TwoController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dataContext</a:t>
            </a:r>
            <a:r>
              <a:rPr lang="en-US" altLang="zh-CN" sz="1600" dirty="0"/>
              <a:t>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    &lt;input type="button" value="add" ng-</a:t>
            </a:r>
            <a:r>
              <a:rPr lang="en-US" altLang="zh-CN" sz="1600" dirty="0" err="1"/>
              <a:t>dblclick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dataContext.add</a:t>
            </a:r>
            <a:r>
              <a:rPr lang="en-US" altLang="zh-CN" sz="1600" dirty="0"/>
              <a:t>()"&gt;</a:t>
            </a:r>
          </a:p>
          <a:p>
            <a:pPr>
              <a:buClr>
                <a:schemeClr val="bg1">
                  <a:lumMod val="65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sz="1600" dirty="0"/>
              <a:t>&lt;/div&gt;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2856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58</a:t>
            </a:fld>
            <a:endParaRPr lang="zh-CN" altLang="en-US" sz="12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0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AngularJS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款非常优秀的前端高级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2009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公式收购，用于其多款产品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有</a:t>
            </a:r>
            <a:r>
              <a:rPr lang="zh-CN" altLang="en-US" dirty="0"/>
              <a:t>一个全职的开发团队继续开发和维护这个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有了这一类框架就可以轻松构建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通过指令扩展</a:t>
            </a:r>
            <a:r>
              <a:rPr lang="zh-CN" altLang="en-US" dirty="0"/>
              <a:t>了 </a:t>
            </a:r>
            <a:r>
              <a:rPr lang="en-US" altLang="zh-CN" dirty="0"/>
              <a:t>HTML</a:t>
            </a:r>
            <a:r>
              <a:rPr lang="zh-CN" altLang="en-US" dirty="0" smtClean="0"/>
              <a:t>，通过表达式绑定</a:t>
            </a:r>
            <a:r>
              <a:rPr lang="zh-CN" altLang="en-US" dirty="0"/>
              <a:t>数据到 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make IT better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919177-F413-42C5-BEEE-C77E4D49F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2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MVC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模块化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自动化双向数据绑定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指令系统（非</a:t>
            </a:r>
            <a:r>
              <a:rPr lang="zh-CN" altLang="en-US" dirty="0">
                <a:solidFill>
                  <a:srgbClr val="FF0000"/>
                </a:solidFill>
              </a:rPr>
              <a:t>侵入</a:t>
            </a:r>
            <a:r>
              <a:rPr lang="zh-CN" altLang="en-US" dirty="0" smtClean="0">
                <a:solidFill>
                  <a:srgbClr val="FF0000"/>
                </a:solidFill>
              </a:rPr>
              <a:t>式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76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以前我们是这样的：</a:t>
            </a:r>
            <a:endParaRPr lang="en-US" altLang="zh-CN" dirty="0" smtClean="0"/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endParaRPr lang="en-US" altLang="zh-CN" sz="16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8650" y="2307142"/>
            <a:ext cx="7886700" cy="4031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Source Code Pro" panose="020B0509030403020204" pitchFamily="49" charset="0"/>
              </a:rPr>
              <a:t>input</a:t>
            </a:r>
            <a:r>
              <a:rPr lang="en-US" altLang="zh-CN" sz="1600" dirty="0">
                <a:latin typeface="Source Code Pro" panose="020B0509030403020204" pitchFamily="49" charset="0"/>
              </a:rPr>
              <a:t> type="</a:t>
            </a:r>
            <a:r>
              <a:rPr lang="en-US" altLang="zh-CN" sz="1600" dirty="0">
                <a:solidFill>
                  <a:srgbClr val="7030A0"/>
                </a:solidFill>
                <a:latin typeface="Source Code Pro" panose="020B0509030403020204" pitchFamily="49" charset="0"/>
              </a:rPr>
              <a:t>text</a:t>
            </a:r>
            <a:r>
              <a:rPr lang="en-US" altLang="zh-CN" sz="1600" dirty="0">
                <a:latin typeface="Source Code Pro" panose="020B0509030403020204" pitchFamily="49" charset="0"/>
              </a:rPr>
              <a:t>" id="</a:t>
            </a:r>
            <a:r>
              <a:rPr lang="en-US" altLang="zh-CN" sz="1600" dirty="0">
                <a:solidFill>
                  <a:srgbClr val="7030A0"/>
                </a:solidFill>
                <a:latin typeface="Source Code Pro" panose="020B0509030403020204" pitchFamily="49" charset="0"/>
              </a:rPr>
              <a:t>value</a:t>
            </a:r>
            <a:r>
              <a:rPr lang="en-US" altLang="zh-CN" sz="1600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Source Code Pro" panose="020B0509030403020204" pitchFamily="49" charset="0"/>
              </a:rPr>
              <a:t>input</a:t>
            </a:r>
            <a:r>
              <a:rPr lang="en-US" altLang="zh-CN" sz="1600" dirty="0">
                <a:latin typeface="Source Code Pro" panose="020B0509030403020204" pitchFamily="49" charset="0"/>
              </a:rPr>
              <a:t> type="</a:t>
            </a:r>
            <a:r>
              <a:rPr lang="en-US" altLang="zh-CN" sz="1600" dirty="0">
                <a:solidFill>
                  <a:srgbClr val="7030A0"/>
                </a:solidFill>
                <a:latin typeface="Source Code Pro" panose="020B0509030403020204" pitchFamily="49" charset="0"/>
              </a:rPr>
              <a:t>button</a:t>
            </a:r>
            <a:r>
              <a:rPr lang="en-US" altLang="zh-CN" sz="1600" dirty="0">
                <a:latin typeface="Source Code Pro" panose="020B0509030403020204" pitchFamily="49" charset="0"/>
              </a:rPr>
              <a:t>" value="</a:t>
            </a:r>
            <a:r>
              <a:rPr lang="en-US" altLang="zh-CN" sz="1600" dirty="0">
                <a:solidFill>
                  <a:srgbClr val="7030A0"/>
                </a:solidFill>
                <a:latin typeface="Source Code Pro" panose="020B0509030403020204" pitchFamily="49" charset="0"/>
              </a:rPr>
              <a:t>*2</a:t>
            </a:r>
            <a:r>
              <a:rPr lang="en-US" altLang="zh-CN" sz="1600" dirty="0">
                <a:latin typeface="Source Code Pro" panose="020B0509030403020204" pitchFamily="49" charset="0"/>
              </a:rPr>
              <a:t>" id="</a:t>
            </a:r>
            <a:r>
              <a:rPr lang="en-US" altLang="zh-CN" sz="1600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btn</a:t>
            </a:r>
            <a:r>
              <a:rPr lang="en-US" altLang="zh-CN" sz="1600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Source Code Pro" panose="020B0509030403020204" pitchFamily="49" charset="0"/>
              </a:rPr>
              <a:t>script</a:t>
            </a:r>
            <a:r>
              <a:rPr lang="en-US" altLang="zh-CN" sz="1600" dirty="0">
                <a:latin typeface="Source Code Pro" panose="020B0509030403020204" pitchFamily="49" charset="0"/>
              </a:rPr>
              <a:t> type="</a:t>
            </a:r>
            <a:r>
              <a:rPr lang="en-US" altLang="zh-CN" sz="1600" dirty="0">
                <a:solidFill>
                  <a:srgbClr val="7030A0"/>
                </a:solidFill>
                <a:latin typeface="Source Code Pro" panose="020B0509030403020204" pitchFamily="49" charset="0"/>
              </a:rPr>
              <a:t>text/</a:t>
            </a:r>
            <a:r>
              <a:rPr lang="en-US" altLang="zh-CN" sz="1600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javascript</a:t>
            </a:r>
            <a:r>
              <a:rPr lang="en-US" altLang="zh-CN" sz="1600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    (function(window) {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        </a:t>
            </a:r>
            <a:r>
              <a:rPr lang="en-US" altLang="zh-CN" sz="1600" dirty="0" err="1">
                <a:latin typeface="Source Code Pro" panose="020B0509030403020204" pitchFamily="49" charset="0"/>
              </a:rPr>
              <a:t>window.document.querySelector</a:t>
            </a:r>
            <a:r>
              <a:rPr lang="en-US" altLang="zh-CN" sz="1600" dirty="0">
                <a:latin typeface="Source Code Pro" panose="020B0509030403020204" pitchFamily="49" charset="0"/>
              </a:rPr>
              <a:t>('#</a:t>
            </a:r>
            <a:r>
              <a:rPr lang="en-US" altLang="zh-CN" sz="1600" dirty="0" err="1">
                <a:latin typeface="Source Code Pro" panose="020B0509030403020204" pitchFamily="49" charset="0"/>
              </a:rPr>
              <a:t>btn</a:t>
            </a:r>
            <a:r>
              <a:rPr lang="en-US" altLang="zh-CN" sz="1600" dirty="0">
                <a:latin typeface="Source Code Pro" panose="020B0509030403020204" pitchFamily="49" charset="0"/>
              </a:rPr>
              <a:t>')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        .</a:t>
            </a:r>
            <a:r>
              <a:rPr lang="en-US" altLang="zh-CN" sz="1600" dirty="0" err="1">
                <a:latin typeface="Source Code Pro" panose="020B0509030403020204" pitchFamily="49" charset="0"/>
              </a:rPr>
              <a:t>addEventListener</a:t>
            </a:r>
            <a:r>
              <a:rPr lang="en-US" altLang="zh-CN" sz="1600" dirty="0">
                <a:latin typeface="Source Code Pro" panose="020B0509030403020204" pitchFamily="49" charset="0"/>
              </a:rPr>
              <a:t>('</a:t>
            </a:r>
            <a:r>
              <a:rPr lang="en-US" altLang="zh-CN" sz="1600" dirty="0" err="1">
                <a:latin typeface="Source Code Pro" panose="020B0509030403020204" pitchFamily="49" charset="0"/>
              </a:rPr>
              <a:t>click',function</a:t>
            </a:r>
            <a:r>
              <a:rPr lang="en-US" altLang="zh-CN" sz="1600" dirty="0">
                <a:latin typeface="Source Code Pro" panose="020B0509030403020204" pitchFamily="49" charset="0"/>
              </a:rPr>
              <a:t>  () {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            // </a:t>
            </a:r>
            <a:r>
              <a:rPr lang="zh-CN" altLang="en-US" sz="1600" dirty="0">
                <a:latin typeface="Source Code Pro" panose="020B0509030403020204" pitchFamily="49" charset="0"/>
              </a:rPr>
              <a:t>获取</a:t>
            </a:r>
            <a:r>
              <a:rPr lang="en-US" altLang="zh-CN" sz="1600" dirty="0">
                <a:latin typeface="Source Code Pro" panose="020B0509030403020204" pitchFamily="49" charset="0"/>
              </a:rPr>
              <a:t>DOM</a:t>
            </a:r>
            <a:r>
              <a:rPr lang="zh-CN" altLang="en-US" sz="1600" dirty="0">
                <a:latin typeface="Source Code Pro" panose="020B0509030403020204" pitchFamily="49" charset="0"/>
              </a:rPr>
              <a:t>元素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zh-CN" altLang="en-US" sz="1600" dirty="0">
                <a:latin typeface="Source Code Pro" panose="020B0509030403020204" pitchFamily="49" charset="0"/>
              </a:rPr>
              <a:t>            </a:t>
            </a:r>
            <a:r>
              <a:rPr lang="en-US" altLang="zh-CN" sz="1600" dirty="0" err="1">
                <a:latin typeface="Source Code Pro" panose="020B0509030403020204" pitchFamily="49" charset="0"/>
              </a:rPr>
              <a:t>var</a:t>
            </a:r>
            <a:r>
              <a:rPr lang="en-US" altLang="zh-CN" sz="1600" dirty="0">
                <a:latin typeface="Source Code Pro" panose="020B0509030403020204" pitchFamily="49" charset="0"/>
              </a:rPr>
              <a:t> input = </a:t>
            </a:r>
            <a:r>
              <a:rPr lang="en-US" altLang="zh-CN" sz="1600" dirty="0" err="1" smtClean="0">
                <a:latin typeface="Source Code Pro" panose="020B0509030403020204" pitchFamily="49" charset="0"/>
              </a:rPr>
              <a:t>window.document</a:t>
            </a:r>
            <a:endParaRPr lang="en-US" altLang="zh-CN" sz="1600" dirty="0" smtClean="0">
              <a:latin typeface="Source Code Pro" panose="020B0509030403020204" pitchFamily="49" charset="0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>
                <a:latin typeface="Source Code Pro" panose="020B0509030403020204" pitchFamily="49" charset="0"/>
              </a:rPr>
              <a:t>                .</a:t>
            </a:r>
            <a:r>
              <a:rPr lang="en-US" altLang="zh-CN" sz="1600" dirty="0" err="1" smtClean="0">
                <a:latin typeface="Source Code Pro" panose="020B0509030403020204" pitchFamily="49" charset="0"/>
              </a:rPr>
              <a:t>querySelector</a:t>
            </a:r>
            <a:r>
              <a:rPr lang="en-US" altLang="zh-CN" sz="1600" dirty="0" smtClean="0">
                <a:latin typeface="Source Code Pro" panose="020B0509030403020204" pitchFamily="49" charset="0"/>
              </a:rPr>
              <a:t>('#value');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 smtClean="0">
                <a:latin typeface="Source Code Pro" panose="020B0509030403020204" pitchFamily="49" charset="0"/>
              </a:rPr>
              <a:t>            </a:t>
            </a:r>
            <a:r>
              <a:rPr lang="en-US" altLang="zh-CN" sz="1600" dirty="0" err="1">
                <a:latin typeface="Source Code Pro" panose="020B0509030403020204" pitchFamily="49" charset="0"/>
              </a:rPr>
              <a:t>var</a:t>
            </a:r>
            <a:r>
              <a:rPr lang="en-US" altLang="zh-CN" sz="1600" dirty="0">
                <a:latin typeface="Source Code Pro" panose="020B0509030403020204" pitchFamily="49" charset="0"/>
              </a:rPr>
              <a:t> value = </a:t>
            </a:r>
            <a:r>
              <a:rPr lang="en-US" altLang="zh-CN" sz="1600" dirty="0" err="1">
                <a:latin typeface="Source Code Pro" panose="020B0509030403020204" pitchFamily="49" charset="0"/>
              </a:rPr>
              <a:t>input.value</a:t>
            </a:r>
            <a:r>
              <a:rPr lang="en-US" altLang="zh-CN" sz="1600" dirty="0">
                <a:latin typeface="Source Code Pro" panose="020B0509030403020204" pitchFamily="49" charset="0"/>
              </a:rPr>
              <a:t>; // </a:t>
            </a:r>
            <a:r>
              <a:rPr lang="zh-CN" altLang="en-US" sz="1600" dirty="0">
                <a:latin typeface="Source Code Pro" panose="020B0509030403020204" pitchFamily="49" charset="0"/>
              </a:rPr>
              <a:t>取数值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zh-CN" altLang="en-US" sz="1600" dirty="0">
                <a:latin typeface="Source Code Pro" panose="020B0509030403020204" pitchFamily="49" charset="0"/>
              </a:rPr>
              <a:t>            </a:t>
            </a:r>
            <a:r>
              <a:rPr lang="en-US" altLang="zh-CN" sz="1600" dirty="0">
                <a:latin typeface="Source Code Pro" panose="020B0509030403020204" pitchFamily="49" charset="0"/>
              </a:rPr>
              <a:t>value = value - 0; // </a:t>
            </a:r>
            <a:r>
              <a:rPr lang="zh-CN" altLang="en-US" sz="1600" dirty="0">
                <a:latin typeface="Source Code Pro" panose="020B0509030403020204" pitchFamily="49" charset="0"/>
              </a:rPr>
              <a:t>改变类型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zh-CN" altLang="en-US" sz="1600" dirty="0">
                <a:latin typeface="Source Code Pro" panose="020B0509030403020204" pitchFamily="49" charset="0"/>
              </a:rPr>
              <a:t>            </a:t>
            </a:r>
            <a:r>
              <a:rPr lang="en-US" altLang="zh-CN" sz="1600" dirty="0">
                <a:latin typeface="Source Code Pro" panose="020B0509030403020204" pitchFamily="49" charset="0"/>
              </a:rPr>
              <a:t>value = value * 2; // </a:t>
            </a:r>
            <a:r>
              <a:rPr lang="zh-CN" altLang="en-US" sz="1600" dirty="0">
                <a:latin typeface="Source Code Pro" panose="020B0509030403020204" pitchFamily="49" charset="0"/>
              </a:rPr>
              <a:t>改变数值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zh-CN" altLang="en-US" sz="1600" dirty="0">
                <a:latin typeface="Source Code Pro" panose="020B0509030403020204" pitchFamily="49" charset="0"/>
              </a:rPr>
              <a:t>            </a:t>
            </a:r>
            <a:r>
              <a:rPr lang="en-US" altLang="zh-CN" sz="1600" dirty="0" err="1">
                <a:latin typeface="Source Code Pro" panose="020B0509030403020204" pitchFamily="49" charset="0"/>
              </a:rPr>
              <a:t>input.value</a:t>
            </a:r>
            <a:r>
              <a:rPr lang="en-US" altLang="zh-CN" sz="1600" dirty="0">
                <a:latin typeface="Source Code Pro" panose="020B0509030403020204" pitchFamily="49" charset="0"/>
              </a:rPr>
              <a:t> = value; // </a:t>
            </a:r>
            <a:r>
              <a:rPr lang="zh-CN" altLang="en-US" sz="1600" dirty="0">
                <a:latin typeface="Source Code Pro" panose="020B0509030403020204" pitchFamily="49" charset="0"/>
              </a:rPr>
              <a:t>设置回去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zh-CN" altLang="en-US" sz="1600" dirty="0">
                <a:latin typeface="Source Code Pro" panose="020B0509030403020204" pitchFamily="49" charset="0"/>
              </a:rPr>
              <a:t>        </a:t>
            </a:r>
            <a:r>
              <a:rPr lang="en-US" altLang="zh-CN" sz="1600" dirty="0">
                <a:latin typeface="Source Code Pro" panose="020B0509030403020204" pitchFamily="49" charset="0"/>
              </a:rPr>
              <a:t>});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    })(window);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sz="1600" dirty="0">
                <a:latin typeface="Source Code Pro" panose="020B0509030403020204" pitchFamily="49" charset="0"/>
              </a:rPr>
              <a:t>&lt;/</a:t>
            </a:r>
            <a:r>
              <a:rPr lang="en-US" altLang="zh-CN" sz="1600" dirty="0">
                <a:solidFill>
                  <a:srgbClr val="C00000"/>
                </a:solidFill>
                <a:latin typeface="Source Code Pro" panose="020B0509030403020204" pitchFamily="49" charset="0"/>
              </a:rPr>
              <a:t>script</a:t>
            </a:r>
            <a:r>
              <a:rPr lang="en-US" altLang="zh-CN" sz="1600" dirty="0">
                <a:latin typeface="Source Code Pro" panose="020B0509030403020204" pitchFamily="49" charset="0"/>
              </a:rPr>
              <a:t>&gt;</a:t>
            </a:r>
            <a:endParaRPr lang="zh-CN" altLang="en-US" sz="1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以后将会是这样的：</a:t>
            </a:r>
            <a:endParaRPr lang="en-US" altLang="zh-CN" dirty="0" smtClean="0"/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endParaRPr lang="en-US" altLang="zh-CN" sz="16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smtClean="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8650" y="2382754"/>
            <a:ext cx="788670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body</a:t>
            </a:r>
            <a:r>
              <a:rPr lang="en-US" altLang="zh-CN" dirty="0">
                <a:latin typeface="Source Code Pro" panose="020B0509030403020204" pitchFamily="49" charset="0"/>
              </a:rPr>
              <a:t> ng-app ng-controller="</a:t>
            </a:r>
            <a:r>
              <a:rPr lang="en-US" altLang="zh-CN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DemoController</a:t>
            </a:r>
            <a:r>
              <a:rPr lang="en-US" altLang="zh-CN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&lt;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input</a:t>
            </a:r>
            <a:r>
              <a:rPr lang="en-US" altLang="zh-CN" dirty="0">
                <a:latin typeface="Source Code Pro" panose="020B0509030403020204" pitchFamily="49" charset="0"/>
              </a:rPr>
              <a:t> type="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text</a:t>
            </a:r>
            <a:r>
              <a:rPr lang="en-US" altLang="zh-CN" dirty="0">
                <a:latin typeface="Source Code Pro" panose="020B0509030403020204" pitchFamily="49" charset="0"/>
              </a:rPr>
              <a:t>" ng-model="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value</a:t>
            </a:r>
            <a:r>
              <a:rPr lang="en-US" altLang="zh-CN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&lt;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input</a:t>
            </a:r>
            <a:r>
              <a:rPr lang="en-US" altLang="zh-CN" dirty="0">
                <a:latin typeface="Source Code Pro" panose="020B0509030403020204" pitchFamily="49" charset="0"/>
              </a:rPr>
              <a:t> type="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button</a:t>
            </a:r>
            <a:r>
              <a:rPr lang="en-US" altLang="zh-CN" dirty="0">
                <a:latin typeface="Source Code Pro" panose="020B0509030403020204" pitchFamily="49" charset="0"/>
              </a:rPr>
              <a:t>" value="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*2</a:t>
            </a:r>
            <a:r>
              <a:rPr lang="en-US" altLang="zh-CN" dirty="0">
                <a:latin typeface="Source Code Pro" panose="020B0509030403020204" pitchFamily="49" charset="0"/>
              </a:rPr>
              <a:t>" ng-click="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do()</a:t>
            </a:r>
            <a:r>
              <a:rPr lang="en-US" altLang="zh-CN" dirty="0">
                <a:latin typeface="Source Code Pro" panose="020B0509030403020204" pitchFamily="49" charset="0"/>
              </a:rPr>
              <a:t>"&gt;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&lt;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script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</a:rPr>
              <a:t>src</a:t>
            </a:r>
            <a:r>
              <a:rPr lang="en-US" altLang="zh-CN" dirty="0">
                <a:latin typeface="Source Code Pro" panose="020B0509030403020204" pitchFamily="49" charset="0"/>
              </a:rPr>
              <a:t>="</a:t>
            </a:r>
            <a:r>
              <a:rPr lang="en-US" altLang="zh-CN" dirty="0">
                <a:solidFill>
                  <a:srgbClr val="7030A0"/>
                </a:solidFill>
                <a:latin typeface="Source Code Pro" panose="020B0509030403020204" pitchFamily="49" charset="0"/>
              </a:rPr>
              <a:t>../lib/angular.min.js</a:t>
            </a:r>
            <a:r>
              <a:rPr lang="en-US" altLang="zh-CN" dirty="0">
                <a:latin typeface="Source Code Pro" panose="020B0509030403020204" pitchFamily="49" charset="0"/>
              </a:rPr>
              <a:t>"&gt;&lt;/script&gt;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&lt;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script</a:t>
            </a:r>
            <a:r>
              <a:rPr lang="en-US" altLang="zh-CN" dirty="0" smtClean="0">
                <a:latin typeface="Source Code Pro" panose="020B0509030403020204" pitchFamily="49" charset="0"/>
              </a:rPr>
              <a:t>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 smtClean="0">
                <a:latin typeface="Source Code Pro" panose="020B0509030403020204" pitchFamily="49" charset="0"/>
              </a:rPr>
              <a:t>       // ng1.3.0</a:t>
            </a:r>
            <a:r>
              <a:rPr lang="zh-CN" altLang="en-US" dirty="0" smtClean="0">
                <a:latin typeface="Source Code Pro" panose="020B0509030403020204" pitchFamily="49" charset="0"/>
              </a:rPr>
              <a:t>过后不能使用这种方式实现，必须通过模块注册控制器</a:t>
            </a:r>
            <a:endParaRPr lang="en-US" altLang="zh-CN" dirty="0">
              <a:latin typeface="Source Code Pro" panose="020B0509030403020204" pitchFamily="49" charset="0"/>
            </a:endParaRP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function </a:t>
            </a:r>
            <a:r>
              <a:rPr lang="en-US" altLang="zh-CN" dirty="0" err="1">
                <a:latin typeface="Source Code Pro" panose="020B0509030403020204" pitchFamily="49" charset="0"/>
              </a:rPr>
              <a:t>DemoController</a:t>
            </a:r>
            <a:r>
              <a:rPr lang="en-US" altLang="zh-CN" dirty="0">
                <a:latin typeface="Source Code Pro" panose="020B0509030403020204" pitchFamily="49" charset="0"/>
              </a:rPr>
              <a:t>($scope) {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    $</a:t>
            </a:r>
            <a:r>
              <a:rPr lang="en-US" altLang="zh-CN" dirty="0" err="1">
                <a:latin typeface="Source Code Pro" panose="020B0509030403020204" pitchFamily="49" charset="0"/>
              </a:rPr>
              <a:t>scope.value</a:t>
            </a:r>
            <a:r>
              <a:rPr lang="en-US" altLang="zh-CN" dirty="0">
                <a:latin typeface="Source Code Pro" panose="020B0509030403020204" pitchFamily="49" charset="0"/>
              </a:rPr>
              <a:t> = 0;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    $scope.do = function() {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        $</a:t>
            </a:r>
            <a:r>
              <a:rPr lang="en-US" altLang="zh-CN" dirty="0" err="1">
                <a:latin typeface="Source Code Pro" panose="020B0509030403020204" pitchFamily="49" charset="0"/>
              </a:rPr>
              <a:t>scope.value</a:t>
            </a:r>
            <a:r>
              <a:rPr lang="en-US" altLang="zh-CN" dirty="0">
                <a:latin typeface="Source Code Pro" panose="020B0509030403020204" pitchFamily="49" charset="0"/>
              </a:rPr>
              <a:t> = $</a:t>
            </a:r>
            <a:r>
              <a:rPr lang="en-US" altLang="zh-CN" dirty="0" err="1">
                <a:latin typeface="Source Code Pro" panose="020B0509030403020204" pitchFamily="49" charset="0"/>
              </a:rPr>
              <a:t>scope.value</a:t>
            </a:r>
            <a:r>
              <a:rPr lang="en-US" altLang="zh-CN" dirty="0">
                <a:latin typeface="Source Code Pro" panose="020B0509030403020204" pitchFamily="49" charset="0"/>
              </a:rPr>
              <a:t> * 2;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    }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    }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    &lt;/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script</a:t>
            </a:r>
            <a:r>
              <a:rPr lang="en-US" altLang="zh-CN" dirty="0">
                <a:latin typeface="Source Code Pro" panose="020B0509030403020204" pitchFamily="49" charset="0"/>
              </a:rPr>
              <a:t>&gt;</a:t>
            </a:r>
          </a:p>
          <a:p>
            <a:pPr lvl="0">
              <a:buClr>
                <a:prstClr val="white">
                  <a:lumMod val="65000"/>
                </a:prst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</a:rPr>
              <a:t>&lt;/</a:t>
            </a:r>
            <a:r>
              <a:rPr lang="en-US" altLang="zh-CN" dirty="0">
                <a:solidFill>
                  <a:srgbClr val="C00000"/>
                </a:solidFill>
                <a:latin typeface="Source Code Pro" panose="020B0509030403020204" pitchFamily="49" charset="0"/>
              </a:rPr>
              <a:t>body</a:t>
            </a:r>
            <a:r>
              <a:rPr lang="en-US" altLang="zh-CN" dirty="0">
                <a:latin typeface="Source Code Pro" panose="020B05090304030202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" id="{67596BD9-67A5-8E48-977E-185D397FD264}" vid="{2235851C-596F-B04A-A21B-91751A0D438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</Template>
  <TotalTime>1663</TotalTime>
  <Words>3185</Words>
  <Application>Microsoft Macintosh PowerPoint</Application>
  <PresentationFormat>全屏显示(4:3)</PresentationFormat>
  <Paragraphs>558</Paragraphs>
  <Slides>58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Source Code Pro</vt:lpstr>
      <vt:lpstr>等线</vt:lpstr>
      <vt:lpstr>宋体</vt:lpstr>
      <vt:lpstr>微软雅黑</vt:lpstr>
      <vt:lpstr>微软雅黑 Light</vt:lpstr>
      <vt:lpstr>Itcast</vt:lpstr>
      <vt:lpstr>AngularJS</vt:lpstr>
      <vt:lpstr>知识储备</vt:lpstr>
      <vt:lpstr>PowerPoint 演示文稿</vt:lpstr>
      <vt:lpstr>AngularJS 简介</vt:lpstr>
      <vt:lpstr>What is AngularJS</vt:lpstr>
      <vt:lpstr>What is AngularJS</vt:lpstr>
      <vt:lpstr>Features of AngularJS</vt:lpstr>
      <vt:lpstr>Why is AngularJS</vt:lpstr>
      <vt:lpstr>Why is AngularJS</vt:lpstr>
      <vt:lpstr>Why AngularJS</vt:lpstr>
      <vt:lpstr>AngularJS 起步</vt:lpstr>
      <vt:lpstr>Getting started</vt:lpstr>
      <vt:lpstr>Hello world</vt:lpstr>
      <vt:lpstr>案例解析</vt:lpstr>
      <vt:lpstr>AngularJS 基础</vt:lpstr>
      <vt:lpstr>MVC</vt:lpstr>
      <vt:lpstr>MVC 组成</vt:lpstr>
      <vt:lpstr>模块（Module）</vt:lpstr>
      <vt:lpstr>控制器（Controller）</vt:lpstr>
      <vt:lpstr>控制器（Controller）</vt:lpstr>
      <vt:lpstr>运行官方文档</vt:lpstr>
      <vt:lpstr>$scope（上下文模型）</vt:lpstr>
      <vt:lpstr>双向数据绑定</vt:lpstr>
      <vt:lpstr>表达式（Expression）</vt:lpstr>
      <vt:lpstr>表达式（Expression）</vt:lpstr>
      <vt:lpstr>表达式（Expression）</vt:lpstr>
      <vt:lpstr>对比 JavaScript 表达式</vt:lpstr>
      <vt:lpstr>指令（Directive）</vt:lpstr>
      <vt:lpstr>指令属性小提示</vt:lpstr>
      <vt:lpstr>ng-app 指令</vt:lpstr>
      <vt:lpstr>ng-repeat 指令</vt:lpstr>
      <vt:lpstr>ng-class 指令</vt:lpstr>
      <vt:lpstr>ng-show/ng-hide 指令</vt:lpstr>
      <vt:lpstr>ng-link/ng-src 指令</vt:lpstr>
      <vt:lpstr>其他常用指令</vt:lpstr>
      <vt:lpstr>自定义指令</vt:lpstr>
      <vt:lpstr>过滤器（Filter）</vt:lpstr>
      <vt:lpstr>date 过滤器</vt:lpstr>
      <vt:lpstr>limitto 过滤器</vt:lpstr>
      <vt:lpstr>filter 过滤器</vt:lpstr>
      <vt:lpstr>filter 过滤器 – 自定义比较</vt:lpstr>
      <vt:lpstr>json 过滤器</vt:lpstr>
      <vt:lpstr>自定义过滤器</vt:lpstr>
      <vt:lpstr>Form 表单</vt:lpstr>
      <vt:lpstr>Form 表单 – 验证</vt:lpstr>
      <vt:lpstr>Form 表单 – 验证规则</vt:lpstr>
      <vt:lpstr>服务（Service）</vt:lpstr>
      <vt:lpstr>创建服务</vt:lpstr>
      <vt:lpstr>内置服务 - $http</vt:lpstr>
      <vt:lpstr>AngularJS 路由</vt:lpstr>
      <vt:lpstr>Features - MVC</vt:lpstr>
      <vt:lpstr>AngularJS 中的MVC</vt:lpstr>
      <vt:lpstr>Features - Module</vt:lpstr>
      <vt:lpstr>Features - Directive</vt:lpstr>
      <vt:lpstr>Features – Data Binding</vt:lpstr>
      <vt:lpstr>补充</vt:lpstr>
      <vt:lpstr>Controller as 语法</vt:lpstr>
      <vt:lpstr>注入安全问题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汪磊</dc:creator>
  <cp:keywords>Itcast;汪磊</cp:keywords>
  <cp:lastModifiedBy>汪磊</cp:lastModifiedBy>
  <cp:revision>152</cp:revision>
  <dcterms:created xsi:type="dcterms:W3CDTF">2015-10-11T09:05:49Z</dcterms:created>
  <dcterms:modified xsi:type="dcterms:W3CDTF">2015-12-02T03:43:02Z</dcterms:modified>
</cp:coreProperties>
</file>