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1" d="100"/>
          <a:sy n="81" d="100"/>
        </p:scale>
        <p:origin x="120" y="6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60000"/>
                    <a:lumOff val="40000"/>
                  </a:schemeClr>
                </a:solidFill>
              </a:defRPr>
            </a:lvl1pPr>
          </a:lstStyle>
          <a:p>
            <a:fld id="{DB78A697-9D75-4DE8-8C28-1296A6CF43C1}" type="datetimeFigureOut">
              <a:rPr lang="en-US" dirty="0"/>
              <a:t>5/18/2018</a:t>
            </a:fld>
            <a:endParaRPr lang="en-US" dirty="0"/>
          </a:p>
        </p:txBody>
      </p:sp>
      <p:sp>
        <p:nvSpPr>
          <p:cNvPr id="5" name="Footer Placeholder 4"/>
          <p:cNvSpPr>
            <a:spLocks noGrp="1"/>
          </p:cNvSpPr>
          <p:nvPr>
            <p:ph type="ftr" sz="quarter" idx="11"/>
          </p:nvPr>
        </p:nvSpPr>
        <p:spPr>
          <a:xfrm rot="21420000">
            <a:off x="9144" y="4882896"/>
            <a:ext cx="4050792" cy="1197864"/>
          </a:xfrm>
          <a:noFill/>
        </p:spPr>
        <p:txBody>
          <a:bodyPr wrap="square" rtlCol="0">
            <a:spAutoFit/>
          </a:bodyPr>
          <a:lstStyle>
            <a:lvl1pPr>
              <a:defRPr lang="en-US" sz="5400" dirty="0"/>
            </a:lvl1pPr>
          </a:lstStyle>
          <a:p>
            <a:pPr algn="r"/>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60000"/>
              <a:lumOff val="40000"/>
              <a:alpha val="5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CF3075A-B3CA-4308-8288-4AA3FDE33D80}" type="datetimeFigureOut">
              <a:rPr lang="en-US" dirty="0"/>
              <a:t>5/18/2018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674B8D-FEEF-4ACC-AE11-BD533592BCDC}" type="datetimeFigureOut">
              <a:rPr lang="en-US" dirty="0"/>
              <a:t>5/18/2018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0326006-7E0B-4944-9FC8-8FFECA54B11C}" type="datetimeFigureOut">
              <a:rPr lang="en-US" dirty="0"/>
              <a:t>5/18/2018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5A3413-B80B-4905-8668-7292F4C8B0D5}" type="datetimeFigureOut">
              <a:rPr lang="en-US" dirty="0"/>
              <a:t>5/18/2018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74019662-C6A4-45F9-A235-129F0C1DEF43}" type="datetimeFigureOut">
              <a:rPr lang="en-US" dirty="0"/>
              <a:t>5/18/2018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09BB764-976A-4040-BDCA-252C91CEE939}" type="datetimeFigureOut">
              <a:rPr lang="en-US" dirty="0"/>
              <a:t>5/18/2018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4FC935-CE77-4008-BAD9-6108F00BE393}" type="datetimeFigureOut">
              <a:rPr lang="en-US" dirty="0"/>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C562D5-4244-4B26-B385-E71032EABECD}" type="datetimeFigureOut">
              <a:rPr lang="en-US" dirty="0"/>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BD967-1B7E-40AA-AAF7-BA98E0E039F7}" type="datetimeFigureOut">
              <a:rPr lang="en-US" dirty="0"/>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D1490F-3E6A-4544-9694-22B6007FE3C6}" type="datetimeFigureOut">
              <a:rPr lang="en-US" dirty="0"/>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F9620-38BC-4982-922B-C904A70C41DD}" type="datetimeFigureOut">
              <a:rPr lang="en-US" dirty="0"/>
              <a:t>5/18/2018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956FC6-E80E-40CB-B83C-A6FFE3EF0BA6}" type="datetimeFigureOut">
              <a:rPr lang="en-US" dirty="0"/>
              <a:t>5/18/2018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CFF863F-52DC-41B2-9D00-5A4E5632AC32}" type="datetimeFigureOut">
              <a:rPr lang="en-US" dirty="0"/>
              <a:t>5/18/2018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55614-3909-43DC-A067-7F9842F8B81D}" type="datetimeFigureOut">
              <a:rPr lang="en-US" dirty="0"/>
              <a:t>5/18/2018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829323-6A73-409C-86A6-9EAF0F851121}" type="datetimeFigureOut">
              <a:rPr lang="en-US" dirty="0"/>
              <a:t>5/18/2018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E240176-F1D3-49EC-82F4-0915A3AC4184}" type="datetimeFigureOut">
              <a:rPr lang="en-US" dirty="0"/>
              <a:t>5/18/2018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60000"/>
                    <a:lumOff val="40000"/>
                  </a:schemeClr>
                </a:solidFill>
              </a:defRPr>
            </a:lvl1pPr>
          </a:lstStyle>
          <a:p>
            <a:fld id="{50172865-FBF0-458A-BAFF-4F75173770F5}" type="datetimeFigureOut">
              <a:rPr lang="en-US" dirty="0"/>
              <a:t>5/18/2018</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60000"/>
                    <a:lumOff val="4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60000"/>
                    <a:lumOff val="4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lumMod val="60000"/>
              <a:lumOff val="40000"/>
            </a:schemeClr>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lumMod val="60000"/>
            <a:lumOff val="40000"/>
          </a:schemeClr>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mathsisfun.com/games/connect4.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premierinn.com/gb/en/home.html" TargetMode="External"/><Relationship Id="rId2" Type="http://schemas.openxmlformats.org/officeDocument/2006/relationships/hyperlink" Target="https://www.travelodge.co.uk/" TargetMode="External"/><Relationship Id="rId1" Type="http://schemas.openxmlformats.org/officeDocument/2006/relationships/slideLayout" Target="../slideLayouts/slideLayout2.xml"/><Relationship Id="rId4" Type="http://schemas.openxmlformats.org/officeDocument/2006/relationships/hyperlink" Target="http://www.ibis.com/northamerica/index.en.s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www.silvergames.com/en/uno-onlin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rmorgames.com/play/4071/warfare-194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420000">
            <a:off x="188194" y="1854958"/>
            <a:ext cx="9755187" cy="2358579"/>
          </a:xfrm>
        </p:spPr>
        <p:txBody>
          <a:bodyPr>
            <a:normAutofit fontScale="90000"/>
          </a:bodyPr>
          <a:lstStyle/>
          <a:p>
            <a:pPr algn="l"/>
            <a:r>
              <a:rPr lang="en-GB" dirty="0" smtClean="0"/>
              <a:t>Your Project</a:t>
            </a:r>
            <a:br>
              <a:rPr lang="en-GB" dirty="0" smtClean="0"/>
            </a:br>
            <a:r>
              <a:rPr lang="en-GB" dirty="0" smtClean="0"/>
              <a:t>My Name: Jamie Wilkins</a:t>
            </a:r>
            <a:endParaRPr lang="en-GB" dirty="0"/>
          </a:p>
        </p:txBody>
      </p:sp>
      <p:sp>
        <p:nvSpPr>
          <p:cNvPr id="3" name="Subtitle 2"/>
          <p:cNvSpPr>
            <a:spLocks noGrp="1"/>
          </p:cNvSpPr>
          <p:nvPr>
            <p:ph type="subTitle" idx="1"/>
          </p:nvPr>
        </p:nvSpPr>
        <p:spPr>
          <a:xfrm rot="21420000">
            <a:off x="1035314" y="3949347"/>
            <a:ext cx="9755187" cy="550333"/>
          </a:xfrm>
        </p:spPr>
        <p:txBody>
          <a:bodyPr/>
          <a:lstStyle/>
          <a:p>
            <a:r>
              <a:rPr lang="en-GB" dirty="0" smtClean="0"/>
              <a:t>What shall I pick?</a:t>
            </a:r>
            <a:endParaRPr lang="en-GB" dirty="0"/>
          </a:p>
        </p:txBody>
      </p:sp>
      <p:sp>
        <p:nvSpPr>
          <p:cNvPr id="4" name="Subtitle 2"/>
          <p:cNvSpPr txBox="1">
            <a:spLocks/>
          </p:cNvSpPr>
          <p:nvPr/>
        </p:nvSpPr>
        <p:spPr>
          <a:xfrm rot="21420000">
            <a:off x="2443951" y="268218"/>
            <a:ext cx="8116540" cy="2952161"/>
          </a:xfrm>
          <a:prstGeom prst="rect">
            <a:avLst/>
          </a:prstGeom>
        </p:spPr>
        <p:txBody>
          <a:bodyPr vert="horz" lIns="91440" tIns="45720" rIns="91440" bIns="45720" rtlCol="0" anchor="t">
            <a:noAutofit/>
          </a:bodyPr>
          <a:lstStyle>
            <a:lvl1pPr marL="0" indent="0" algn="r" defTabSz="914400" rtl="0" eaLnBrk="1" latinLnBrk="0" hangingPunct="1">
              <a:lnSpc>
                <a:spcPct val="120000"/>
              </a:lnSpc>
              <a:spcBef>
                <a:spcPts val="1000"/>
              </a:spcBef>
              <a:buClr>
                <a:schemeClr val="accent1">
                  <a:lumMod val="60000"/>
                  <a:lumOff val="40000"/>
                </a:schemeClr>
              </a:buClr>
              <a:buSzPct val="160000"/>
              <a:buFont typeface="Arial" panose="020B0604020202020204" pitchFamily="34" charset="0"/>
              <a:buNone/>
              <a:defRPr sz="28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None/>
              <a:defRPr sz="1600" kern="1200" cap="all" baseline="0">
                <a:solidFill>
                  <a:schemeClr val="tx1"/>
                </a:solidFill>
                <a:effectLst/>
                <a:latin typeface="+mn-lt"/>
                <a:ea typeface="+mn-ea"/>
                <a:cs typeface="+mn-cs"/>
              </a:defRPr>
            </a:lvl9pPr>
          </a:lstStyle>
          <a:p>
            <a:r>
              <a:rPr lang="en-GB" dirty="0" smtClean="0">
                <a:latin typeface="Calibri" panose="020F0502020204030204" pitchFamily="34" charset="0"/>
              </a:rPr>
              <a:t>Learning Objectives: from Exam Board Criteria</a:t>
            </a:r>
            <a:endParaRPr lang="en-GB" dirty="0">
              <a:latin typeface="Calibri" panose="020F0502020204030204" pitchFamily="34" charset="0"/>
            </a:endParaRPr>
          </a:p>
          <a:p>
            <a:r>
              <a:rPr lang="en-GB" dirty="0" smtClean="0">
                <a:latin typeface="Calibri" panose="020F0502020204030204" pitchFamily="34" charset="0"/>
              </a:rPr>
              <a:t>All must have 10-15 Ideas</a:t>
            </a:r>
          </a:p>
          <a:p>
            <a:r>
              <a:rPr lang="en-GB" dirty="0" smtClean="0">
                <a:latin typeface="Calibri" panose="020F0502020204030204" pitchFamily="34" charset="0"/>
              </a:rPr>
              <a:t>All Must have 5 proposals</a:t>
            </a:r>
            <a:endParaRPr lang="en-GB" dirty="0">
              <a:latin typeface="Calibri" panose="020F0502020204030204" pitchFamily="34" charset="0"/>
            </a:endParaRPr>
          </a:p>
        </p:txBody>
      </p:sp>
    </p:spTree>
    <p:extLst>
      <p:ext uri="{BB962C8B-B14F-4D97-AF65-F5344CB8AC3E}">
        <p14:creationId xmlns:p14="http://schemas.microsoft.com/office/powerpoint/2010/main" val="2213087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SHALL WE VOTE?</a:t>
            </a:r>
            <a:endParaRPr lang="en-GB" dirty="0">
              <a:solidFill>
                <a:srgbClr val="FF0000"/>
              </a:solidFill>
            </a:endParaRPr>
          </a:p>
        </p:txBody>
      </p:sp>
      <p:sp>
        <p:nvSpPr>
          <p:cNvPr id="3" name="Content Placeholder 2"/>
          <p:cNvSpPr>
            <a:spLocks noGrp="1"/>
          </p:cNvSpPr>
          <p:nvPr>
            <p:ph sz="quarter" idx="13"/>
          </p:nvPr>
        </p:nvSpPr>
        <p:spPr/>
        <p:txBody>
          <a:bodyPr/>
          <a:lstStyle/>
          <a:p>
            <a:endParaRPr lang="en-GB"/>
          </a:p>
        </p:txBody>
      </p:sp>
    </p:spTree>
    <p:extLst>
      <p:ext uri="{BB962C8B-B14F-4D97-AF65-F5344CB8AC3E}">
        <p14:creationId xmlns:p14="http://schemas.microsoft.com/office/powerpoint/2010/main" val="1288685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6148267" y="2053348"/>
            <a:ext cx="5462466" cy="416616"/>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GB"/>
          </a:p>
        </p:txBody>
      </p:sp>
      <p:sp>
        <p:nvSpPr>
          <p:cNvPr id="13" name="Rounded Rectangle 12"/>
          <p:cNvSpPr/>
          <p:nvPr/>
        </p:nvSpPr>
        <p:spPr>
          <a:xfrm>
            <a:off x="685801" y="4814465"/>
            <a:ext cx="5462466" cy="41661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12" name="Rounded Rectangle 11"/>
          <p:cNvSpPr/>
          <p:nvPr/>
        </p:nvSpPr>
        <p:spPr>
          <a:xfrm>
            <a:off x="6148267" y="1282337"/>
            <a:ext cx="5462466" cy="68188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11" name="Rounded Rectangle 10"/>
          <p:cNvSpPr/>
          <p:nvPr/>
        </p:nvSpPr>
        <p:spPr>
          <a:xfrm>
            <a:off x="685801" y="1282337"/>
            <a:ext cx="5462466" cy="708513"/>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GB"/>
          </a:p>
        </p:txBody>
      </p:sp>
      <p:sp>
        <p:nvSpPr>
          <p:cNvPr id="10" name="Rounded Rectangle 9"/>
          <p:cNvSpPr/>
          <p:nvPr/>
        </p:nvSpPr>
        <p:spPr>
          <a:xfrm>
            <a:off x="685801" y="2545631"/>
            <a:ext cx="5462466" cy="41661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9" name="Rounded Rectangle 8"/>
          <p:cNvSpPr/>
          <p:nvPr/>
        </p:nvSpPr>
        <p:spPr>
          <a:xfrm>
            <a:off x="685801" y="2059933"/>
            <a:ext cx="5462466" cy="41661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 name="Rounded Rectangle 6"/>
          <p:cNvSpPr/>
          <p:nvPr/>
        </p:nvSpPr>
        <p:spPr>
          <a:xfrm>
            <a:off x="6148267" y="2565863"/>
            <a:ext cx="5462466" cy="416616"/>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GB"/>
          </a:p>
        </p:txBody>
      </p:sp>
      <p:sp>
        <p:nvSpPr>
          <p:cNvPr id="6" name="Rounded Rectangle 5"/>
          <p:cNvSpPr/>
          <p:nvPr/>
        </p:nvSpPr>
        <p:spPr>
          <a:xfrm>
            <a:off x="685801" y="2989604"/>
            <a:ext cx="5462466" cy="41661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5" name="Rounded Rectangle 4"/>
          <p:cNvSpPr/>
          <p:nvPr/>
        </p:nvSpPr>
        <p:spPr>
          <a:xfrm>
            <a:off x="6148267" y="2996729"/>
            <a:ext cx="5462466" cy="41661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685801" y="137160"/>
            <a:ext cx="10396882" cy="1151965"/>
          </a:xfrm>
        </p:spPr>
        <p:txBody>
          <a:bodyPr/>
          <a:lstStyle/>
          <a:p>
            <a:r>
              <a:rPr lang="en-GB" dirty="0" smtClean="0"/>
              <a:t>My 15 Quick Ideas</a:t>
            </a:r>
            <a:endParaRPr lang="en-GB" dirty="0"/>
          </a:p>
        </p:txBody>
      </p:sp>
      <p:sp>
        <p:nvSpPr>
          <p:cNvPr id="3" name="Content Placeholder 2"/>
          <p:cNvSpPr>
            <a:spLocks noGrp="1"/>
          </p:cNvSpPr>
          <p:nvPr>
            <p:ph sz="quarter" idx="13"/>
          </p:nvPr>
        </p:nvSpPr>
        <p:spPr>
          <a:xfrm>
            <a:off x="685801" y="1188720"/>
            <a:ext cx="4186646" cy="4185866"/>
          </a:xfrm>
        </p:spPr>
        <p:txBody>
          <a:bodyPr>
            <a:normAutofit lnSpcReduction="10000"/>
          </a:bodyPr>
          <a:lstStyle/>
          <a:p>
            <a:r>
              <a:rPr lang="en-GB" dirty="0" smtClean="0"/>
              <a:t>1 . A </a:t>
            </a:r>
            <a:r>
              <a:rPr lang="en-GB" dirty="0"/>
              <a:t>– level computing revision tool</a:t>
            </a:r>
            <a:endParaRPr lang="en-GB" dirty="0" smtClean="0"/>
          </a:p>
          <a:p>
            <a:r>
              <a:rPr lang="en-GB" dirty="0" smtClean="0"/>
              <a:t>2. </a:t>
            </a:r>
            <a:r>
              <a:rPr lang="en-GB" dirty="0"/>
              <a:t>3D Exploration </a:t>
            </a:r>
            <a:r>
              <a:rPr lang="en-GB" dirty="0" smtClean="0"/>
              <a:t>Game</a:t>
            </a:r>
          </a:p>
          <a:p>
            <a:r>
              <a:rPr lang="en-GB" dirty="0" smtClean="0"/>
              <a:t>3. </a:t>
            </a:r>
            <a:r>
              <a:rPr lang="en-GB" dirty="0"/>
              <a:t>3D </a:t>
            </a:r>
            <a:r>
              <a:rPr lang="en-GB" dirty="0" smtClean="0"/>
              <a:t>Shooter</a:t>
            </a:r>
          </a:p>
          <a:p>
            <a:r>
              <a:rPr lang="en-GB" dirty="0" smtClean="0"/>
              <a:t>4. </a:t>
            </a:r>
            <a:r>
              <a:rPr lang="en-GB" dirty="0"/>
              <a:t>Connect </a:t>
            </a:r>
            <a:r>
              <a:rPr lang="en-GB" dirty="0" smtClean="0"/>
              <a:t>4</a:t>
            </a:r>
          </a:p>
          <a:p>
            <a:r>
              <a:rPr lang="en-GB" dirty="0" smtClean="0"/>
              <a:t>5. Chess</a:t>
            </a:r>
          </a:p>
          <a:p>
            <a:r>
              <a:rPr lang="en-GB" dirty="0" smtClean="0"/>
              <a:t>6. </a:t>
            </a:r>
            <a:r>
              <a:rPr lang="en-GB" dirty="0"/>
              <a:t>2D adventure </a:t>
            </a:r>
            <a:r>
              <a:rPr lang="en-GB" dirty="0" smtClean="0"/>
              <a:t>scroll</a:t>
            </a:r>
          </a:p>
          <a:p>
            <a:r>
              <a:rPr lang="en-GB" dirty="0" smtClean="0"/>
              <a:t>7. Pong</a:t>
            </a:r>
          </a:p>
          <a:p>
            <a:r>
              <a:rPr lang="en-GB" dirty="0" smtClean="0"/>
              <a:t>8. </a:t>
            </a:r>
            <a:r>
              <a:rPr lang="en-GB" dirty="0"/>
              <a:t>2D football revision </a:t>
            </a:r>
            <a:r>
              <a:rPr lang="en-GB" dirty="0" smtClean="0"/>
              <a:t>tool</a:t>
            </a:r>
            <a:endParaRPr lang="en-GB" dirty="0"/>
          </a:p>
        </p:txBody>
      </p:sp>
      <p:sp>
        <p:nvSpPr>
          <p:cNvPr id="4" name="Content Placeholder 2"/>
          <p:cNvSpPr txBox="1">
            <a:spLocks/>
          </p:cNvSpPr>
          <p:nvPr/>
        </p:nvSpPr>
        <p:spPr>
          <a:xfrm>
            <a:off x="6050295" y="1184364"/>
            <a:ext cx="4186646" cy="4185866"/>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lumMod val="60000"/>
                  <a:lumOff val="40000"/>
                </a:schemeClr>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n-GB" dirty="0" smtClean="0"/>
              <a:t>9. </a:t>
            </a:r>
            <a:r>
              <a:rPr lang="en-GB" dirty="0"/>
              <a:t>Hotel Booking service</a:t>
            </a:r>
            <a:r>
              <a:rPr lang="en-GB" dirty="0" smtClean="0"/>
              <a:t> </a:t>
            </a:r>
          </a:p>
          <a:p>
            <a:r>
              <a:rPr lang="en-GB" dirty="0" smtClean="0"/>
              <a:t>10. </a:t>
            </a:r>
            <a:r>
              <a:rPr lang="en-GB" dirty="0"/>
              <a:t>WW2 Battle </a:t>
            </a:r>
            <a:r>
              <a:rPr lang="en-GB" dirty="0" smtClean="0"/>
              <a:t>Simulator</a:t>
            </a:r>
          </a:p>
          <a:p>
            <a:r>
              <a:rPr lang="en-GB" dirty="0" smtClean="0"/>
              <a:t>11. Multiplayer Uno</a:t>
            </a:r>
          </a:p>
          <a:p>
            <a:r>
              <a:rPr lang="en-GB" dirty="0" smtClean="0"/>
              <a:t>12. </a:t>
            </a:r>
            <a:r>
              <a:rPr lang="en-GB" dirty="0"/>
              <a:t>3D </a:t>
            </a:r>
            <a:r>
              <a:rPr lang="en-GB" dirty="0" err="1" smtClean="0"/>
              <a:t>Zork</a:t>
            </a:r>
            <a:endParaRPr lang="en-GB" dirty="0" smtClean="0"/>
          </a:p>
          <a:p>
            <a:r>
              <a:rPr lang="en-GB" dirty="0" smtClean="0"/>
              <a:t>13. Checkers</a:t>
            </a:r>
          </a:p>
          <a:p>
            <a:r>
              <a:rPr lang="en-GB" dirty="0" smtClean="0"/>
              <a:t>14. </a:t>
            </a:r>
            <a:r>
              <a:rPr lang="en-GB" dirty="0"/>
              <a:t>Scrabble</a:t>
            </a:r>
            <a:endParaRPr lang="en-GB" dirty="0" smtClean="0"/>
          </a:p>
          <a:p>
            <a:r>
              <a:rPr lang="en-GB" dirty="0" smtClean="0"/>
              <a:t>15. </a:t>
            </a:r>
            <a:r>
              <a:rPr lang="en-GB" dirty="0"/>
              <a:t>Space Exploration </a:t>
            </a:r>
            <a:r>
              <a:rPr lang="en-GB" dirty="0" smtClean="0"/>
              <a:t>Game</a:t>
            </a:r>
            <a:endParaRPr lang="en-GB" dirty="0"/>
          </a:p>
        </p:txBody>
      </p:sp>
      <p:sp>
        <p:nvSpPr>
          <p:cNvPr id="8" name="Rounded Rectangle 7"/>
          <p:cNvSpPr/>
          <p:nvPr/>
        </p:nvSpPr>
        <p:spPr>
          <a:xfrm>
            <a:off x="578032" y="5238206"/>
            <a:ext cx="10612420" cy="108421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dirty="0" smtClean="0">
                <a:latin typeface="Calibri" panose="020F0502020204030204" pitchFamily="34" charset="0"/>
              </a:rPr>
              <a:t>Using the Coloured boxes copy each one so you have 3 of each and send them to the back.</a:t>
            </a:r>
          </a:p>
          <a:p>
            <a:pPr algn="ctr"/>
            <a:r>
              <a:rPr lang="en-GB" dirty="0" smtClean="0">
                <a:latin typeface="Calibri" panose="020F0502020204030204" pitchFamily="34" charset="0"/>
              </a:rPr>
              <a:t>Drag the yellow boxes over the least complex ideas. Drag the Red boxes over the most complicated ones.</a:t>
            </a:r>
          </a:p>
          <a:p>
            <a:pPr algn="ctr"/>
            <a:r>
              <a:rPr lang="en-GB" dirty="0" smtClean="0">
                <a:latin typeface="Calibri" panose="020F0502020204030204" pitchFamily="34" charset="0"/>
              </a:rPr>
              <a:t>With the ones left drag the green box over the 3 ideas your prefer the most.</a:t>
            </a:r>
            <a:endParaRPr lang="en-GB" dirty="0">
              <a:latin typeface="Calibri" panose="020F0502020204030204" pitchFamily="34" charset="0"/>
            </a:endParaRPr>
          </a:p>
        </p:txBody>
      </p:sp>
    </p:spTree>
    <p:extLst>
      <p:ext uri="{BB962C8B-B14F-4D97-AF65-F5344CB8AC3E}">
        <p14:creationId xmlns:p14="http://schemas.microsoft.com/office/powerpoint/2010/main" val="3068043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1" y="68448"/>
            <a:ext cx="10396882" cy="1151965"/>
          </a:xfrm>
        </p:spPr>
        <p:txBody>
          <a:bodyPr/>
          <a:lstStyle/>
          <a:p>
            <a:r>
              <a:rPr lang="en-GB" dirty="0" smtClean="0"/>
              <a:t>My Top 5</a:t>
            </a:r>
            <a:endParaRPr lang="en-GB" dirty="0"/>
          </a:p>
        </p:txBody>
      </p:sp>
      <p:sp>
        <p:nvSpPr>
          <p:cNvPr id="4" name="Title 1"/>
          <p:cNvSpPr txBox="1">
            <a:spLocks/>
          </p:cNvSpPr>
          <p:nvPr/>
        </p:nvSpPr>
        <p:spPr>
          <a:xfrm>
            <a:off x="3437714" y="68448"/>
            <a:ext cx="7900846" cy="1151965"/>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5400" kern="1200" cap="all" baseline="0">
                <a:solidFill>
                  <a:schemeClr val="accent1">
                    <a:lumMod val="60000"/>
                    <a:lumOff val="40000"/>
                  </a:schemeClr>
                </a:solidFill>
                <a:effectLst/>
                <a:latin typeface="+mj-lt"/>
                <a:ea typeface="+mj-ea"/>
                <a:cs typeface="+mj-cs"/>
              </a:defRPr>
            </a:lvl1pPr>
          </a:lstStyle>
          <a:p>
            <a:r>
              <a:rPr lang="en-GB" sz="3200" cap="none" dirty="0" smtClean="0">
                <a:solidFill>
                  <a:srgbClr val="FF0000"/>
                </a:solidFill>
                <a:latin typeface="Calibri" panose="020F0502020204030204" pitchFamily="34" charset="0"/>
              </a:rPr>
              <a:t>List your top five ideas below in any order – state the type of idea i.e. Game, mobile app, data manipulation etc. And who would the stakeholder likely to be?</a:t>
            </a:r>
            <a:endParaRPr lang="en-GB" sz="3200" cap="none" dirty="0">
              <a:solidFill>
                <a:srgbClr val="FF0000"/>
              </a:solidFill>
              <a:latin typeface="Calibri" panose="020F050202020403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967129689"/>
              </p:ext>
            </p:extLst>
          </p:nvPr>
        </p:nvGraphicFramePr>
        <p:xfrm>
          <a:off x="346892" y="1385872"/>
          <a:ext cx="11083108" cy="3982962"/>
        </p:xfrm>
        <a:graphic>
          <a:graphicData uri="http://schemas.openxmlformats.org/drawingml/2006/table">
            <a:tbl>
              <a:tblPr firstRow="1" bandRow="1">
                <a:tableStyleId>{5C22544A-7EE6-4342-B048-85BDC9FD1C3A}</a:tableStyleId>
              </a:tblPr>
              <a:tblGrid>
                <a:gridCol w="711199">
                  <a:extLst>
                    <a:ext uri="{9D8B030D-6E8A-4147-A177-3AD203B41FA5}">
                      <a16:colId xmlns:a16="http://schemas.microsoft.com/office/drawing/2014/main" val="920126081"/>
                    </a:ext>
                  </a:extLst>
                </a:gridCol>
                <a:gridCol w="4754880">
                  <a:extLst>
                    <a:ext uri="{9D8B030D-6E8A-4147-A177-3AD203B41FA5}">
                      <a16:colId xmlns:a16="http://schemas.microsoft.com/office/drawing/2014/main" val="3013498996"/>
                    </a:ext>
                  </a:extLst>
                </a:gridCol>
                <a:gridCol w="2846252">
                  <a:extLst>
                    <a:ext uri="{9D8B030D-6E8A-4147-A177-3AD203B41FA5}">
                      <a16:colId xmlns:a16="http://schemas.microsoft.com/office/drawing/2014/main" val="409470339"/>
                    </a:ext>
                  </a:extLst>
                </a:gridCol>
                <a:gridCol w="2770777">
                  <a:extLst>
                    <a:ext uri="{9D8B030D-6E8A-4147-A177-3AD203B41FA5}">
                      <a16:colId xmlns:a16="http://schemas.microsoft.com/office/drawing/2014/main" val="3774823699"/>
                    </a:ext>
                  </a:extLst>
                </a:gridCol>
              </a:tblGrid>
              <a:tr h="663827">
                <a:tc>
                  <a:txBody>
                    <a:bodyPr/>
                    <a:lstStyle/>
                    <a:p>
                      <a:endParaRPr lang="en-GB" dirty="0">
                        <a:latin typeface="Calibri" panose="020F0502020204030204" pitchFamily="34" charset="0"/>
                      </a:endParaRPr>
                    </a:p>
                  </a:txBody>
                  <a:tcPr/>
                </a:tc>
                <a:tc>
                  <a:txBody>
                    <a:bodyPr/>
                    <a:lstStyle/>
                    <a:p>
                      <a:pPr algn="ctr"/>
                      <a:r>
                        <a:rPr lang="en-GB" sz="2800" b="1" dirty="0" smtClean="0">
                          <a:latin typeface="Calibri" panose="020F0502020204030204" pitchFamily="34" charset="0"/>
                        </a:rPr>
                        <a:t>Idea</a:t>
                      </a:r>
                      <a:endParaRPr lang="en-GB" sz="2800" b="1" dirty="0">
                        <a:latin typeface="Calibri" panose="020F0502020204030204" pitchFamily="34" charset="0"/>
                      </a:endParaRPr>
                    </a:p>
                  </a:txBody>
                  <a:tcPr/>
                </a:tc>
                <a:tc>
                  <a:txBody>
                    <a:bodyPr/>
                    <a:lstStyle/>
                    <a:p>
                      <a:pPr algn="ctr"/>
                      <a:r>
                        <a:rPr lang="en-GB" sz="2800" b="1" dirty="0" smtClean="0">
                          <a:latin typeface="Calibri" panose="020F0502020204030204" pitchFamily="34" charset="0"/>
                        </a:rPr>
                        <a:t>Type</a:t>
                      </a:r>
                      <a:endParaRPr lang="en-GB" sz="2800" b="1" dirty="0">
                        <a:latin typeface="Calibri" panose="020F0502020204030204" pitchFamily="34" charset="0"/>
                      </a:endParaRPr>
                    </a:p>
                  </a:txBody>
                  <a:tcPr/>
                </a:tc>
                <a:tc>
                  <a:txBody>
                    <a:bodyPr/>
                    <a:lstStyle/>
                    <a:p>
                      <a:pPr algn="ctr"/>
                      <a:r>
                        <a:rPr lang="en-GB" sz="2800" b="1" dirty="0" smtClean="0">
                          <a:latin typeface="Calibri" panose="020F0502020204030204" pitchFamily="34" charset="0"/>
                        </a:rPr>
                        <a:t>Stakeholder</a:t>
                      </a:r>
                      <a:endParaRPr lang="en-GB" sz="2800" b="1" dirty="0">
                        <a:latin typeface="Calibri" panose="020F0502020204030204" pitchFamily="34" charset="0"/>
                      </a:endParaRPr>
                    </a:p>
                  </a:txBody>
                  <a:tcPr/>
                </a:tc>
                <a:extLst>
                  <a:ext uri="{0D108BD9-81ED-4DB2-BD59-A6C34878D82A}">
                    <a16:rowId xmlns:a16="http://schemas.microsoft.com/office/drawing/2014/main" val="4236654476"/>
                  </a:ext>
                </a:extLst>
              </a:tr>
              <a:tr h="663827">
                <a:tc>
                  <a:txBody>
                    <a:bodyPr/>
                    <a:lstStyle/>
                    <a:p>
                      <a:pPr algn="ctr"/>
                      <a:r>
                        <a:rPr lang="en-GB" sz="2800" b="1" dirty="0" smtClean="0">
                          <a:latin typeface="Calibri" panose="020F0502020204030204" pitchFamily="34" charset="0"/>
                        </a:rPr>
                        <a:t>1</a:t>
                      </a:r>
                      <a:endParaRPr lang="en-GB" sz="2800" b="1" dirty="0">
                        <a:latin typeface="Calibri" panose="020F0502020204030204" pitchFamily="34" charset="0"/>
                      </a:endParaRPr>
                    </a:p>
                  </a:txBody>
                  <a:tcPr/>
                </a:tc>
                <a:tc>
                  <a:txBody>
                    <a:bodyPr/>
                    <a:lstStyle/>
                    <a:p>
                      <a:r>
                        <a:rPr lang="en-GB" dirty="0" smtClean="0">
                          <a:latin typeface="Calibri" panose="020F0502020204030204" pitchFamily="34" charset="0"/>
                        </a:rPr>
                        <a:t>A – Level Computer Science Revision Tool</a:t>
                      </a:r>
                      <a:endParaRPr lang="en-GB" dirty="0">
                        <a:latin typeface="Calibri" panose="020F0502020204030204" pitchFamily="34" charset="0"/>
                      </a:endParaRPr>
                    </a:p>
                  </a:txBody>
                  <a:tcPr/>
                </a:tc>
                <a:tc>
                  <a:txBody>
                    <a:bodyPr/>
                    <a:lstStyle/>
                    <a:p>
                      <a:r>
                        <a:rPr lang="en-GB" dirty="0" smtClean="0">
                          <a:latin typeface="Calibri" panose="020F0502020204030204" pitchFamily="34" charset="0"/>
                        </a:rPr>
                        <a:t>Mobile App</a:t>
                      </a:r>
                      <a:endParaRPr lang="en-GB" dirty="0">
                        <a:latin typeface="Calibri" panose="020F0502020204030204" pitchFamily="34" charset="0"/>
                      </a:endParaRPr>
                    </a:p>
                  </a:txBody>
                  <a:tcPr/>
                </a:tc>
                <a:tc>
                  <a:txBody>
                    <a:bodyPr/>
                    <a:lstStyle/>
                    <a:p>
                      <a:r>
                        <a:rPr lang="en-GB" dirty="0" smtClean="0">
                          <a:latin typeface="Calibri" panose="020F0502020204030204" pitchFamily="34" charset="0"/>
                        </a:rPr>
                        <a:t>Computer Science Teachers</a:t>
                      </a:r>
                      <a:endParaRPr lang="en-GB" dirty="0">
                        <a:latin typeface="Calibri" panose="020F0502020204030204" pitchFamily="34" charset="0"/>
                      </a:endParaRPr>
                    </a:p>
                  </a:txBody>
                  <a:tcPr/>
                </a:tc>
                <a:extLst>
                  <a:ext uri="{0D108BD9-81ED-4DB2-BD59-A6C34878D82A}">
                    <a16:rowId xmlns:a16="http://schemas.microsoft.com/office/drawing/2014/main" val="3615843459"/>
                  </a:ext>
                </a:extLst>
              </a:tr>
              <a:tr h="663827">
                <a:tc>
                  <a:txBody>
                    <a:bodyPr/>
                    <a:lstStyle/>
                    <a:p>
                      <a:pPr algn="ctr"/>
                      <a:r>
                        <a:rPr lang="en-GB" sz="2800" b="1" dirty="0" smtClean="0">
                          <a:latin typeface="Calibri" panose="020F0502020204030204" pitchFamily="34" charset="0"/>
                        </a:rPr>
                        <a:t>2</a:t>
                      </a:r>
                      <a:endParaRPr lang="en-GB" sz="2800" b="1" dirty="0">
                        <a:latin typeface="Calibri" panose="020F0502020204030204" pitchFamily="34" charset="0"/>
                      </a:endParaRPr>
                    </a:p>
                  </a:txBody>
                  <a:tcPr/>
                </a:tc>
                <a:tc>
                  <a:txBody>
                    <a:bodyPr/>
                    <a:lstStyle/>
                    <a:p>
                      <a:r>
                        <a:rPr lang="en-GB" dirty="0" smtClean="0">
                          <a:latin typeface="Calibri" panose="020F0502020204030204" pitchFamily="34" charset="0"/>
                        </a:rPr>
                        <a:t>Connect 4 against the computer</a:t>
                      </a:r>
                      <a:endParaRPr lang="en-GB" dirty="0">
                        <a:latin typeface="Calibri" panose="020F0502020204030204" pitchFamily="34" charset="0"/>
                      </a:endParaRPr>
                    </a:p>
                  </a:txBody>
                  <a:tcPr/>
                </a:tc>
                <a:tc>
                  <a:txBody>
                    <a:bodyPr/>
                    <a:lstStyle/>
                    <a:p>
                      <a:r>
                        <a:rPr lang="en-GB" dirty="0" smtClean="0">
                          <a:latin typeface="Calibri" panose="020F0502020204030204" pitchFamily="34" charset="0"/>
                        </a:rPr>
                        <a:t>Game</a:t>
                      </a:r>
                      <a:endParaRPr lang="en-GB" dirty="0">
                        <a:latin typeface="Calibri" panose="020F0502020204030204" pitchFamily="34" charset="0"/>
                      </a:endParaRPr>
                    </a:p>
                  </a:txBody>
                  <a:tcPr/>
                </a:tc>
                <a:tc>
                  <a:txBody>
                    <a:bodyPr/>
                    <a:lstStyle/>
                    <a:p>
                      <a:r>
                        <a:rPr lang="en-GB" dirty="0" smtClean="0">
                          <a:latin typeface="Calibri" panose="020F0502020204030204" pitchFamily="34" charset="0"/>
                        </a:rPr>
                        <a:t>Maths and Computing </a:t>
                      </a:r>
                      <a:r>
                        <a:rPr lang="en-GB" dirty="0" smtClean="0">
                          <a:latin typeface="Calibri" panose="020F0502020204030204" pitchFamily="34" charset="0"/>
                        </a:rPr>
                        <a:t>Teachers</a:t>
                      </a:r>
                      <a:endParaRPr lang="en-GB" dirty="0">
                        <a:latin typeface="Calibri" panose="020F0502020204030204" pitchFamily="34" charset="0"/>
                      </a:endParaRPr>
                    </a:p>
                  </a:txBody>
                  <a:tcPr/>
                </a:tc>
                <a:extLst>
                  <a:ext uri="{0D108BD9-81ED-4DB2-BD59-A6C34878D82A}">
                    <a16:rowId xmlns:a16="http://schemas.microsoft.com/office/drawing/2014/main" val="1157314167"/>
                  </a:ext>
                </a:extLst>
              </a:tr>
              <a:tr h="663827">
                <a:tc>
                  <a:txBody>
                    <a:bodyPr/>
                    <a:lstStyle/>
                    <a:p>
                      <a:pPr algn="ctr"/>
                      <a:r>
                        <a:rPr lang="en-GB" sz="2800" b="1" dirty="0" smtClean="0">
                          <a:latin typeface="Calibri" panose="020F0502020204030204" pitchFamily="34" charset="0"/>
                        </a:rPr>
                        <a:t>3</a:t>
                      </a:r>
                      <a:endParaRPr lang="en-GB" sz="2800" b="1" dirty="0">
                        <a:latin typeface="Calibri" panose="020F0502020204030204" pitchFamily="34" charset="0"/>
                      </a:endParaRPr>
                    </a:p>
                  </a:txBody>
                  <a:tcPr/>
                </a:tc>
                <a:tc>
                  <a:txBody>
                    <a:bodyPr/>
                    <a:lstStyle/>
                    <a:p>
                      <a:r>
                        <a:rPr lang="en-GB" dirty="0" smtClean="0">
                          <a:latin typeface="Calibri" panose="020F0502020204030204" pitchFamily="34" charset="0"/>
                        </a:rPr>
                        <a:t>Hotel Booking Service Website</a:t>
                      </a:r>
                      <a:endParaRPr lang="en-GB" dirty="0">
                        <a:latin typeface="Calibri" panose="020F0502020204030204" pitchFamily="34" charset="0"/>
                      </a:endParaRPr>
                    </a:p>
                  </a:txBody>
                  <a:tcPr/>
                </a:tc>
                <a:tc>
                  <a:txBody>
                    <a:bodyPr/>
                    <a:lstStyle/>
                    <a:p>
                      <a:r>
                        <a:rPr lang="en-GB" dirty="0" smtClean="0">
                          <a:latin typeface="Calibri" panose="020F0502020204030204" pitchFamily="34" charset="0"/>
                        </a:rPr>
                        <a:t>Data Manipulation</a:t>
                      </a:r>
                      <a:endParaRPr lang="en-GB" dirty="0">
                        <a:latin typeface="Calibri" panose="020F0502020204030204" pitchFamily="34" charset="0"/>
                      </a:endParaRPr>
                    </a:p>
                  </a:txBody>
                  <a:tcPr/>
                </a:tc>
                <a:tc>
                  <a:txBody>
                    <a:bodyPr/>
                    <a:lstStyle/>
                    <a:p>
                      <a:r>
                        <a:rPr lang="en-GB" dirty="0" smtClean="0">
                          <a:latin typeface="Calibri" panose="020F0502020204030204" pitchFamily="34" charset="0"/>
                        </a:rPr>
                        <a:t>Hotel</a:t>
                      </a:r>
                      <a:r>
                        <a:rPr lang="en-GB" baseline="0" dirty="0" smtClean="0">
                          <a:latin typeface="Calibri" panose="020F0502020204030204" pitchFamily="34" charset="0"/>
                        </a:rPr>
                        <a:t> Companies</a:t>
                      </a:r>
                      <a:endParaRPr lang="en-GB" dirty="0">
                        <a:latin typeface="Calibri" panose="020F0502020204030204" pitchFamily="34" charset="0"/>
                      </a:endParaRPr>
                    </a:p>
                  </a:txBody>
                  <a:tcPr/>
                </a:tc>
                <a:extLst>
                  <a:ext uri="{0D108BD9-81ED-4DB2-BD59-A6C34878D82A}">
                    <a16:rowId xmlns:a16="http://schemas.microsoft.com/office/drawing/2014/main" val="881095489"/>
                  </a:ext>
                </a:extLst>
              </a:tr>
              <a:tr h="663827">
                <a:tc>
                  <a:txBody>
                    <a:bodyPr/>
                    <a:lstStyle/>
                    <a:p>
                      <a:pPr algn="ctr"/>
                      <a:r>
                        <a:rPr lang="en-GB" sz="2800" b="1" dirty="0" smtClean="0">
                          <a:latin typeface="Calibri" panose="020F0502020204030204" pitchFamily="34" charset="0"/>
                        </a:rPr>
                        <a:t>4</a:t>
                      </a:r>
                      <a:endParaRPr lang="en-GB" sz="2800" b="1" dirty="0">
                        <a:latin typeface="Calibri" panose="020F0502020204030204" pitchFamily="34" charset="0"/>
                      </a:endParaRPr>
                    </a:p>
                  </a:txBody>
                  <a:tcPr/>
                </a:tc>
                <a:tc>
                  <a:txBody>
                    <a:bodyPr/>
                    <a:lstStyle/>
                    <a:p>
                      <a:r>
                        <a:rPr lang="en-GB" dirty="0" smtClean="0">
                          <a:latin typeface="Calibri" panose="020F0502020204030204" pitchFamily="34" charset="0"/>
                        </a:rPr>
                        <a:t>Multiplayer Uno </a:t>
                      </a:r>
                      <a:r>
                        <a:rPr lang="en-GB" dirty="0" smtClean="0">
                          <a:latin typeface="Calibri" panose="020F0502020204030204" pitchFamily="34" charset="0"/>
                        </a:rPr>
                        <a:t>Game</a:t>
                      </a:r>
                      <a:endParaRPr lang="en-GB" dirty="0">
                        <a:latin typeface="Calibri" panose="020F0502020204030204" pitchFamily="34" charset="0"/>
                      </a:endParaRPr>
                    </a:p>
                  </a:txBody>
                  <a:tcPr/>
                </a:tc>
                <a:tc>
                  <a:txBody>
                    <a:bodyPr/>
                    <a:lstStyle/>
                    <a:p>
                      <a:r>
                        <a:rPr lang="en-GB" dirty="0" smtClean="0">
                          <a:latin typeface="Calibri" panose="020F0502020204030204" pitchFamily="34" charset="0"/>
                        </a:rPr>
                        <a:t>Game</a:t>
                      </a:r>
                      <a:endParaRPr lang="en-GB" dirty="0">
                        <a:latin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latin typeface="Calibri" panose="020F0502020204030204" pitchFamily="34" charset="0"/>
                        </a:rPr>
                        <a:t>Maths and Computing Teachers</a:t>
                      </a:r>
                    </a:p>
                  </a:txBody>
                  <a:tcPr/>
                </a:tc>
                <a:extLst>
                  <a:ext uri="{0D108BD9-81ED-4DB2-BD59-A6C34878D82A}">
                    <a16:rowId xmlns:a16="http://schemas.microsoft.com/office/drawing/2014/main" val="889584692"/>
                  </a:ext>
                </a:extLst>
              </a:tr>
              <a:tr h="663827">
                <a:tc>
                  <a:txBody>
                    <a:bodyPr/>
                    <a:lstStyle/>
                    <a:p>
                      <a:pPr algn="ctr"/>
                      <a:r>
                        <a:rPr lang="en-GB" sz="2800" b="1" dirty="0" smtClean="0">
                          <a:latin typeface="Calibri" panose="020F0502020204030204" pitchFamily="34" charset="0"/>
                        </a:rPr>
                        <a:t>5</a:t>
                      </a:r>
                      <a:endParaRPr lang="en-GB" sz="2800" b="1" dirty="0">
                        <a:latin typeface="Calibri" panose="020F0502020204030204" pitchFamily="34" charset="0"/>
                      </a:endParaRPr>
                    </a:p>
                  </a:txBody>
                  <a:tcPr/>
                </a:tc>
                <a:tc>
                  <a:txBody>
                    <a:bodyPr/>
                    <a:lstStyle/>
                    <a:p>
                      <a:r>
                        <a:rPr lang="en-GB" dirty="0" smtClean="0">
                          <a:latin typeface="Calibri" panose="020F0502020204030204" pitchFamily="34" charset="0"/>
                        </a:rPr>
                        <a:t>WW2 Battle Simulator</a:t>
                      </a:r>
                      <a:endParaRPr lang="en-GB" dirty="0">
                        <a:latin typeface="Calibri" panose="020F0502020204030204" pitchFamily="34" charset="0"/>
                      </a:endParaRPr>
                    </a:p>
                  </a:txBody>
                  <a:tcPr/>
                </a:tc>
                <a:tc>
                  <a:txBody>
                    <a:bodyPr/>
                    <a:lstStyle/>
                    <a:p>
                      <a:r>
                        <a:rPr lang="en-GB" dirty="0" smtClean="0">
                          <a:latin typeface="Calibri" panose="020F0502020204030204" pitchFamily="34" charset="0"/>
                        </a:rPr>
                        <a:t>Game</a:t>
                      </a:r>
                      <a:endParaRPr lang="en-GB" dirty="0">
                        <a:latin typeface="Calibri" panose="020F0502020204030204" pitchFamily="34" charset="0"/>
                      </a:endParaRPr>
                    </a:p>
                  </a:txBody>
                  <a:tcPr/>
                </a:tc>
                <a:tc>
                  <a:txBody>
                    <a:bodyPr/>
                    <a:lstStyle/>
                    <a:p>
                      <a:endParaRPr lang="en-GB" dirty="0">
                        <a:latin typeface="Calibri" panose="020F0502020204030204" pitchFamily="34" charset="0"/>
                      </a:endParaRPr>
                    </a:p>
                  </a:txBody>
                  <a:tcPr/>
                </a:tc>
                <a:extLst>
                  <a:ext uri="{0D108BD9-81ED-4DB2-BD59-A6C34878D82A}">
                    <a16:rowId xmlns:a16="http://schemas.microsoft.com/office/drawing/2014/main" val="2113322054"/>
                  </a:ext>
                </a:extLst>
              </a:tr>
            </a:tbl>
          </a:graphicData>
        </a:graphic>
      </p:graphicFrame>
      <p:sp>
        <p:nvSpPr>
          <p:cNvPr id="9" name="Rounded Rectangle 8"/>
          <p:cNvSpPr/>
          <p:nvPr/>
        </p:nvSpPr>
        <p:spPr>
          <a:xfrm>
            <a:off x="822960" y="5721531"/>
            <a:ext cx="10371909" cy="5094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Calibri" panose="020F0502020204030204" pitchFamily="34" charset="0"/>
              </a:rPr>
              <a:t>Double check the complexity guide and check your ideas.</a:t>
            </a:r>
            <a:endParaRPr lang="en-GB" dirty="0">
              <a:latin typeface="Calibri" panose="020F0502020204030204" pitchFamily="34" charset="0"/>
            </a:endParaRPr>
          </a:p>
        </p:txBody>
      </p:sp>
    </p:spTree>
    <p:extLst>
      <p:ext uri="{BB962C8B-B14F-4D97-AF65-F5344CB8AC3E}">
        <p14:creationId xmlns:p14="http://schemas.microsoft.com/office/powerpoint/2010/main" val="307749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Proposals – The Next Phase</a:t>
            </a:r>
            <a:endParaRPr lang="en-GB" dirty="0"/>
          </a:p>
        </p:txBody>
      </p:sp>
      <p:sp>
        <p:nvSpPr>
          <p:cNvPr id="3" name="Content Placeholder 2"/>
          <p:cNvSpPr>
            <a:spLocks noGrp="1"/>
          </p:cNvSpPr>
          <p:nvPr>
            <p:ph sz="quarter" idx="13"/>
          </p:nvPr>
        </p:nvSpPr>
        <p:spPr/>
        <p:txBody>
          <a:bodyPr/>
          <a:lstStyle/>
          <a:p>
            <a:endParaRPr lang="en-GB" dirty="0">
              <a:latin typeface="Calibri" panose="020F0502020204030204" pitchFamily="34" charset="0"/>
            </a:endParaRPr>
          </a:p>
          <a:p>
            <a:r>
              <a:rPr lang="en-GB" dirty="0" smtClean="0">
                <a:latin typeface="Calibri" panose="020F0502020204030204" pitchFamily="34" charset="0"/>
              </a:rPr>
              <a:t>write </a:t>
            </a:r>
            <a:r>
              <a:rPr lang="en-GB" dirty="0">
                <a:latin typeface="Calibri" panose="020F0502020204030204" pitchFamily="34" charset="0"/>
              </a:rPr>
              <a:t>a short proposal about each project Include why </a:t>
            </a:r>
            <a:r>
              <a:rPr lang="en-GB" dirty="0" smtClean="0">
                <a:latin typeface="Calibri" panose="020F0502020204030204" pitchFamily="34" charset="0"/>
              </a:rPr>
              <a:t>you think </a:t>
            </a:r>
            <a:r>
              <a:rPr lang="en-GB" dirty="0">
                <a:latin typeface="Calibri" panose="020F0502020204030204" pitchFamily="34" charset="0"/>
              </a:rPr>
              <a:t>it is a suitable project </a:t>
            </a:r>
          </a:p>
          <a:p>
            <a:r>
              <a:rPr lang="en-GB" dirty="0">
                <a:latin typeface="Calibri" panose="020F0502020204030204" pitchFamily="34" charset="0"/>
              </a:rPr>
              <a:t>Include what makes it complex </a:t>
            </a:r>
          </a:p>
          <a:p>
            <a:endParaRPr lang="en-GB" dirty="0"/>
          </a:p>
          <a:p>
            <a:endParaRPr lang="en-GB" dirty="0"/>
          </a:p>
        </p:txBody>
      </p:sp>
    </p:spTree>
    <p:extLst>
      <p:ext uri="{BB962C8B-B14F-4D97-AF65-F5344CB8AC3E}">
        <p14:creationId xmlns:p14="http://schemas.microsoft.com/office/powerpoint/2010/main" val="2403089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latin typeface="Calibri" panose="020F0502020204030204" pitchFamily="34" charset="0"/>
              </a:rPr>
              <a:t>proposal 1. </a:t>
            </a:r>
            <a:r>
              <a:rPr lang="en-GB" dirty="0">
                <a:latin typeface="Calibri" panose="020F0502020204030204" pitchFamily="34" charset="0"/>
              </a:rPr>
              <a:t>- A – Level Computer Science Revision </a:t>
            </a:r>
            <a:r>
              <a:rPr lang="en-GB" dirty="0" smtClean="0">
                <a:latin typeface="Calibri" panose="020F0502020204030204" pitchFamily="34" charset="0"/>
              </a:rPr>
              <a:t>Tool </a:t>
            </a:r>
            <a:endParaRPr lang="en-GB" dirty="0">
              <a:latin typeface="Calibri" panose="020F0502020204030204" pitchFamily="34" charset="0"/>
            </a:endParaRPr>
          </a:p>
        </p:txBody>
      </p:sp>
      <p:sp>
        <p:nvSpPr>
          <p:cNvPr id="3" name="Content Placeholder 2"/>
          <p:cNvSpPr>
            <a:spLocks noGrp="1"/>
          </p:cNvSpPr>
          <p:nvPr>
            <p:ph sz="quarter" idx="13"/>
          </p:nvPr>
        </p:nvSpPr>
        <p:spPr/>
        <p:txBody>
          <a:bodyPr>
            <a:normAutofit fontScale="70000" lnSpcReduction="20000"/>
          </a:bodyPr>
          <a:lstStyle/>
          <a:p>
            <a:pPr marL="0" indent="0">
              <a:buNone/>
            </a:pPr>
            <a:r>
              <a:rPr lang="en-GB" dirty="0">
                <a:latin typeface="Calibri" panose="020F0502020204030204" pitchFamily="34" charset="0"/>
              </a:rPr>
              <a:t>Describe Why it is suitable</a:t>
            </a:r>
            <a:r>
              <a:rPr lang="en-GB" dirty="0" smtClean="0">
                <a:latin typeface="Calibri" panose="020F0502020204030204" pitchFamily="34" charset="0"/>
              </a:rPr>
              <a:t>? </a:t>
            </a:r>
          </a:p>
          <a:p>
            <a:pPr marL="0" indent="0">
              <a:buNone/>
            </a:pPr>
            <a:r>
              <a:rPr lang="en-GB" dirty="0" smtClean="0">
                <a:latin typeface="Calibri" panose="020F0502020204030204" pitchFamily="34" charset="0"/>
              </a:rPr>
              <a:t>It is suitable because it will allow students to revise for their exams when moving onward.</a:t>
            </a:r>
          </a:p>
          <a:p>
            <a:pPr marL="0" indent="0">
              <a:buNone/>
            </a:pPr>
            <a:endParaRPr lang="en-GB" dirty="0">
              <a:latin typeface="Calibri" panose="020F0502020204030204" pitchFamily="34" charset="0"/>
            </a:endParaRPr>
          </a:p>
          <a:p>
            <a:pPr marL="0" indent="0">
              <a:buNone/>
            </a:pPr>
            <a:r>
              <a:rPr lang="en-GB" dirty="0">
                <a:latin typeface="Calibri" panose="020F0502020204030204" pitchFamily="34" charset="0"/>
              </a:rPr>
              <a:t>What makes it complex</a:t>
            </a:r>
            <a:r>
              <a:rPr lang="en-GB" dirty="0" smtClean="0">
                <a:latin typeface="Calibri" panose="020F0502020204030204" pitchFamily="34" charset="0"/>
              </a:rPr>
              <a:t>?</a:t>
            </a:r>
          </a:p>
          <a:p>
            <a:pPr marL="0" indent="0">
              <a:buNone/>
            </a:pPr>
            <a:r>
              <a:rPr lang="en-GB" dirty="0" smtClean="0">
                <a:latin typeface="Calibri" panose="020F0502020204030204" pitchFamily="34" charset="0"/>
              </a:rPr>
              <a:t> It is complex because it will include a function where a question will have an easy, medium or hard classification. However if students are constantly getting questions correct then the difficulty level of the question will be decreased and vice versa. </a:t>
            </a:r>
            <a:endParaRPr lang="en-GB" dirty="0">
              <a:latin typeface="Calibri" panose="020F0502020204030204" pitchFamily="34" charset="0"/>
            </a:endParaRPr>
          </a:p>
          <a:p>
            <a:pPr marL="0" indent="0">
              <a:buNone/>
            </a:pPr>
            <a:endParaRPr lang="en-GB" dirty="0">
              <a:latin typeface="Calibri" panose="020F0502020204030204" pitchFamily="34" charset="0"/>
            </a:endParaRPr>
          </a:p>
          <a:p>
            <a:pPr marL="0" indent="0">
              <a:buNone/>
            </a:pPr>
            <a:r>
              <a:rPr lang="en-GB" dirty="0">
                <a:latin typeface="Calibri" panose="020F0502020204030204" pitchFamily="34" charset="0"/>
              </a:rPr>
              <a:t>Is there anything similar to compare to</a:t>
            </a:r>
            <a:r>
              <a:rPr lang="en-GB" dirty="0" smtClean="0">
                <a:latin typeface="Calibri" panose="020F0502020204030204" pitchFamily="34" charset="0"/>
              </a:rPr>
              <a:t>? </a:t>
            </a:r>
          </a:p>
          <a:p>
            <a:pPr marL="0" indent="0">
              <a:buNone/>
            </a:pPr>
            <a:r>
              <a:rPr lang="en-GB" dirty="0" smtClean="0">
                <a:latin typeface="Calibri" panose="020F0502020204030204" pitchFamily="34" charset="0"/>
              </a:rPr>
              <a:t>Not to varying difficulty level as far as I can see.</a:t>
            </a:r>
            <a:endParaRPr lang="en-GB" dirty="0">
              <a:latin typeface="Calibri" panose="020F0502020204030204" pitchFamily="34" charset="0"/>
            </a:endParaRPr>
          </a:p>
        </p:txBody>
      </p:sp>
    </p:spTree>
    <p:extLst>
      <p:ext uri="{BB962C8B-B14F-4D97-AF65-F5344CB8AC3E}">
        <p14:creationId xmlns:p14="http://schemas.microsoft.com/office/powerpoint/2010/main" val="94437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latin typeface="Calibri" panose="020F0502020204030204" pitchFamily="34" charset="0"/>
              </a:rPr>
              <a:t>proposal </a:t>
            </a:r>
            <a:r>
              <a:rPr lang="en-GB" dirty="0" smtClean="0">
                <a:latin typeface="Calibri" panose="020F0502020204030204" pitchFamily="34" charset="0"/>
              </a:rPr>
              <a:t>2. </a:t>
            </a:r>
            <a:r>
              <a:rPr lang="en-GB" dirty="0">
                <a:latin typeface="Calibri" panose="020F0502020204030204" pitchFamily="34" charset="0"/>
              </a:rPr>
              <a:t>- Connect 4 against the </a:t>
            </a:r>
            <a:r>
              <a:rPr lang="en-GB" dirty="0" smtClean="0">
                <a:latin typeface="Calibri" panose="020F0502020204030204" pitchFamily="34" charset="0"/>
              </a:rPr>
              <a:t>computer </a:t>
            </a:r>
            <a:endParaRPr lang="en-GB" dirty="0">
              <a:latin typeface="Calibri" panose="020F0502020204030204" pitchFamily="34" charset="0"/>
            </a:endParaRPr>
          </a:p>
        </p:txBody>
      </p:sp>
      <p:sp>
        <p:nvSpPr>
          <p:cNvPr id="3" name="Content Placeholder 2"/>
          <p:cNvSpPr>
            <a:spLocks noGrp="1"/>
          </p:cNvSpPr>
          <p:nvPr>
            <p:ph sz="quarter" idx="13"/>
          </p:nvPr>
        </p:nvSpPr>
        <p:spPr>
          <a:xfrm>
            <a:off x="852054" y="2063396"/>
            <a:ext cx="10394707" cy="3311189"/>
          </a:xfrm>
        </p:spPr>
        <p:txBody>
          <a:bodyPr>
            <a:normAutofit fontScale="85000" lnSpcReduction="20000"/>
          </a:bodyPr>
          <a:lstStyle/>
          <a:p>
            <a:pPr marL="0" indent="0">
              <a:buNone/>
            </a:pPr>
            <a:r>
              <a:rPr lang="en-GB" dirty="0" smtClean="0">
                <a:latin typeface="Calibri" panose="020F0502020204030204" pitchFamily="34" charset="0"/>
              </a:rPr>
              <a:t>Describe Why it is suitable?</a:t>
            </a:r>
          </a:p>
          <a:p>
            <a:pPr marL="0" indent="0">
              <a:buNone/>
            </a:pPr>
            <a:r>
              <a:rPr lang="en-GB" dirty="0" smtClean="0">
                <a:latin typeface="Calibri" panose="020F0502020204030204" pitchFamily="34" charset="0"/>
              </a:rPr>
              <a:t>It will be suitable for both maths and computing teachers in lower schools because it will allow students to develop their thinking skills and force them to think computationally. </a:t>
            </a:r>
            <a:endParaRPr lang="en-GB" dirty="0">
              <a:latin typeface="Calibri" panose="020F0502020204030204" pitchFamily="34" charset="0"/>
            </a:endParaRPr>
          </a:p>
          <a:p>
            <a:pPr marL="0" indent="0">
              <a:buNone/>
            </a:pPr>
            <a:r>
              <a:rPr lang="en-GB" dirty="0" smtClean="0">
                <a:latin typeface="Calibri" panose="020F0502020204030204" pitchFamily="34" charset="0"/>
              </a:rPr>
              <a:t>What makes it complex?</a:t>
            </a:r>
          </a:p>
          <a:p>
            <a:pPr marL="0" indent="0">
              <a:buNone/>
            </a:pPr>
            <a:r>
              <a:rPr lang="en-GB" dirty="0" smtClean="0">
                <a:latin typeface="Calibri" panose="020F0502020204030204" pitchFamily="34" charset="0"/>
              </a:rPr>
              <a:t>The computer will be an unpredictable AI opponent that will adapt to the situation as it happens. This means that they won’t be placing their counters in the same place every game. Also a grid would need to be created that meant counters wouldn’t overfill the grid, thus meaning that there are only a certain amount of moves and that the game will have three outcomes for the player, a win, loss or draw.</a:t>
            </a:r>
            <a:endParaRPr lang="en-GB" dirty="0">
              <a:latin typeface="Calibri" panose="020F0502020204030204" pitchFamily="34" charset="0"/>
            </a:endParaRPr>
          </a:p>
          <a:p>
            <a:pPr marL="0" indent="0">
              <a:buNone/>
            </a:pPr>
            <a:r>
              <a:rPr lang="en-GB" dirty="0" smtClean="0">
                <a:latin typeface="Calibri" panose="020F0502020204030204" pitchFamily="34" charset="0"/>
              </a:rPr>
              <a:t>Is there anything similar to compare to</a:t>
            </a:r>
            <a:r>
              <a:rPr lang="en-GB" dirty="0">
                <a:latin typeface="Calibri" panose="020F0502020204030204" pitchFamily="34" charset="0"/>
              </a:rPr>
              <a:t>? </a:t>
            </a:r>
            <a:r>
              <a:rPr lang="en-GB" dirty="0">
                <a:latin typeface="Calibri" panose="020F0502020204030204" pitchFamily="34" charset="0"/>
                <a:hlinkClick r:id="rId2"/>
              </a:rPr>
              <a:t>https://</a:t>
            </a:r>
            <a:r>
              <a:rPr lang="en-GB" dirty="0" smtClean="0">
                <a:latin typeface="Calibri" panose="020F0502020204030204" pitchFamily="34" charset="0"/>
                <a:hlinkClick r:id="rId2"/>
              </a:rPr>
              <a:t>www.mathsisfun.com/games/connect4.html</a:t>
            </a:r>
            <a:r>
              <a:rPr lang="en-GB" dirty="0" smtClean="0">
                <a:latin typeface="Calibri" panose="020F0502020204030204" pitchFamily="34" charset="0"/>
              </a:rPr>
              <a:t> </a:t>
            </a:r>
            <a:endParaRPr lang="en-GB" dirty="0">
              <a:latin typeface="Calibri" panose="020F0502020204030204" pitchFamily="34" charset="0"/>
            </a:endParaRPr>
          </a:p>
        </p:txBody>
      </p:sp>
    </p:spTree>
    <p:extLst>
      <p:ext uri="{BB962C8B-B14F-4D97-AF65-F5344CB8AC3E}">
        <p14:creationId xmlns:p14="http://schemas.microsoft.com/office/powerpoint/2010/main" val="3147670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latin typeface="Calibri" panose="020F0502020204030204" pitchFamily="34" charset="0"/>
              </a:rPr>
              <a:t>proposal </a:t>
            </a:r>
            <a:r>
              <a:rPr lang="en-GB" dirty="0" smtClean="0">
                <a:latin typeface="Calibri" panose="020F0502020204030204" pitchFamily="34" charset="0"/>
              </a:rPr>
              <a:t>3. </a:t>
            </a:r>
            <a:r>
              <a:rPr lang="en-GB" dirty="0">
                <a:latin typeface="Calibri" panose="020F0502020204030204" pitchFamily="34" charset="0"/>
              </a:rPr>
              <a:t>- Hotel Booking Service </a:t>
            </a:r>
            <a:r>
              <a:rPr lang="en-GB" dirty="0" smtClean="0">
                <a:latin typeface="Calibri" panose="020F0502020204030204" pitchFamily="34" charset="0"/>
              </a:rPr>
              <a:t>Website </a:t>
            </a:r>
            <a:endParaRPr lang="en-GB" dirty="0">
              <a:latin typeface="Calibri" panose="020F0502020204030204" pitchFamily="34" charset="0"/>
            </a:endParaRPr>
          </a:p>
        </p:txBody>
      </p:sp>
      <p:sp>
        <p:nvSpPr>
          <p:cNvPr id="3" name="Content Placeholder 2"/>
          <p:cNvSpPr>
            <a:spLocks noGrp="1"/>
          </p:cNvSpPr>
          <p:nvPr>
            <p:ph sz="quarter" idx="13"/>
          </p:nvPr>
        </p:nvSpPr>
        <p:spPr/>
        <p:txBody>
          <a:bodyPr>
            <a:normAutofit fontScale="70000" lnSpcReduction="20000"/>
          </a:bodyPr>
          <a:lstStyle/>
          <a:p>
            <a:pPr marL="0" indent="0">
              <a:buNone/>
            </a:pPr>
            <a:r>
              <a:rPr lang="en-GB" dirty="0">
                <a:latin typeface="Calibri" panose="020F0502020204030204" pitchFamily="34" charset="0"/>
              </a:rPr>
              <a:t>Describe Why it is suitable?</a:t>
            </a:r>
          </a:p>
          <a:p>
            <a:pPr marL="0" indent="0">
              <a:buNone/>
            </a:pPr>
            <a:r>
              <a:rPr lang="en-GB" dirty="0" smtClean="0">
                <a:latin typeface="Calibri" panose="020F0502020204030204" pitchFamily="34" charset="0"/>
              </a:rPr>
              <a:t>It is suitable because it will allow people to organise places to stay for any time scale.</a:t>
            </a:r>
            <a:endParaRPr lang="en-GB" dirty="0">
              <a:latin typeface="Calibri" panose="020F0502020204030204" pitchFamily="34" charset="0"/>
            </a:endParaRPr>
          </a:p>
          <a:p>
            <a:pPr marL="0" indent="0">
              <a:buNone/>
            </a:pPr>
            <a:r>
              <a:rPr lang="en-GB" dirty="0">
                <a:latin typeface="Calibri" panose="020F0502020204030204" pitchFamily="34" charset="0"/>
              </a:rPr>
              <a:t>What makes it complex?</a:t>
            </a:r>
          </a:p>
          <a:p>
            <a:pPr marL="0" indent="0">
              <a:buNone/>
            </a:pPr>
            <a:r>
              <a:rPr lang="en-GB" dirty="0" smtClean="0">
                <a:latin typeface="Calibri" panose="020F0502020204030204" pitchFamily="34" charset="0"/>
              </a:rPr>
              <a:t>It will keep a track of how many of each room are available in each hotel and will be able to inform people of other options if need be and there will be an implemented google maps feature to give directions to get to the hotel from their location.</a:t>
            </a:r>
            <a:endParaRPr lang="en-GB" dirty="0">
              <a:latin typeface="Calibri" panose="020F0502020204030204" pitchFamily="34" charset="0"/>
            </a:endParaRPr>
          </a:p>
          <a:p>
            <a:pPr marL="0" indent="0">
              <a:buNone/>
            </a:pPr>
            <a:r>
              <a:rPr lang="en-GB" dirty="0">
                <a:latin typeface="Calibri" panose="020F0502020204030204" pitchFamily="34" charset="0"/>
              </a:rPr>
              <a:t>Is there anything similar to compare to</a:t>
            </a:r>
            <a:r>
              <a:rPr lang="en-GB" dirty="0" smtClean="0">
                <a:latin typeface="Calibri" panose="020F0502020204030204" pitchFamily="34" charset="0"/>
              </a:rPr>
              <a:t>?</a:t>
            </a:r>
          </a:p>
          <a:p>
            <a:pPr marL="0" indent="0">
              <a:buNone/>
            </a:pPr>
            <a:r>
              <a:rPr lang="en-GB" dirty="0">
                <a:latin typeface="Calibri" panose="020F0502020204030204" pitchFamily="34" charset="0"/>
                <a:hlinkClick r:id="rId2"/>
              </a:rPr>
              <a:t>https://www.travelodge.co.uk</a:t>
            </a:r>
            <a:r>
              <a:rPr lang="en-GB" dirty="0" smtClean="0">
                <a:latin typeface="Calibri" panose="020F0502020204030204" pitchFamily="34" charset="0"/>
                <a:hlinkClick r:id="rId2"/>
              </a:rPr>
              <a:t>/</a:t>
            </a:r>
            <a:r>
              <a:rPr lang="en-GB" dirty="0" smtClean="0">
                <a:latin typeface="Calibri" panose="020F0502020204030204" pitchFamily="34" charset="0"/>
              </a:rPr>
              <a:t> </a:t>
            </a:r>
          </a:p>
          <a:p>
            <a:pPr marL="0" indent="0">
              <a:buNone/>
            </a:pPr>
            <a:r>
              <a:rPr lang="en-GB" dirty="0">
                <a:latin typeface="Calibri" panose="020F0502020204030204" pitchFamily="34" charset="0"/>
                <a:hlinkClick r:id="rId3"/>
              </a:rPr>
              <a:t>https://</a:t>
            </a:r>
            <a:r>
              <a:rPr lang="en-GB" dirty="0" smtClean="0">
                <a:latin typeface="Calibri" panose="020F0502020204030204" pitchFamily="34" charset="0"/>
                <a:hlinkClick r:id="rId3"/>
              </a:rPr>
              <a:t>www.premierinn.com/gb/en/home.html</a:t>
            </a:r>
            <a:r>
              <a:rPr lang="en-GB" dirty="0" smtClean="0">
                <a:latin typeface="Calibri" panose="020F0502020204030204" pitchFamily="34" charset="0"/>
              </a:rPr>
              <a:t> </a:t>
            </a:r>
          </a:p>
          <a:p>
            <a:pPr marL="0" indent="0">
              <a:buNone/>
            </a:pPr>
            <a:r>
              <a:rPr lang="en-GB" dirty="0">
                <a:latin typeface="Calibri" panose="020F0502020204030204" pitchFamily="34" charset="0"/>
                <a:hlinkClick r:id="rId4"/>
              </a:rPr>
              <a:t>http://</a:t>
            </a:r>
            <a:r>
              <a:rPr lang="en-GB" dirty="0" smtClean="0">
                <a:latin typeface="Calibri" panose="020F0502020204030204" pitchFamily="34" charset="0"/>
                <a:hlinkClick r:id="rId4"/>
              </a:rPr>
              <a:t>www.ibis.com/northamerica/index.en.shtml</a:t>
            </a:r>
            <a:r>
              <a:rPr lang="en-GB" dirty="0" smtClean="0">
                <a:latin typeface="Calibri" panose="020F0502020204030204" pitchFamily="34" charset="0"/>
              </a:rPr>
              <a:t> </a:t>
            </a:r>
            <a:endParaRPr lang="en-GB" dirty="0">
              <a:latin typeface="Calibri" panose="020F0502020204030204" pitchFamily="34" charset="0"/>
            </a:endParaRPr>
          </a:p>
        </p:txBody>
      </p:sp>
    </p:spTree>
    <p:extLst>
      <p:ext uri="{BB962C8B-B14F-4D97-AF65-F5344CB8AC3E}">
        <p14:creationId xmlns:p14="http://schemas.microsoft.com/office/powerpoint/2010/main" val="2022934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latin typeface="Calibri" panose="020F0502020204030204" pitchFamily="34" charset="0"/>
              </a:rPr>
              <a:t>proposal </a:t>
            </a:r>
            <a:r>
              <a:rPr lang="en-GB" dirty="0" smtClean="0">
                <a:latin typeface="Calibri" panose="020F0502020204030204" pitchFamily="34" charset="0"/>
              </a:rPr>
              <a:t>4. – Multiplayer Uno</a:t>
            </a:r>
            <a:endParaRPr lang="en-GB" dirty="0">
              <a:latin typeface="Calibri" panose="020F0502020204030204" pitchFamily="34" charset="0"/>
            </a:endParaRPr>
          </a:p>
        </p:txBody>
      </p:sp>
      <p:sp>
        <p:nvSpPr>
          <p:cNvPr id="3" name="Content Placeholder 2"/>
          <p:cNvSpPr>
            <a:spLocks noGrp="1"/>
          </p:cNvSpPr>
          <p:nvPr>
            <p:ph sz="quarter" idx="13"/>
          </p:nvPr>
        </p:nvSpPr>
        <p:spPr/>
        <p:txBody>
          <a:bodyPr>
            <a:normAutofit fontScale="85000" lnSpcReduction="10000"/>
          </a:bodyPr>
          <a:lstStyle/>
          <a:p>
            <a:pPr marL="0" indent="0">
              <a:buNone/>
            </a:pPr>
            <a:r>
              <a:rPr lang="en-GB" dirty="0">
                <a:latin typeface="Calibri" panose="020F0502020204030204" pitchFamily="34" charset="0"/>
              </a:rPr>
              <a:t>Describe Why it is suitable?</a:t>
            </a:r>
          </a:p>
          <a:p>
            <a:pPr marL="0" indent="0">
              <a:buNone/>
            </a:pPr>
            <a:r>
              <a:rPr lang="en-GB" dirty="0">
                <a:latin typeface="Calibri" panose="020F0502020204030204" pitchFamily="34" charset="0"/>
              </a:rPr>
              <a:t>It will be suitable for both maths and computing teachers in lower schools because it will allow students to develop their thinking skills and force them to think computationally. </a:t>
            </a:r>
          </a:p>
          <a:p>
            <a:pPr marL="0" indent="0">
              <a:buNone/>
            </a:pPr>
            <a:r>
              <a:rPr lang="en-GB" dirty="0">
                <a:latin typeface="Calibri" panose="020F0502020204030204" pitchFamily="34" charset="0"/>
              </a:rPr>
              <a:t>What makes it complex?</a:t>
            </a:r>
          </a:p>
          <a:p>
            <a:pPr marL="0" indent="0">
              <a:buNone/>
            </a:pPr>
            <a:r>
              <a:rPr lang="en-GB" dirty="0">
                <a:latin typeface="Calibri" panose="020F0502020204030204" pitchFamily="34" charset="0"/>
              </a:rPr>
              <a:t>The computer will be an unpredictable AI opponent that will adapt to the situation as it happens. This means that they won’t be </a:t>
            </a:r>
            <a:r>
              <a:rPr lang="en-GB" dirty="0" smtClean="0">
                <a:latin typeface="Calibri" panose="020F0502020204030204" pitchFamily="34" charset="0"/>
              </a:rPr>
              <a:t>playing the same cards every </a:t>
            </a:r>
            <a:r>
              <a:rPr lang="en-GB" dirty="0">
                <a:latin typeface="Calibri" panose="020F0502020204030204" pitchFamily="34" charset="0"/>
              </a:rPr>
              <a:t>game. Also a </a:t>
            </a:r>
            <a:r>
              <a:rPr lang="en-GB" dirty="0" smtClean="0">
                <a:latin typeface="Calibri" panose="020F0502020204030204" pitchFamily="34" charset="0"/>
              </a:rPr>
              <a:t>points system will be introduced to allow different outcomes where the player can win, loss or draw.</a:t>
            </a:r>
            <a:endParaRPr lang="en-GB" dirty="0">
              <a:latin typeface="Calibri" panose="020F0502020204030204" pitchFamily="34" charset="0"/>
            </a:endParaRPr>
          </a:p>
          <a:p>
            <a:pPr marL="0" indent="0">
              <a:buNone/>
            </a:pPr>
            <a:r>
              <a:rPr lang="en-GB" dirty="0">
                <a:latin typeface="Calibri" panose="020F0502020204030204" pitchFamily="34" charset="0"/>
              </a:rPr>
              <a:t>Is there anything similar to compare to</a:t>
            </a:r>
            <a:r>
              <a:rPr lang="en-GB" dirty="0" smtClean="0">
                <a:latin typeface="Calibri" panose="020F0502020204030204" pitchFamily="34" charset="0"/>
              </a:rPr>
              <a:t>?</a:t>
            </a:r>
          </a:p>
          <a:p>
            <a:pPr marL="0" indent="0">
              <a:buNone/>
            </a:pPr>
            <a:r>
              <a:rPr lang="en-GB" dirty="0">
                <a:latin typeface="Calibri" panose="020F0502020204030204" pitchFamily="34" charset="0"/>
                <a:hlinkClick r:id="rId2"/>
              </a:rPr>
              <a:t>https://</a:t>
            </a:r>
            <a:r>
              <a:rPr lang="en-GB" dirty="0" smtClean="0">
                <a:latin typeface="Calibri" panose="020F0502020204030204" pitchFamily="34" charset="0"/>
                <a:hlinkClick r:id="rId2"/>
              </a:rPr>
              <a:t>www.silvergames.com/en/uno-online</a:t>
            </a:r>
            <a:r>
              <a:rPr lang="en-GB" dirty="0" smtClean="0">
                <a:latin typeface="Calibri" panose="020F0502020204030204" pitchFamily="34" charset="0"/>
              </a:rPr>
              <a:t> </a:t>
            </a:r>
            <a:endParaRPr lang="en-GB" dirty="0">
              <a:latin typeface="Calibri" panose="020F0502020204030204" pitchFamily="34" charset="0"/>
            </a:endParaRPr>
          </a:p>
        </p:txBody>
      </p:sp>
    </p:spTree>
    <p:extLst>
      <p:ext uri="{BB962C8B-B14F-4D97-AF65-F5344CB8AC3E}">
        <p14:creationId xmlns:p14="http://schemas.microsoft.com/office/powerpoint/2010/main" val="3614142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latin typeface="Calibri" panose="020F0502020204030204" pitchFamily="34" charset="0"/>
              </a:rPr>
              <a:t>proposal </a:t>
            </a:r>
            <a:r>
              <a:rPr lang="en-GB" dirty="0" smtClean="0">
                <a:latin typeface="Calibri" panose="020F0502020204030204" pitchFamily="34" charset="0"/>
              </a:rPr>
              <a:t>5. </a:t>
            </a:r>
            <a:r>
              <a:rPr lang="en-GB" dirty="0">
                <a:latin typeface="Calibri" panose="020F0502020204030204" pitchFamily="34" charset="0"/>
              </a:rPr>
              <a:t>- WW2 Battle </a:t>
            </a:r>
            <a:r>
              <a:rPr lang="en-GB" dirty="0" smtClean="0">
                <a:latin typeface="Calibri" panose="020F0502020204030204" pitchFamily="34" charset="0"/>
              </a:rPr>
              <a:t>Simulator </a:t>
            </a:r>
            <a:endParaRPr lang="en-GB" dirty="0">
              <a:latin typeface="Calibri" panose="020F0502020204030204" pitchFamily="34" charset="0"/>
            </a:endParaRPr>
          </a:p>
        </p:txBody>
      </p:sp>
      <p:sp>
        <p:nvSpPr>
          <p:cNvPr id="3" name="Content Placeholder 2"/>
          <p:cNvSpPr>
            <a:spLocks noGrp="1"/>
          </p:cNvSpPr>
          <p:nvPr>
            <p:ph sz="quarter" idx="13"/>
          </p:nvPr>
        </p:nvSpPr>
        <p:spPr/>
        <p:txBody>
          <a:bodyPr>
            <a:normAutofit fontScale="77500" lnSpcReduction="20000"/>
          </a:bodyPr>
          <a:lstStyle/>
          <a:p>
            <a:pPr marL="0" indent="0">
              <a:buNone/>
            </a:pPr>
            <a:r>
              <a:rPr lang="en-GB" dirty="0">
                <a:latin typeface="Calibri" panose="020F0502020204030204" pitchFamily="34" charset="0"/>
              </a:rPr>
              <a:t>Describe Why it is suitable?</a:t>
            </a:r>
          </a:p>
          <a:p>
            <a:pPr marL="0" indent="0">
              <a:buNone/>
            </a:pPr>
            <a:r>
              <a:rPr lang="en-GB" dirty="0" smtClean="0">
                <a:latin typeface="Calibri" panose="020F0502020204030204" pitchFamily="34" charset="0"/>
              </a:rPr>
              <a:t>It is suitable for people interested in history as many different units will be available to create your army.</a:t>
            </a:r>
            <a:endParaRPr lang="en-GB" dirty="0">
              <a:latin typeface="Calibri" panose="020F0502020204030204" pitchFamily="34" charset="0"/>
            </a:endParaRPr>
          </a:p>
          <a:p>
            <a:pPr marL="0" indent="0">
              <a:buNone/>
            </a:pPr>
            <a:r>
              <a:rPr lang="en-GB" dirty="0">
                <a:latin typeface="Calibri" panose="020F0502020204030204" pitchFamily="34" charset="0"/>
              </a:rPr>
              <a:t>What makes it complex?</a:t>
            </a:r>
          </a:p>
          <a:p>
            <a:pPr marL="0" indent="0">
              <a:buNone/>
            </a:pPr>
            <a:r>
              <a:rPr lang="en-GB" dirty="0" smtClean="0">
                <a:latin typeface="Calibri" panose="020F0502020204030204" pitchFamily="34" charset="0"/>
              </a:rPr>
              <a:t>The fact that you can level up and upgrade your units so that different options and tactics are available to use and certain weapons are much more effective against specific targets. For example a riflemen will be great against infantry however to take on a tank effectively you will need a High Explosive weapon.</a:t>
            </a:r>
            <a:endParaRPr lang="en-GB" dirty="0">
              <a:latin typeface="Calibri" panose="020F0502020204030204" pitchFamily="34" charset="0"/>
            </a:endParaRPr>
          </a:p>
          <a:p>
            <a:pPr marL="0" indent="0">
              <a:buNone/>
            </a:pPr>
            <a:r>
              <a:rPr lang="en-GB" dirty="0">
                <a:latin typeface="Calibri" panose="020F0502020204030204" pitchFamily="34" charset="0"/>
              </a:rPr>
              <a:t>Is there anything similar to compare to</a:t>
            </a:r>
            <a:r>
              <a:rPr lang="en-GB" dirty="0" smtClean="0">
                <a:latin typeface="Calibri" panose="020F0502020204030204" pitchFamily="34" charset="0"/>
              </a:rPr>
              <a:t>?</a:t>
            </a:r>
          </a:p>
          <a:p>
            <a:pPr marL="0" indent="0">
              <a:buNone/>
            </a:pPr>
            <a:r>
              <a:rPr lang="en-GB" dirty="0">
                <a:latin typeface="Calibri" panose="020F0502020204030204" pitchFamily="34" charset="0"/>
                <a:hlinkClick r:id="rId2"/>
              </a:rPr>
              <a:t>https://</a:t>
            </a:r>
            <a:r>
              <a:rPr lang="en-GB" dirty="0" smtClean="0">
                <a:latin typeface="Calibri" panose="020F0502020204030204" pitchFamily="34" charset="0"/>
                <a:hlinkClick r:id="rId2"/>
              </a:rPr>
              <a:t>armorgames.com/play/4071/warfare-1944</a:t>
            </a:r>
            <a:r>
              <a:rPr lang="en-GB" dirty="0" smtClean="0">
                <a:latin typeface="Calibri" panose="020F0502020204030204" pitchFamily="34" charset="0"/>
              </a:rPr>
              <a:t> </a:t>
            </a:r>
            <a:endParaRPr lang="en-GB" dirty="0">
              <a:latin typeface="Calibri" panose="020F0502020204030204" pitchFamily="34" charset="0"/>
            </a:endParaRPr>
          </a:p>
        </p:txBody>
      </p:sp>
    </p:spTree>
    <p:extLst>
      <p:ext uri="{BB962C8B-B14F-4D97-AF65-F5344CB8AC3E}">
        <p14:creationId xmlns:p14="http://schemas.microsoft.com/office/powerpoint/2010/main" val="201876315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346492"/>
      </a:accent1>
      <a:accent2>
        <a:srgbClr val="6DA5D4"/>
      </a:accent2>
      <a:accent3>
        <a:srgbClr val="538C79"/>
      </a:accent3>
      <a:accent4>
        <a:srgbClr val="93B75D"/>
      </a:accent4>
      <a:accent5>
        <a:srgbClr val="DEB050"/>
      </a:accent5>
      <a:accent6>
        <a:srgbClr val="BB5354"/>
      </a:accent6>
      <a:hlink>
        <a:srgbClr val="3289DD"/>
      </a:hlink>
      <a:folHlink>
        <a:srgbClr val="859EB6"/>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E3530EC-BA5B-407C-9B36-00820F39551C}"/>
    </a:ext>
  </a:extLst>
</a:theme>
</file>

<file path=docProps/app.xml><?xml version="1.0" encoding="utf-8"?>
<Properties xmlns="http://schemas.openxmlformats.org/officeDocument/2006/extended-properties" xmlns:vt="http://schemas.openxmlformats.org/officeDocument/2006/docPropsVTypes">
  <Template>TM04033927[[fn=Main Event]]</Template>
  <TotalTime>245</TotalTime>
  <Words>845</Words>
  <Application>Microsoft Office PowerPoint</Application>
  <PresentationFormat>Widescreen</PresentationFormat>
  <Paragraphs>92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Impact</vt:lpstr>
      <vt:lpstr>Main Event</vt:lpstr>
      <vt:lpstr>Your Project My Name: Jamie Wilkins</vt:lpstr>
      <vt:lpstr>My 15 Quick Ideas</vt:lpstr>
      <vt:lpstr>My Top 5</vt:lpstr>
      <vt:lpstr>Proposals – The Next Phase</vt:lpstr>
      <vt:lpstr>proposal 1. - A – Level Computer Science Revision Tool </vt:lpstr>
      <vt:lpstr>proposal 2. - Connect 4 against the computer </vt:lpstr>
      <vt:lpstr>proposal 3. - Hotel Booking Service Website </vt:lpstr>
      <vt:lpstr>proposal 4. – Multiplayer Uno</vt:lpstr>
      <vt:lpstr>proposal 5. - WW2 Battle Simulator </vt:lpstr>
      <vt:lpstr>SHALL WE VOTE?</vt:lpstr>
    </vt:vector>
  </TitlesOfParts>
  <Company>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Project My Name:</dc:title>
  <dc:creator>A Bilsdon</dc:creator>
  <cp:lastModifiedBy>Jamie Wilkins</cp:lastModifiedBy>
  <cp:revision>20</cp:revision>
  <dcterms:created xsi:type="dcterms:W3CDTF">2018-05-14T20:40:57Z</dcterms:created>
  <dcterms:modified xsi:type="dcterms:W3CDTF">2018-05-18T12:27:35Z</dcterms:modified>
</cp:coreProperties>
</file>