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6" r:id="rId8"/>
    <p:sldId id="267"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F9F3213-D319-4C17-B8FC-2CF5FEC0666B}"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30132918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F3213-D319-4C17-B8FC-2CF5FEC0666B}"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372475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F3213-D319-4C17-B8FC-2CF5FEC0666B}"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265438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F3213-D319-4C17-B8FC-2CF5FEC0666B}"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247295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9F3213-D319-4C17-B8FC-2CF5FEC0666B}"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38786477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F9F3213-D319-4C17-B8FC-2CF5FEC0666B}" type="datetimeFigureOut">
              <a:rPr lang="en-IN" smtClean="0"/>
              <a:t>16-11-2022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99846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F9F3213-D319-4C17-B8FC-2CF5FEC0666B}"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4CA16-537A-4AE4-B196-4649C2B5DEB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37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F3213-D319-4C17-B8FC-2CF5FEC0666B}"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130353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F3213-D319-4C17-B8FC-2CF5FEC0666B}"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135062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F9F3213-D319-4C17-B8FC-2CF5FEC0666B}" type="datetimeFigureOut">
              <a:rPr lang="en-IN" smtClean="0"/>
              <a:t>16-11-2022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77425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F9F3213-D319-4C17-B8FC-2CF5FEC0666B}" type="datetimeFigureOut">
              <a:rPr lang="en-IN" smtClean="0"/>
              <a:t>16-11-2022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DA4CA16-537A-4AE4-B196-4649C2B5DEB8}" type="slidenum">
              <a:rPr lang="en-IN" smtClean="0"/>
              <a:t>‹#›</a:t>
            </a:fld>
            <a:endParaRPr lang="en-IN"/>
          </a:p>
        </p:txBody>
      </p:sp>
    </p:spTree>
    <p:extLst>
      <p:ext uri="{BB962C8B-B14F-4D97-AF65-F5344CB8AC3E}">
        <p14:creationId xmlns:p14="http://schemas.microsoft.com/office/powerpoint/2010/main" val="207003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F9F3213-D319-4C17-B8FC-2CF5FEC0666B}" type="datetimeFigureOut">
              <a:rPr lang="en-IN" smtClean="0"/>
              <a:t>16-11-2022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A4CA16-537A-4AE4-B196-4649C2B5DEB8}" type="slidenum">
              <a:rPr lang="en-IN" smtClean="0"/>
              <a:t>‹#›</a:t>
            </a:fld>
            <a:endParaRPr lang="en-IN"/>
          </a:p>
        </p:txBody>
      </p:sp>
    </p:spTree>
    <p:extLst>
      <p:ext uri="{BB962C8B-B14F-4D97-AF65-F5344CB8AC3E}">
        <p14:creationId xmlns:p14="http://schemas.microsoft.com/office/powerpoint/2010/main" val="18683657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8D16-4F15-958D-9F1B-DC2463862E7F}"/>
              </a:ext>
            </a:extLst>
          </p:cNvPr>
          <p:cNvSpPr>
            <a:spLocks noGrp="1"/>
          </p:cNvSpPr>
          <p:nvPr>
            <p:ph type="ctrTitle"/>
          </p:nvPr>
        </p:nvSpPr>
        <p:spPr>
          <a:xfrm>
            <a:off x="1600200" y="2386744"/>
            <a:ext cx="8991600" cy="1645920"/>
          </a:xfrm>
        </p:spPr>
        <p:txBody>
          <a:bodyPr/>
          <a:lstStyle/>
          <a:p>
            <a:r>
              <a:rPr lang="en-IN" dirty="0"/>
              <a:t>Contact Tracing with machine learning</a:t>
            </a:r>
          </a:p>
        </p:txBody>
      </p:sp>
      <p:sp>
        <p:nvSpPr>
          <p:cNvPr id="3" name="Subtitle 2">
            <a:extLst>
              <a:ext uri="{FF2B5EF4-FFF2-40B4-BE49-F238E27FC236}">
                <a16:creationId xmlns:a16="http://schemas.microsoft.com/office/drawing/2014/main" id="{EB9D40B0-0872-3A1C-73F3-E573A154E81D}"/>
              </a:ext>
            </a:extLst>
          </p:cNvPr>
          <p:cNvSpPr>
            <a:spLocks noGrp="1"/>
          </p:cNvSpPr>
          <p:nvPr>
            <p:ph type="subTitle" idx="1"/>
          </p:nvPr>
        </p:nvSpPr>
        <p:spPr/>
        <p:txBody>
          <a:bodyPr>
            <a:normAutofit lnSpcReduction="10000"/>
          </a:bodyPr>
          <a:lstStyle/>
          <a:p>
            <a:r>
              <a:rPr lang="en-IN" dirty="0"/>
              <a:t>A Machine Learning Project by</a:t>
            </a:r>
          </a:p>
          <a:p>
            <a:r>
              <a:rPr lang="en-IN" dirty="0"/>
              <a:t>Shikhar Saikia(102017038) 3CS2</a:t>
            </a:r>
          </a:p>
          <a:p>
            <a:r>
              <a:rPr lang="en-IN" dirty="0"/>
              <a:t>Lakshay Malik(102197008) 3CS2</a:t>
            </a:r>
          </a:p>
        </p:txBody>
      </p:sp>
    </p:spTree>
    <p:extLst>
      <p:ext uri="{BB962C8B-B14F-4D97-AF65-F5344CB8AC3E}">
        <p14:creationId xmlns:p14="http://schemas.microsoft.com/office/powerpoint/2010/main" val="340101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8E4B-EAB1-E9C8-1E4F-D05FCE29CB1A}"/>
              </a:ext>
            </a:extLst>
          </p:cNvPr>
          <p:cNvSpPr>
            <a:spLocks noGrp="1"/>
          </p:cNvSpPr>
          <p:nvPr>
            <p:ph type="title"/>
          </p:nvPr>
        </p:nvSpPr>
        <p:spPr>
          <a:xfrm>
            <a:off x="2168383" y="2638044"/>
            <a:ext cx="7729728" cy="1188720"/>
          </a:xfrm>
        </p:spPr>
        <p:txBody>
          <a:bodyPr/>
          <a:lstStyle/>
          <a:p>
            <a:r>
              <a:rPr lang="en-IN" dirty="0"/>
              <a:t>Thank you</a:t>
            </a:r>
          </a:p>
        </p:txBody>
      </p:sp>
    </p:spTree>
    <p:extLst>
      <p:ext uri="{BB962C8B-B14F-4D97-AF65-F5344CB8AC3E}">
        <p14:creationId xmlns:p14="http://schemas.microsoft.com/office/powerpoint/2010/main" val="64692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128C-9379-8DD1-CB36-50246A423B02}"/>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572464EE-2879-4E40-0FEB-14FB1EFB35E1}"/>
              </a:ext>
            </a:extLst>
          </p:cNvPr>
          <p:cNvSpPr>
            <a:spLocks noGrp="1"/>
          </p:cNvSpPr>
          <p:nvPr>
            <p:ph idx="1"/>
          </p:nvPr>
        </p:nvSpPr>
        <p:spPr>
          <a:xfrm>
            <a:off x="2231136" y="2638044"/>
            <a:ext cx="7729728" cy="3915156"/>
          </a:xfrm>
        </p:spPr>
        <p:txBody>
          <a:bodyPr>
            <a:normAutofit/>
          </a:bodyPr>
          <a:lstStyle/>
          <a:p>
            <a:r>
              <a:rPr lang="en-IN" sz="1600" dirty="0"/>
              <a:t>In 2020, COVID-19 spread like wildfire around the world.  The World Health Organization (WHO) recommended breaking the chain of human to human transmission.</a:t>
            </a:r>
          </a:p>
          <a:p>
            <a:r>
              <a:rPr lang="en-IN" sz="1600" dirty="0"/>
              <a:t>Contact Tracing is the name of the process used to identify those who have come into contact with people who have tested positive for contagious diseases.</a:t>
            </a:r>
          </a:p>
          <a:p>
            <a:r>
              <a:rPr lang="en-IN" sz="1600" dirty="0"/>
              <a:t>Through this project, we aimed to create a contact tracing algorithm which makes use of density based clustering.</a:t>
            </a:r>
          </a:p>
          <a:p>
            <a:endParaRPr lang="en-IN" sz="1600" dirty="0"/>
          </a:p>
        </p:txBody>
      </p:sp>
    </p:spTree>
    <p:extLst>
      <p:ext uri="{BB962C8B-B14F-4D97-AF65-F5344CB8AC3E}">
        <p14:creationId xmlns:p14="http://schemas.microsoft.com/office/powerpoint/2010/main" val="326394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639A-D336-860F-C1E3-C95E1D56F477}"/>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B2452B55-0310-5775-98FD-8D0C88CF8E63}"/>
              </a:ext>
            </a:extLst>
          </p:cNvPr>
          <p:cNvSpPr>
            <a:spLocks noGrp="1"/>
          </p:cNvSpPr>
          <p:nvPr>
            <p:ph idx="1"/>
          </p:nvPr>
        </p:nvSpPr>
        <p:spPr/>
        <p:txBody>
          <a:bodyPr>
            <a:normAutofit/>
          </a:bodyPr>
          <a:lstStyle/>
          <a:p>
            <a:r>
              <a:rPr lang="en-IN" sz="1600" dirty="0"/>
              <a:t>For Contact Tracing, we need to use a density based clustering algorithm. The reason for which is, diseases are transferred when an infected person comes into contact with others. Therefore, crowded and dense areas will have more cases than less crowded ones.</a:t>
            </a:r>
          </a:p>
          <a:p>
            <a:r>
              <a:rPr lang="en-IN" sz="1600" dirty="0"/>
              <a:t>To build an effective contact tracing algorithm, we need to achieve three steps:</a:t>
            </a:r>
          </a:p>
          <a:p>
            <a:pPr marL="342900" indent="-342900" algn="ctr">
              <a:buFont typeface="+mj-lt"/>
              <a:buAutoNum type="arabicPeriod"/>
            </a:pPr>
            <a:r>
              <a:rPr lang="en-IN" sz="1600" dirty="0"/>
              <a:t>Get location data of different users within a specific time and place</a:t>
            </a:r>
          </a:p>
          <a:p>
            <a:pPr marL="342900" indent="-342900" algn="ctr">
              <a:buFont typeface="+mj-lt"/>
              <a:buAutoNum type="arabicPeriod"/>
            </a:pPr>
            <a:r>
              <a:rPr lang="en-IN" sz="1600" dirty="0"/>
              <a:t>Apply a density based clustering algorithm on the data</a:t>
            </a:r>
          </a:p>
          <a:p>
            <a:pPr marL="342900" indent="-342900" algn="ctr">
              <a:buFont typeface="+mj-lt"/>
              <a:buAutoNum type="arabicPeriod"/>
            </a:pPr>
            <a:r>
              <a:rPr lang="en-IN" sz="1600" dirty="0"/>
              <a:t>Use the clusters to predict infected people</a:t>
            </a:r>
          </a:p>
          <a:p>
            <a:endParaRPr lang="en-IN" dirty="0"/>
          </a:p>
          <a:p>
            <a:endParaRPr lang="en-IN" dirty="0"/>
          </a:p>
        </p:txBody>
      </p:sp>
    </p:spTree>
    <p:extLst>
      <p:ext uri="{BB962C8B-B14F-4D97-AF65-F5344CB8AC3E}">
        <p14:creationId xmlns:p14="http://schemas.microsoft.com/office/powerpoint/2010/main" val="392575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0D5B-1CB5-0532-350D-AEA7197DCFE5}"/>
              </a:ext>
            </a:extLst>
          </p:cNvPr>
          <p:cNvSpPr>
            <a:spLocks noGrp="1"/>
          </p:cNvSpPr>
          <p:nvPr>
            <p:ph type="title"/>
          </p:nvPr>
        </p:nvSpPr>
        <p:spPr/>
        <p:txBody>
          <a:bodyPr/>
          <a:lstStyle/>
          <a:p>
            <a:r>
              <a:rPr lang="en-IN" dirty="0"/>
              <a:t>The data SET</a:t>
            </a:r>
          </a:p>
        </p:txBody>
      </p:sp>
      <p:sp>
        <p:nvSpPr>
          <p:cNvPr id="3" name="Content Placeholder 2">
            <a:extLst>
              <a:ext uri="{FF2B5EF4-FFF2-40B4-BE49-F238E27FC236}">
                <a16:creationId xmlns:a16="http://schemas.microsoft.com/office/drawing/2014/main" id="{01ED0F43-811C-2506-21B5-416A5826DF1F}"/>
              </a:ext>
            </a:extLst>
          </p:cNvPr>
          <p:cNvSpPr>
            <a:spLocks noGrp="1"/>
          </p:cNvSpPr>
          <p:nvPr>
            <p:ph idx="1"/>
          </p:nvPr>
        </p:nvSpPr>
        <p:spPr>
          <a:xfrm>
            <a:off x="2142565" y="2638044"/>
            <a:ext cx="7818299" cy="3610356"/>
          </a:xfrm>
        </p:spPr>
        <p:txBody>
          <a:bodyPr>
            <a:normAutofit/>
          </a:bodyPr>
          <a:lstStyle/>
          <a:p>
            <a:r>
              <a:rPr lang="en-IN" sz="1700" dirty="0"/>
              <a:t>Unfortunately, obtaining real life GPS data from people is not possible, therefore we have built a mock dataset to apply our algorithm to.</a:t>
            </a:r>
          </a:p>
          <a:p>
            <a:r>
              <a:rPr lang="en-IN" sz="1700" dirty="0"/>
              <a:t>While building this dataset, there were a few things </a:t>
            </a:r>
          </a:p>
          <a:p>
            <a:r>
              <a:rPr lang="en-IN" sz="1700" dirty="0"/>
              <a:t>we had to keep in our mind:</a:t>
            </a:r>
          </a:p>
          <a:p>
            <a:pPr marL="342900" indent="-342900">
              <a:buFont typeface="+mj-lt"/>
              <a:buAutoNum type="arabicPeriod"/>
            </a:pPr>
            <a:r>
              <a:rPr lang="en-IN" sz="1700" dirty="0"/>
              <a:t>There are multiple entries for each user</a:t>
            </a:r>
          </a:p>
          <a:p>
            <a:pPr marL="342900" indent="-342900">
              <a:buFont typeface="+mj-lt"/>
              <a:buAutoNum type="arabicPeriod"/>
            </a:pPr>
            <a:r>
              <a:rPr lang="en-IN" sz="1700" dirty="0"/>
              <a:t>The users are close to each other in a common time frame</a:t>
            </a:r>
          </a:p>
          <a:p>
            <a:r>
              <a:rPr lang="en-IN" sz="1700" dirty="0"/>
              <a:t>Fig. 1 shows the head of the dataset we have used</a:t>
            </a:r>
            <a:br>
              <a:rPr lang="en-IN" sz="1700" dirty="0"/>
            </a:br>
            <a:r>
              <a:rPr lang="en-IN" sz="1700" dirty="0"/>
              <a:t>                                                                                                                     </a:t>
            </a:r>
            <a:r>
              <a:rPr lang="en-IN" sz="1400" dirty="0"/>
              <a:t>Fig.1</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91D80A3-E69E-F9FF-7211-BC87555AB8FF}"/>
              </a:ext>
            </a:extLst>
          </p:cNvPr>
          <p:cNvPicPr>
            <a:picLocks noChangeAspect="1"/>
          </p:cNvPicPr>
          <p:nvPr/>
        </p:nvPicPr>
        <p:blipFill>
          <a:blip r:embed="rId2"/>
          <a:stretch>
            <a:fillRect/>
          </a:stretch>
        </p:blipFill>
        <p:spPr>
          <a:xfrm>
            <a:off x="7828159" y="2997201"/>
            <a:ext cx="3717891" cy="2114296"/>
          </a:xfrm>
          <a:prstGeom prst="rect">
            <a:avLst/>
          </a:prstGeom>
        </p:spPr>
      </p:pic>
    </p:spTree>
    <p:extLst>
      <p:ext uri="{BB962C8B-B14F-4D97-AF65-F5344CB8AC3E}">
        <p14:creationId xmlns:p14="http://schemas.microsoft.com/office/powerpoint/2010/main" val="27447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F1E7-45B5-440B-F3BF-70EBFFD8922E}"/>
              </a:ext>
            </a:extLst>
          </p:cNvPr>
          <p:cNvSpPr>
            <a:spLocks noGrp="1"/>
          </p:cNvSpPr>
          <p:nvPr>
            <p:ph type="title"/>
          </p:nvPr>
        </p:nvSpPr>
        <p:spPr/>
        <p:txBody>
          <a:bodyPr/>
          <a:lstStyle/>
          <a:p>
            <a:r>
              <a:rPr lang="en-IN" dirty="0"/>
              <a:t>Data visualization</a:t>
            </a:r>
          </a:p>
        </p:txBody>
      </p:sp>
      <p:sp>
        <p:nvSpPr>
          <p:cNvPr id="3" name="Content Placeholder 2">
            <a:extLst>
              <a:ext uri="{FF2B5EF4-FFF2-40B4-BE49-F238E27FC236}">
                <a16:creationId xmlns:a16="http://schemas.microsoft.com/office/drawing/2014/main" id="{D6976C93-C9F1-A23B-6EC5-9ADD01AD9697}"/>
              </a:ext>
            </a:extLst>
          </p:cNvPr>
          <p:cNvSpPr>
            <a:spLocks noGrp="1"/>
          </p:cNvSpPr>
          <p:nvPr>
            <p:ph idx="1"/>
          </p:nvPr>
        </p:nvSpPr>
        <p:spPr/>
        <p:txBody>
          <a:bodyPr>
            <a:normAutofit/>
          </a:bodyPr>
          <a:lstStyle/>
          <a:p>
            <a:r>
              <a:rPr lang="en-IN" sz="1600" dirty="0"/>
              <a:t>After extracting the locations of the various users we can use this data to plot the data in the form of a scatter plot.</a:t>
            </a:r>
          </a:p>
          <a:p>
            <a:r>
              <a:rPr lang="en-IN" sz="1600" dirty="0"/>
              <a:t>This scatter plot will allow us to easily observe the data and identify the users who have been in contact with each other.</a:t>
            </a:r>
          </a:p>
        </p:txBody>
      </p:sp>
    </p:spTree>
    <p:extLst>
      <p:ext uri="{BB962C8B-B14F-4D97-AF65-F5344CB8AC3E}">
        <p14:creationId xmlns:p14="http://schemas.microsoft.com/office/powerpoint/2010/main" val="235827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B4FF-02CC-9B3F-5844-417FFA14DB5C}"/>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99FC8E8C-43E2-F092-2978-D6CCEC4F0788}"/>
              </a:ext>
            </a:extLst>
          </p:cNvPr>
          <p:cNvSpPr>
            <a:spLocks noGrp="1"/>
          </p:cNvSpPr>
          <p:nvPr>
            <p:ph idx="1"/>
          </p:nvPr>
        </p:nvSpPr>
        <p:spPr/>
        <p:txBody>
          <a:bodyPr/>
          <a:lstStyle/>
          <a:p>
            <a:r>
              <a:rPr lang="en-US" sz="1600" dirty="0">
                <a:solidFill>
                  <a:srgbClr val="292929"/>
                </a:solidFill>
              </a:rPr>
              <a:t>Once we had our dataset, we utilized a Density-Based Spatial Clustering (DBSCAN)</a:t>
            </a:r>
            <a:r>
              <a:rPr lang="en-US" sz="1600" b="0" i="0" dirty="0">
                <a:solidFill>
                  <a:srgbClr val="292929"/>
                </a:solidFill>
                <a:effectLst/>
              </a:rPr>
              <a:t> algorithm which views clusters as areas of high density separated by regions of low density. Because of this, clusters found by DBSCAN can be of any shape, as opposed to k-means, which assumes that all clusters are convex shaped.</a:t>
            </a:r>
          </a:p>
          <a:p>
            <a:r>
              <a:rPr lang="en-US" sz="1600" dirty="0">
                <a:solidFill>
                  <a:srgbClr val="292929"/>
                </a:solidFill>
              </a:rPr>
              <a:t>We set the safe distance for points in the same cluster to be 6 Feet (as recommended by the CDC).</a:t>
            </a:r>
          </a:p>
          <a:p>
            <a:r>
              <a:rPr lang="en-US" sz="1600" dirty="0">
                <a:solidFill>
                  <a:srgbClr val="292929"/>
                </a:solidFill>
              </a:rPr>
              <a:t>After applying our model to the dataset, we obtained 27 clusters. </a:t>
            </a:r>
          </a:p>
          <a:p>
            <a:endParaRPr lang="en-US" sz="1600" dirty="0">
              <a:solidFill>
                <a:srgbClr val="292929"/>
              </a:solidFill>
            </a:endParaRPr>
          </a:p>
          <a:p>
            <a:endParaRPr lang="en-US" sz="1600" b="0" i="0" dirty="0">
              <a:solidFill>
                <a:srgbClr val="292929"/>
              </a:solidFill>
              <a:effectLst/>
            </a:endParaRPr>
          </a:p>
          <a:p>
            <a:endParaRPr lang="en-US" sz="1600" b="0" i="0" dirty="0">
              <a:solidFill>
                <a:srgbClr val="292929"/>
              </a:solidFill>
              <a:effectLst/>
            </a:endParaRPr>
          </a:p>
          <a:p>
            <a:endParaRPr lang="en-US" sz="1600" dirty="0">
              <a:solidFill>
                <a:srgbClr val="292929"/>
              </a:solidFill>
            </a:endParaRPr>
          </a:p>
          <a:p>
            <a:endParaRPr lang="en-IN" dirty="0"/>
          </a:p>
        </p:txBody>
      </p:sp>
    </p:spTree>
    <p:extLst>
      <p:ext uri="{BB962C8B-B14F-4D97-AF65-F5344CB8AC3E}">
        <p14:creationId xmlns:p14="http://schemas.microsoft.com/office/powerpoint/2010/main" val="247670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5218-D441-47CD-54D8-CAEF0F09CEC6}"/>
              </a:ext>
            </a:extLst>
          </p:cNvPr>
          <p:cNvSpPr>
            <a:spLocks noGrp="1"/>
          </p:cNvSpPr>
          <p:nvPr>
            <p:ph type="title"/>
          </p:nvPr>
        </p:nvSpPr>
        <p:spPr/>
        <p:txBody>
          <a:bodyPr/>
          <a:lstStyle/>
          <a:p>
            <a:r>
              <a:rPr lang="en-IN" dirty="0"/>
              <a:t>Working (CONTD.)</a:t>
            </a:r>
          </a:p>
        </p:txBody>
      </p:sp>
      <p:sp>
        <p:nvSpPr>
          <p:cNvPr id="3" name="Content Placeholder 2">
            <a:extLst>
              <a:ext uri="{FF2B5EF4-FFF2-40B4-BE49-F238E27FC236}">
                <a16:creationId xmlns:a16="http://schemas.microsoft.com/office/drawing/2014/main" id="{F861261B-A94D-2D26-82E5-02F7DE84111E}"/>
              </a:ext>
            </a:extLst>
          </p:cNvPr>
          <p:cNvSpPr>
            <a:spLocks noGrp="1"/>
          </p:cNvSpPr>
          <p:nvPr>
            <p:ph idx="1"/>
          </p:nvPr>
        </p:nvSpPr>
        <p:spPr/>
        <p:txBody>
          <a:bodyPr>
            <a:normAutofit/>
          </a:bodyPr>
          <a:lstStyle/>
          <a:p>
            <a:r>
              <a:rPr lang="en-IN" sz="1600" dirty="0"/>
              <a:t>After obtaining all the clusters, we can now successfully predict infected people. </a:t>
            </a:r>
          </a:p>
          <a:p>
            <a:r>
              <a:rPr lang="en-IN" sz="1600" dirty="0"/>
              <a:t>For example, inputting the name ‘Frank’ will fetch all the clusters that Frank is a part of and in turn fetch all the other people present in that cluster as well. </a:t>
            </a:r>
          </a:p>
          <a:p>
            <a:r>
              <a:rPr lang="en-IN" sz="1600" dirty="0"/>
              <a:t>Inputting any name returns the names of the individuals that were in close contact with that person and are thus infected.</a:t>
            </a:r>
          </a:p>
        </p:txBody>
      </p:sp>
    </p:spTree>
    <p:extLst>
      <p:ext uri="{BB962C8B-B14F-4D97-AF65-F5344CB8AC3E}">
        <p14:creationId xmlns:p14="http://schemas.microsoft.com/office/powerpoint/2010/main" val="175367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FD41-CAE8-4FD5-0DCE-FAFF488D214E}"/>
              </a:ext>
            </a:extLst>
          </p:cNvPr>
          <p:cNvSpPr>
            <a:spLocks noGrp="1"/>
          </p:cNvSpPr>
          <p:nvPr>
            <p:ph type="title"/>
          </p:nvPr>
        </p:nvSpPr>
        <p:spPr/>
        <p:txBody>
          <a:bodyPr/>
          <a:lstStyle/>
          <a:p>
            <a:r>
              <a:rPr lang="en-IN" dirty="0"/>
              <a:t>Future Scope and real life applications</a:t>
            </a:r>
          </a:p>
        </p:txBody>
      </p:sp>
      <p:sp>
        <p:nvSpPr>
          <p:cNvPr id="3" name="Content Placeholder 2">
            <a:extLst>
              <a:ext uri="{FF2B5EF4-FFF2-40B4-BE49-F238E27FC236}">
                <a16:creationId xmlns:a16="http://schemas.microsoft.com/office/drawing/2014/main" id="{1A174343-93BB-5F9C-42D1-CB16AF882EF5}"/>
              </a:ext>
            </a:extLst>
          </p:cNvPr>
          <p:cNvSpPr>
            <a:spLocks noGrp="1"/>
          </p:cNvSpPr>
          <p:nvPr>
            <p:ph idx="1"/>
          </p:nvPr>
        </p:nvSpPr>
        <p:spPr/>
        <p:txBody>
          <a:bodyPr>
            <a:normAutofit/>
          </a:bodyPr>
          <a:lstStyle/>
          <a:p>
            <a:r>
              <a:rPr lang="en-IN" sz="1600" dirty="0"/>
              <a:t>During a pandemic, performing contact tracing correctly can help reduce the number of people to get infected or speed up the process of treating infected people. Doing so can help save many lives.</a:t>
            </a:r>
          </a:p>
          <a:p>
            <a:r>
              <a:rPr lang="en-IN" sz="1600" dirty="0"/>
              <a:t>Applications like </a:t>
            </a:r>
            <a:r>
              <a:rPr lang="en-IN" sz="1600" dirty="0" err="1"/>
              <a:t>Aarogya</a:t>
            </a:r>
            <a:r>
              <a:rPr lang="en-IN" sz="1600" dirty="0"/>
              <a:t> </a:t>
            </a:r>
            <a:r>
              <a:rPr lang="en-IN" sz="1600" dirty="0" err="1"/>
              <a:t>Setu</a:t>
            </a:r>
            <a:r>
              <a:rPr lang="en-IN" sz="1600" dirty="0"/>
              <a:t> exist which performed contact tracing in the midst of a raging pandemic in India and did so quite successfully, preventing the spread of the COVID-19 virus.</a:t>
            </a:r>
          </a:p>
          <a:p>
            <a:r>
              <a:rPr lang="en-IN" sz="1600" dirty="0"/>
              <a:t>In the future, any communicable disease which poses a threat can be effectively stunted with applications capable of performing contact tracing. </a:t>
            </a:r>
          </a:p>
          <a:p>
            <a:r>
              <a:rPr lang="en-IN" sz="1600" dirty="0"/>
              <a:t>This model could be utilized well if provided with a data set with real time locations and timestamps through </a:t>
            </a:r>
            <a:r>
              <a:rPr lang="en-IN" sz="1600" dirty="0" err="1"/>
              <a:t>WiFi</a:t>
            </a:r>
            <a:r>
              <a:rPr lang="en-IN" sz="1600"/>
              <a:t> networks or live GPS.</a:t>
            </a:r>
            <a:endParaRPr lang="en-IN" sz="1600" dirty="0"/>
          </a:p>
        </p:txBody>
      </p:sp>
    </p:spTree>
    <p:extLst>
      <p:ext uri="{BB962C8B-B14F-4D97-AF65-F5344CB8AC3E}">
        <p14:creationId xmlns:p14="http://schemas.microsoft.com/office/powerpoint/2010/main" val="171934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97EA-27A2-86F3-5932-B48B8EDC6BF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D554678-D13E-1DF3-0DA2-ECF8BF823ABF}"/>
              </a:ext>
            </a:extLst>
          </p:cNvPr>
          <p:cNvSpPr>
            <a:spLocks noGrp="1"/>
          </p:cNvSpPr>
          <p:nvPr>
            <p:ph idx="1"/>
          </p:nvPr>
        </p:nvSpPr>
        <p:spPr/>
        <p:txBody>
          <a:bodyPr/>
          <a:lstStyle/>
          <a:p>
            <a:r>
              <a:rPr lang="en-US" sz="1600" dirty="0">
                <a:solidFill>
                  <a:srgbClr val="292929"/>
                </a:solidFill>
              </a:rPr>
              <a:t>With this project, we built a simple contact tracing algorithm which was up to 94% accurate with its results. It is safe to say the model did its job well and would perhaps hold its ground with a real time data set obtained from smartphones. This however requires more time and energy that is beyond the scope of this project. </a:t>
            </a:r>
            <a:endParaRPr lang="en-US" sz="1600" b="0" i="0" dirty="0">
              <a:solidFill>
                <a:srgbClr val="292929"/>
              </a:solidFill>
              <a:effectLst/>
            </a:endParaRPr>
          </a:p>
          <a:p>
            <a:pPr marL="0" indent="0">
              <a:buNone/>
            </a:pPr>
            <a:br>
              <a:rPr lang="en-US" dirty="0">
                <a:effectLst/>
              </a:rPr>
            </a:br>
            <a:endParaRPr lang="en-IN" dirty="0"/>
          </a:p>
        </p:txBody>
      </p:sp>
    </p:spTree>
    <p:extLst>
      <p:ext uri="{BB962C8B-B14F-4D97-AF65-F5344CB8AC3E}">
        <p14:creationId xmlns:p14="http://schemas.microsoft.com/office/powerpoint/2010/main" val="242984403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906</TotalTime>
  <Words>686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Contact Tracing with machine learning</vt:lpstr>
      <vt:lpstr>Project Overview</vt:lpstr>
      <vt:lpstr>Approach</vt:lpstr>
      <vt:lpstr>The data SET</vt:lpstr>
      <vt:lpstr>Data visualization</vt:lpstr>
      <vt:lpstr>Working</vt:lpstr>
      <vt:lpstr>Working (CONTD.)</vt:lpstr>
      <vt:lpstr>Future Scope and real life 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Dominant Colours In an Image</dc:title>
  <dc:creator>Shikhar Saikia</dc:creator>
  <cp:lastModifiedBy>Shikhar Saikia</cp:lastModifiedBy>
  <cp:revision>16</cp:revision>
  <dcterms:created xsi:type="dcterms:W3CDTF">2022-08-31T18:07:46Z</dcterms:created>
  <dcterms:modified xsi:type="dcterms:W3CDTF">2022-11-17T04:53:22Z</dcterms:modified>
</cp:coreProperties>
</file>