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Barlow Semi Condensed Light"/>
      <p:regular r:id="rId20"/>
      <p:bold r:id="rId21"/>
      <p:italic r:id="rId22"/>
      <p:boldItalic r:id="rId23"/>
    </p:embeddedFont>
    <p:embeddedFont>
      <p:font typeface="Fjalla One"/>
      <p:regular r:id="rId24"/>
    </p:embeddedFont>
    <p:embeddedFont>
      <p:font typeface="Barlow Semi Condensed Medium"/>
      <p:regular r:id="rId25"/>
      <p:bold r:id="rId26"/>
      <p:italic r:id="rId27"/>
      <p:boldItalic r:id="rId28"/>
    </p:embeddedFont>
    <p:embeddedFont>
      <p:font typeface="Barlow Semi Condense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SemiCondensedLight-regular.fntdata"/><Relationship Id="rId22" Type="http://schemas.openxmlformats.org/officeDocument/2006/relationships/font" Target="fonts/BarlowSemiCondensedLight-italic.fntdata"/><Relationship Id="rId21" Type="http://schemas.openxmlformats.org/officeDocument/2006/relationships/font" Target="fonts/BarlowSemiCondensedLight-bold.fntdata"/><Relationship Id="rId24" Type="http://schemas.openxmlformats.org/officeDocument/2006/relationships/font" Target="fonts/FjallaOne-regular.fntdata"/><Relationship Id="rId23" Type="http://schemas.openxmlformats.org/officeDocument/2006/relationships/font" Target="fonts/BarlowSemiCondensed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Medium-bold.fntdata"/><Relationship Id="rId25" Type="http://schemas.openxmlformats.org/officeDocument/2006/relationships/font" Target="fonts/BarlowSemiCondensedMedium-regular.fntdata"/><Relationship Id="rId28" Type="http://schemas.openxmlformats.org/officeDocument/2006/relationships/font" Target="fonts/BarlowSemiCondensedMedium-boldItalic.fntdata"/><Relationship Id="rId27" Type="http://schemas.openxmlformats.org/officeDocument/2006/relationships/font" Target="fonts/BarlowSemi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italic.fntdata"/><Relationship Id="rId30" Type="http://schemas.openxmlformats.org/officeDocument/2006/relationships/font" Target="fonts/BarlowSemiCondensed-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BarlowSemiCondense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1a621750a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1a621750a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1f1cbcbcb49_3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1f1cbcbcb49_3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D3D3D"/>
                </a:solidFill>
                <a:latin typeface="Barlow Semi Condensed Medium"/>
                <a:ea typeface="Barlow Semi Condensed Medium"/>
                <a:cs typeface="Barlow Semi Condensed Medium"/>
                <a:sym typeface="Barlow Semi Condensed Medium"/>
              </a:rPr>
              <a:t>Het is belangrijk bij het ontwerpen van een database omdat het helpt bij het </a:t>
            </a:r>
            <a:r>
              <a:rPr b="1" lang="en" sz="1300">
                <a:solidFill>
                  <a:srgbClr val="3D3D3D"/>
                </a:solidFill>
                <a:latin typeface="Barlow Semi Condensed"/>
                <a:ea typeface="Barlow Semi Condensed"/>
                <a:cs typeface="Barlow Semi Condensed"/>
                <a:sym typeface="Barlow Semi Condensed"/>
              </a:rPr>
              <a:t>visualiseren van de structuur </a:t>
            </a:r>
            <a:r>
              <a:rPr lang="en" sz="1300">
                <a:solidFill>
                  <a:srgbClr val="3D3D3D"/>
                </a:solidFill>
                <a:latin typeface="Barlow Semi Condensed Medium"/>
                <a:ea typeface="Barlow Semi Condensed Medium"/>
                <a:cs typeface="Barlow Semi Condensed Medium"/>
                <a:sym typeface="Barlow Semi Condensed Medium"/>
              </a:rPr>
              <a:t>van de database en het </a:t>
            </a:r>
            <a:r>
              <a:rPr b="1" lang="en" sz="1300">
                <a:solidFill>
                  <a:srgbClr val="3D3D3D"/>
                </a:solidFill>
                <a:latin typeface="Barlow Semi Condensed"/>
                <a:ea typeface="Barlow Semi Condensed"/>
                <a:cs typeface="Barlow Semi Condensed"/>
                <a:sym typeface="Barlow Semi Condensed"/>
              </a:rPr>
              <a:t>identificeren van de relaties </a:t>
            </a:r>
            <a:r>
              <a:rPr lang="en" sz="1300">
                <a:solidFill>
                  <a:srgbClr val="3D3D3D"/>
                </a:solidFill>
                <a:latin typeface="Barlow Semi Condensed Medium"/>
                <a:ea typeface="Barlow Semi Condensed Medium"/>
                <a:cs typeface="Barlow Semi Condensed Medium"/>
                <a:sym typeface="Barlow Semi Condensed Medium"/>
              </a:rPr>
              <a:t>tussen verschillende gegevenstabellen.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1f1cbcbcb49_3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1f1cbcbcb49_3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1f1cbcbcb49_3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1f1cbcbcb49_3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1f1cbcbcb49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3" name="Google Shape;2183;g1f1cbcbcb49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Plannen: Het bedenken van wat de software moet doen en hoe we het gaan maken.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Begrijpen: Het goed begrijpen van wat de mensen die de software gaan gebruiken willen, zodat we kunnen zorgen dat de software aan hun behoeften voldoet.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Ontwerpen: Het maken van een plan of blauwdruk voor de software. Dit is als een bouwtekening voor een huis.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Bouwen: Het daadwerkelijk maken van de software door code te schrijven, net zoals het maken van een kunstwerk of het bouwen van een Lego-set.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Testen: Het controleren van de software om ervoor te zorgen dat het werkt zoals het zou moeten. Dit is als het uitproberen van een nieuwe fiets om te zien of alles goed werkt voordat je erop gaat rijden.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Gebruiken: Het in gebruik nemen van de software en ervan profiteren. Dit is als het eindelijk kunnen spelen met een nieuw computerspel dat je hebt gekregen.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Onderhouden: Het zorgen voor de software nadat het in gebruik is genomen. Dit kan betekenen dat je fouten oplost, updates toevoegt of nieuwe functies maakt.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1f1cbcbcb49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9" name="Google Shape;2189;g1f1cbcbcb49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Deze vragen worden gesteld aan de studenten om te weten of ze het materiaal hebben gesnapt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g1f1cbcbcb49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5" name="Google Shape;2195;g1f1cbcbcb49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1a621750a0a_0_1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1a621750a0a_0_1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1a621750a0a_0_3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3" name="Google Shape;2103;g1a621750a0a_0_3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Korte intro van het bedrijf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1" name="Shape 2111"/>
        <p:cNvGrpSpPr/>
        <p:nvPr/>
      </p:nvGrpSpPr>
      <p:grpSpPr>
        <a:xfrm>
          <a:off x="0" y="0"/>
          <a:ext cx="0" cy="0"/>
          <a:chOff x="0" y="0"/>
          <a:chExt cx="0" cy="0"/>
        </a:xfrm>
      </p:grpSpPr>
      <p:sp>
        <p:nvSpPr>
          <p:cNvPr id="2112" name="Google Shape;2112;g1a621750a0a_0_5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3" name="Google Shape;2113;g1a621750a0a_0_5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g1a621750a0a_0_8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g1a621750a0a_0_8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1f1cbcbcb49_3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1f1cbcbcb49_3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g1f1cbcbcb49_3_1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4" name="Google Shape;2144;g1f1cbcbcb49_3_1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1f1cbcbcb49_3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1" name="Google Shape;2151;g1f1cbcbcb49_3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1f1cbcbcb49_3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8" name="Google Shape;2158;g1f1cbcbcb49_3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485625" y="1722475"/>
            <a:ext cx="3524100" cy="66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Software Ontwikkeling</a:t>
            </a:r>
            <a:endParaRPr sz="2800">
              <a:solidFill>
                <a:schemeClr val="dk2"/>
              </a:solidFill>
            </a:endParaRPr>
          </a:p>
        </p:txBody>
      </p:sp>
      <p:sp>
        <p:nvSpPr>
          <p:cNvPr id="1881" name="Google Shape;1881;p33"/>
          <p:cNvSpPr txBox="1"/>
          <p:nvPr>
            <p:ph idx="4294967295" type="title"/>
          </p:nvPr>
        </p:nvSpPr>
        <p:spPr>
          <a:xfrm>
            <a:off x="7086300" y="4228853"/>
            <a:ext cx="19815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Joel Naarendorp</a:t>
            </a:r>
            <a:endParaRPr sz="2000"/>
          </a:p>
        </p:txBody>
      </p:sp>
      <p:sp>
        <p:nvSpPr>
          <p:cNvPr id="1882" name="Google Shape;1882;p33"/>
          <p:cNvSpPr txBox="1"/>
          <p:nvPr/>
        </p:nvSpPr>
        <p:spPr>
          <a:xfrm>
            <a:off x="7086301" y="4631843"/>
            <a:ext cx="20577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C3B1"/>
                </a:solidFill>
                <a:latin typeface="Barlow Semi Condensed"/>
                <a:ea typeface="Barlow Semi Condensed"/>
                <a:cs typeface="Barlow Semi Condensed"/>
                <a:sym typeface="Barlow Semi Condensed"/>
              </a:rPr>
              <a:t>Chief Technology Officer </a:t>
            </a:r>
            <a:endParaRPr b="1">
              <a:solidFill>
                <a:srgbClr val="00C3B1"/>
              </a:solidFill>
              <a:latin typeface="Barlow Semi Condensed"/>
              <a:ea typeface="Barlow Semi Condensed"/>
              <a:cs typeface="Barlow Semi Condensed"/>
              <a:sym typeface="Barlow Semi Condensed"/>
            </a:endParaRPr>
          </a:p>
        </p:txBody>
      </p:sp>
      <p:pic>
        <p:nvPicPr>
          <p:cNvPr id="1883" name="Google Shape;1883;p33"/>
          <p:cNvPicPr preferRelativeResize="0"/>
          <p:nvPr/>
        </p:nvPicPr>
        <p:blipFill>
          <a:blip r:embed="rId3">
            <a:alphaModFix/>
          </a:blip>
          <a:stretch>
            <a:fillRect/>
          </a:stretch>
        </p:blipFill>
        <p:spPr>
          <a:xfrm>
            <a:off x="6046119" y="3996300"/>
            <a:ext cx="987300" cy="994800"/>
          </a:xfrm>
          <a:prstGeom prst="ellipse">
            <a:avLst/>
          </a:prstGeom>
          <a:noFill/>
          <a:ln>
            <a:noFill/>
          </a:ln>
          <a:effectLst>
            <a:outerShdw rotWithShape="0" algn="bl" dir="5400000" dist="19050">
              <a:srgbClr val="000000">
                <a:alpha val="50000"/>
              </a:srgbClr>
            </a:outerShdw>
            <a:reflection blurRad="0" dir="5400000" dist="38100" endA="0" endPos="30000" fadeDir="5400012" kx="0" rotWithShape="0" algn="bl" stA="19000" stPos="0" sy="-100000" ky="0"/>
          </a:effectLst>
        </p:spPr>
      </p:pic>
      <p:sp>
        <p:nvSpPr>
          <p:cNvPr id="1884" name="Google Shape;1884;p33"/>
          <p:cNvSpPr txBox="1"/>
          <p:nvPr/>
        </p:nvSpPr>
        <p:spPr>
          <a:xfrm>
            <a:off x="5543700" y="2286025"/>
            <a:ext cx="3524100" cy="4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C3B1"/>
                </a:solidFill>
                <a:latin typeface="Barlow Semi Condensed Medium"/>
                <a:ea typeface="Barlow Semi Condensed Medium"/>
                <a:cs typeface="Barlow Semi Condensed Medium"/>
                <a:sym typeface="Barlow Semi Condensed Medium"/>
              </a:rPr>
              <a:t>Periode 5</a:t>
            </a:r>
            <a:endParaRPr sz="2300">
              <a:solidFill>
                <a:srgbClr val="00C3B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42"/>
          <p:cNvSpPr txBox="1"/>
          <p:nvPr>
            <p:ph type="ctrTitle"/>
          </p:nvPr>
        </p:nvSpPr>
        <p:spPr>
          <a:xfrm>
            <a:off x="4787575" y="3349447"/>
            <a:ext cx="3725400" cy="83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Entiteit</a:t>
            </a:r>
            <a:r>
              <a:rPr lang="en"/>
              <a:t> </a:t>
            </a:r>
            <a:r>
              <a:rPr lang="en"/>
              <a:t>Relatie</a:t>
            </a:r>
            <a:r>
              <a:rPr lang="en"/>
              <a:t> Diagram</a:t>
            </a:r>
            <a:endParaRPr/>
          </a:p>
        </p:txBody>
      </p:sp>
      <p:sp>
        <p:nvSpPr>
          <p:cNvPr id="2166" name="Google Shape;2166;p42"/>
          <p:cNvSpPr txBox="1"/>
          <p:nvPr>
            <p:ph idx="1" type="subTitle"/>
          </p:nvPr>
        </p:nvSpPr>
        <p:spPr>
          <a:xfrm>
            <a:off x="3622075" y="4112422"/>
            <a:ext cx="4890900" cy="64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dk1"/>
                </a:solidFill>
              </a:rPr>
              <a:t>Een ERD is een </a:t>
            </a:r>
            <a:r>
              <a:rPr b="1" lang="en" sz="1300">
                <a:solidFill>
                  <a:schemeClr val="dk1"/>
                </a:solidFill>
                <a:latin typeface="Barlow Semi Condensed"/>
                <a:ea typeface="Barlow Semi Condensed"/>
                <a:cs typeface="Barlow Semi Condensed"/>
                <a:sym typeface="Barlow Semi Condensed"/>
              </a:rPr>
              <a:t>visuele representatie</a:t>
            </a:r>
            <a:r>
              <a:rPr lang="en" sz="1300">
                <a:solidFill>
                  <a:schemeClr val="dk1"/>
                </a:solidFill>
              </a:rPr>
              <a:t> van de</a:t>
            </a:r>
            <a:r>
              <a:rPr b="1" lang="en" sz="1300">
                <a:solidFill>
                  <a:schemeClr val="dk1"/>
                </a:solidFill>
                <a:latin typeface="Barlow Semi Condensed"/>
                <a:ea typeface="Barlow Semi Condensed"/>
                <a:cs typeface="Barlow Semi Condensed"/>
                <a:sym typeface="Barlow Semi Condensed"/>
              </a:rPr>
              <a:t> entiteiten</a:t>
            </a:r>
            <a:r>
              <a:rPr lang="en" sz="1300">
                <a:solidFill>
                  <a:schemeClr val="dk1"/>
                </a:solidFill>
              </a:rPr>
              <a:t> (objecten) binnen een systeem en hun </a:t>
            </a:r>
            <a:r>
              <a:rPr b="1" lang="en" sz="1300">
                <a:solidFill>
                  <a:schemeClr val="dk1"/>
                </a:solidFill>
                <a:latin typeface="Barlow Semi Condensed"/>
                <a:ea typeface="Barlow Semi Condensed"/>
                <a:cs typeface="Barlow Semi Condensed"/>
                <a:sym typeface="Barlow Semi Condensed"/>
              </a:rPr>
              <a:t>onderlinge relaties</a:t>
            </a:r>
            <a:r>
              <a:rPr lang="en" sz="1300">
                <a:solidFill>
                  <a:schemeClr val="dk1"/>
                </a:solidFill>
              </a:rPr>
              <a:t>.</a:t>
            </a:r>
            <a:br>
              <a:rPr lang="en" sz="1300">
                <a:solidFill>
                  <a:schemeClr val="dk1"/>
                </a:solidFill>
              </a:rPr>
            </a:br>
            <a:r>
              <a:rPr lang="en" sz="1300">
                <a:solidFill>
                  <a:schemeClr val="dk1"/>
                </a:solidFill>
              </a:rPr>
              <a:t> </a:t>
            </a:r>
            <a:endParaRPr sz="1300">
              <a:solidFill>
                <a:schemeClr val="dk1"/>
              </a:solidFill>
            </a:endParaRPr>
          </a:p>
        </p:txBody>
      </p:sp>
      <p:pic>
        <p:nvPicPr>
          <p:cNvPr descr="Kraaienpoot Formaat" id="2167" name="Google Shape;2167;p42"/>
          <p:cNvPicPr preferRelativeResize="0"/>
          <p:nvPr/>
        </p:nvPicPr>
        <p:blipFill>
          <a:blip r:embed="rId3">
            <a:alphaModFix/>
          </a:blip>
          <a:stretch>
            <a:fillRect/>
          </a:stretch>
        </p:blipFill>
        <p:spPr>
          <a:xfrm>
            <a:off x="808425" y="550200"/>
            <a:ext cx="4482775" cy="3362081"/>
          </a:xfrm>
          <a:prstGeom prst="rect">
            <a:avLst/>
          </a:prstGeom>
          <a:noFill/>
          <a:ln>
            <a:noFill/>
          </a:ln>
        </p:spPr>
      </p:pic>
      <p:sp>
        <p:nvSpPr>
          <p:cNvPr id="2168" name="Google Shape;2168;p42"/>
          <p:cNvSpPr txBox="1"/>
          <p:nvPr/>
        </p:nvSpPr>
        <p:spPr>
          <a:xfrm>
            <a:off x="808425" y="3912275"/>
            <a:ext cx="2579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000"/>
              <a:t>Figuur 1: ERD met k</a:t>
            </a:r>
            <a:r>
              <a:rPr b="1" i="1" lang="en" sz="1000"/>
              <a:t>raaienpoot notatie.</a:t>
            </a:r>
            <a:endParaRPr b="1" i="1"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43"/>
          <p:cNvSpPr txBox="1"/>
          <p:nvPr/>
        </p:nvSpPr>
        <p:spPr>
          <a:xfrm>
            <a:off x="2004738" y="775625"/>
            <a:ext cx="5134500" cy="4617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Barlow Semi Condensed"/>
              <a:buAutoNum type="arabicPeriod"/>
            </a:pPr>
            <a:r>
              <a:rPr b="1" lang="en" sz="1200">
                <a:latin typeface="Barlow Semi Condensed"/>
                <a:ea typeface="Barlow Semi Condensed"/>
                <a:cs typeface="Barlow Semi Condensed"/>
                <a:sym typeface="Barlow Semi Condensed"/>
              </a:rPr>
              <a:t>Entiteit</a:t>
            </a:r>
            <a:r>
              <a:rPr lang="en" sz="1200">
                <a:latin typeface="Barlow Semi Condensed"/>
                <a:ea typeface="Barlow Semi Condensed"/>
                <a:cs typeface="Barlow Semi Condensed"/>
                <a:sym typeface="Barlow Semi Condensed"/>
              </a:rPr>
              <a:t>: Vertegenwoordigt een object of concept in de echte wereld, zoals een persoon of een plaats. Wordt weergegeven als een rechthoek.</a:t>
            </a:r>
            <a:endParaRPr sz="12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200">
              <a:latin typeface="Barlow Semi Condensed"/>
              <a:ea typeface="Barlow Semi Condensed"/>
              <a:cs typeface="Barlow Semi Condensed"/>
              <a:sym typeface="Barlow Semi Condensed"/>
            </a:endParaRPr>
          </a:p>
          <a:p>
            <a:pPr indent="-304800" lvl="0" marL="457200" rtl="0" algn="l">
              <a:spcBef>
                <a:spcPts val="0"/>
              </a:spcBef>
              <a:spcAft>
                <a:spcPts val="0"/>
              </a:spcAft>
              <a:buSzPts val="1200"/>
              <a:buFont typeface="Barlow Semi Condensed"/>
              <a:buAutoNum type="arabicPeriod"/>
            </a:pPr>
            <a:r>
              <a:rPr b="1" lang="en" sz="1200">
                <a:latin typeface="Barlow Semi Condensed"/>
                <a:ea typeface="Barlow Semi Condensed"/>
                <a:cs typeface="Barlow Semi Condensed"/>
                <a:sym typeface="Barlow Semi Condensed"/>
              </a:rPr>
              <a:t>Attribuut</a:t>
            </a:r>
            <a:r>
              <a:rPr lang="en" sz="1200">
                <a:latin typeface="Barlow Semi Condensed"/>
                <a:ea typeface="Barlow Semi Condensed"/>
                <a:cs typeface="Barlow Semi Condensed"/>
                <a:sym typeface="Barlow Semi Condensed"/>
              </a:rPr>
              <a:t>: Beschrijft specifieke informatie over een entiteit, zoals eigenschappen of kenmerken. Wordt weergegeven als een ovaal aan de entiteit verbonden.</a:t>
            </a:r>
            <a:endParaRPr sz="12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200">
              <a:latin typeface="Barlow Semi Condensed"/>
              <a:ea typeface="Barlow Semi Condensed"/>
              <a:cs typeface="Barlow Semi Condensed"/>
              <a:sym typeface="Barlow Semi Condensed"/>
            </a:endParaRPr>
          </a:p>
          <a:p>
            <a:pPr indent="-304800" lvl="0" marL="457200" rtl="0" algn="l">
              <a:spcBef>
                <a:spcPts val="0"/>
              </a:spcBef>
              <a:spcAft>
                <a:spcPts val="0"/>
              </a:spcAft>
              <a:buSzPts val="1200"/>
              <a:buFont typeface="Barlow Semi Condensed"/>
              <a:buAutoNum type="arabicPeriod"/>
            </a:pPr>
            <a:r>
              <a:rPr b="1" lang="en" sz="1200">
                <a:latin typeface="Barlow Semi Condensed"/>
                <a:ea typeface="Barlow Semi Condensed"/>
                <a:cs typeface="Barlow Semi Condensed"/>
                <a:sym typeface="Barlow Semi Condensed"/>
              </a:rPr>
              <a:t>Primaire sleutel</a:t>
            </a:r>
            <a:r>
              <a:rPr lang="en" sz="1200">
                <a:latin typeface="Barlow Semi Condensed"/>
                <a:ea typeface="Barlow Semi Condensed"/>
                <a:cs typeface="Barlow Semi Condensed"/>
                <a:sym typeface="Barlow Semi Condensed"/>
              </a:rPr>
              <a:t>: Uniek attribuut (of combinatie van attributen) dat elke rij in een tabel identificeert. Zorgt voor unieke identificatie van records en handhaaft de integriteit van gegevens.</a:t>
            </a:r>
            <a:endParaRPr sz="12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200">
              <a:latin typeface="Barlow Semi Condensed"/>
              <a:ea typeface="Barlow Semi Condensed"/>
              <a:cs typeface="Barlow Semi Condensed"/>
              <a:sym typeface="Barlow Semi Condensed"/>
            </a:endParaRPr>
          </a:p>
          <a:p>
            <a:pPr indent="-304800" lvl="0" marL="457200" rtl="0" algn="l">
              <a:spcBef>
                <a:spcPts val="0"/>
              </a:spcBef>
              <a:spcAft>
                <a:spcPts val="0"/>
              </a:spcAft>
              <a:buSzPts val="1200"/>
              <a:buFont typeface="Barlow Semi Condensed"/>
              <a:buAutoNum type="arabicPeriod"/>
            </a:pPr>
            <a:r>
              <a:rPr b="1" lang="en" sz="1200">
                <a:latin typeface="Barlow Semi Condensed"/>
                <a:ea typeface="Barlow Semi Condensed"/>
                <a:cs typeface="Barlow Semi Condensed"/>
                <a:sym typeface="Barlow Semi Condensed"/>
              </a:rPr>
              <a:t>Vreemde sleutel</a:t>
            </a:r>
            <a:r>
              <a:rPr lang="en" sz="1200">
                <a:latin typeface="Barlow Semi Condensed"/>
                <a:ea typeface="Barlow Semi Condensed"/>
                <a:cs typeface="Barlow Semi Condensed"/>
                <a:sym typeface="Barlow Semi Condensed"/>
              </a:rPr>
              <a:t>: Attribuut dat verwijst naar de primaire sleutel van een andere tabel. Definieert relaties tussen tabellen en legt verbindingen tussen gerelateerde gegevens vast.</a:t>
            </a:r>
            <a:endParaRPr sz="12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200">
              <a:latin typeface="Barlow Semi Condensed"/>
              <a:ea typeface="Barlow Semi Condensed"/>
              <a:cs typeface="Barlow Semi Condensed"/>
              <a:sym typeface="Barlow Semi Condensed"/>
            </a:endParaRPr>
          </a:p>
          <a:p>
            <a:pPr indent="-304800" lvl="0" marL="457200" rtl="0" algn="l">
              <a:spcBef>
                <a:spcPts val="0"/>
              </a:spcBef>
              <a:spcAft>
                <a:spcPts val="0"/>
              </a:spcAft>
              <a:buSzPts val="1200"/>
              <a:buFont typeface="Barlow Semi Condensed"/>
              <a:buAutoNum type="arabicPeriod"/>
            </a:pPr>
            <a:r>
              <a:rPr b="1" lang="en" sz="1200">
                <a:latin typeface="Barlow Semi Condensed"/>
                <a:ea typeface="Barlow Semi Condensed"/>
                <a:cs typeface="Barlow Semi Condensed"/>
                <a:sym typeface="Barlow Semi Condensed"/>
              </a:rPr>
              <a:t>Relatie</a:t>
            </a:r>
            <a:r>
              <a:rPr lang="en" sz="1200">
                <a:latin typeface="Barlow Semi Condensed"/>
                <a:ea typeface="Barlow Semi Condensed"/>
                <a:cs typeface="Barlow Semi Condensed"/>
                <a:sym typeface="Barlow Semi Condensed"/>
              </a:rPr>
              <a:t>: Associatie tussen twee of meer entiteiten die beschrijft hoe ze met elkaar verbonden zijn. Wordt weergegeven als een lijn tussen entiteiten en beschrijft de aard van de relatie, zoals "heeft" of "bevat".</a:t>
            </a:r>
            <a:endParaRPr sz="12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200">
              <a:latin typeface="Barlow Semi Condensed"/>
              <a:ea typeface="Barlow Semi Condensed"/>
              <a:cs typeface="Barlow Semi Condensed"/>
              <a:sym typeface="Barlow Semi Condensed"/>
            </a:endParaRPr>
          </a:p>
          <a:p>
            <a:pPr indent="-304800" lvl="0" marL="457200" rtl="0" algn="l">
              <a:spcBef>
                <a:spcPts val="0"/>
              </a:spcBef>
              <a:spcAft>
                <a:spcPts val="0"/>
              </a:spcAft>
              <a:buSzPts val="1200"/>
              <a:buFont typeface="Barlow Semi Condensed"/>
              <a:buAutoNum type="arabicPeriod"/>
            </a:pPr>
            <a:r>
              <a:rPr b="1" lang="en" sz="1200">
                <a:latin typeface="Barlow Semi Condensed"/>
                <a:ea typeface="Barlow Semi Condensed"/>
                <a:cs typeface="Barlow Semi Condensed"/>
                <a:sym typeface="Barlow Semi Condensed"/>
              </a:rPr>
              <a:t>Kardinaliteit</a:t>
            </a:r>
            <a:r>
              <a:rPr lang="en" sz="1200">
                <a:latin typeface="Barlow Semi Condensed"/>
                <a:ea typeface="Barlow Semi Condensed"/>
                <a:cs typeface="Barlow Semi Condensed"/>
                <a:sym typeface="Barlow Semi Condensed"/>
              </a:rPr>
              <a:t>: Geeft aan hoeveel entiteiten van de ene entiteit aan de andere gekoppeld kunnen worden via een relatie, bijvoorbeeld "1 op 1", "1 op veel" of "veel op veel". Het relateert het aantal entiteiten tussen gerelateerde entiteiten.</a:t>
            </a:r>
            <a:endParaRPr sz="1200">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200">
              <a:latin typeface="Barlow Semi Condensed"/>
              <a:ea typeface="Barlow Semi Condensed"/>
              <a:cs typeface="Barlow Semi Condensed"/>
              <a:sym typeface="Barlow Semi Condensed"/>
            </a:endParaRPr>
          </a:p>
        </p:txBody>
      </p:sp>
      <p:sp>
        <p:nvSpPr>
          <p:cNvPr id="2174" name="Google Shape;2174;p43"/>
          <p:cNvSpPr txBox="1"/>
          <p:nvPr/>
        </p:nvSpPr>
        <p:spPr>
          <a:xfrm>
            <a:off x="2218638" y="142625"/>
            <a:ext cx="47067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900">
                <a:latin typeface="Fjalla One"/>
                <a:ea typeface="Fjalla One"/>
                <a:cs typeface="Fjalla One"/>
                <a:sym typeface="Fjalla One"/>
              </a:rPr>
              <a:t>Onderdelen van een ERD</a:t>
            </a:r>
            <a:endParaRPr sz="2900">
              <a:latin typeface="Fjalla One"/>
              <a:ea typeface="Fjalla One"/>
              <a:cs typeface="Fjalla One"/>
              <a:sym typeface="Fjall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44"/>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PRAKTIJK</a:t>
            </a:r>
            <a:endParaRPr/>
          </a:p>
        </p:txBody>
      </p:sp>
      <p:sp>
        <p:nvSpPr>
          <p:cNvPr id="2180" name="Google Shape;2180;p44"/>
          <p:cNvSpPr txBox="1"/>
          <p:nvPr>
            <p:ph idx="1" type="subTitle"/>
          </p:nvPr>
        </p:nvSpPr>
        <p:spPr>
          <a:xfrm>
            <a:off x="2896275" y="2589925"/>
            <a:ext cx="36327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Ontwerp in groepsverband jouw ERD.</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sp>
        <p:nvSpPr>
          <p:cNvPr id="2185" name="Google Shape;2185;p4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Development Lifecycle</a:t>
            </a:r>
            <a:endParaRPr/>
          </a:p>
        </p:txBody>
      </p:sp>
      <p:pic>
        <p:nvPicPr>
          <p:cNvPr id="2186" name="Google Shape;2186;p45"/>
          <p:cNvPicPr preferRelativeResize="0"/>
          <p:nvPr/>
        </p:nvPicPr>
        <p:blipFill>
          <a:blip r:embed="rId3">
            <a:alphaModFix/>
          </a:blip>
          <a:stretch>
            <a:fillRect/>
          </a:stretch>
        </p:blipFill>
        <p:spPr>
          <a:xfrm>
            <a:off x="1080738" y="947303"/>
            <a:ext cx="6982528" cy="39276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p4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Recap</a:t>
            </a:r>
            <a:endParaRPr/>
          </a:p>
        </p:txBody>
      </p:sp>
      <p:sp>
        <p:nvSpPr>
          <p:cNvPr id="2192" name="Google Shape;2192;p46"/>
          <p:cNvSpPr txBox="1"/>
          <p:nvPr/>
        </p:nvSpPr>
        <p:spPr>
          <a:xfrm>
            <a:off x="1525725" y="911025"/>
            <a:ext cx="60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Barlow Semi Condensed Medium"/>
              <a:buAutoNum type="arabicPeriod"/>
            </a:pPr>
            <a:r>
              <a:rPr lang="en">
                <a:latin typeface="Barlow Semi Condensed Medium"/>
                <a:ea typeface="Barlow Semi Condensed Medium"/>
                <a:cs typeface="Barlow Semi Condensed Medium"/>
                <a:sym typeface="Barlow Semi Condensed Medium"/>
              </a:rPr>
              <a:t>Wat is een CRUD applicatie.</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AutoNum type="arabicPeriod"/>
            </a:pPr>
            <a:r>
              <a:rPr lang="en">
                <a:latin typeface="Barlow Semi Condensed Medium"/>
                <a:ea typeface="Barlow Semi Condensed Medium"/>
                <a:cs typeface="Barlow Semi Condensed Medium"/>
                <a:sym typeface="Barlow Semi Condensed Medium"/>
              </a:rPr>
              <a:t>Leg het concept van een Entity-Relationship Diagram (ERD) uit en waarom het belangrijk is bij het ontwerpen van een database.</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AutoNum type="arabicPeriod"/>
            </a:pPr>
            <a:r>
              <a:rPr lang="en">
                <a:latin typeface="Barlow Semi Condensed Medium"/>
                <a:ea typeface="Barlow Semi Condensed Medium"/>
                <a:cs typeface="Barlow Semi Condensed Medium"/>
                <a:sym typeface="Barlow Semi Condensed Medium"/>
              </a:rPr>
              <a:t>Wat zijn de belangrijkste componenten van een ERD en hoe worden ze weergegeven?</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AutoNum type="arabicPeriod"/>
            </a:pPr>
            <a:r>
              <a:rPr lang="en">
                <a:latin typeface="Barlow Semi Condensed Medium"/>
                <a:ea typeface="Barlow Semi Condensed Medium"/>
                <a:cs typeface="Barlow Semi Condensed Medium"/>
                <a:sym typeface="Barlow Semi Condensed Medium"/>
              </a:rPr>
              <a:t>Wat zijn de verschillende soorten relaties die kunnen bestaan tussen entiteiten in een ERD? Geef voorbeelden.</a:t>
            </a:r>
            <a:endParaRPr>
              <a:latin typeface="Barlow Semi Condensed Medium"/>
              <a:ea typeface="Barlow Semi Condensed Medium"/>
              <a:cs typeface="Barlow Semi Condensed Medium"/>
              <a:sym typeface="Barlow Semi Condensed Medium"/>
            </a:endParaRPr>
          </a:p>
          <a:p>
            <a:pPr indent="0" lvl="0" marL="45720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AutoNum type="arabicPeriod"/>
            </a:pPr>
            <a:r>
              <a:rPr lang="en">
                <a:latin typeface="Barlow Semi Condensed Medium"/>
                <a:ea typeface="Barlow Semi Condensed Medium"/>
                <a:cs typeface="Barlow Semi Condensed Medium"/>
                <a:sym typeface="Barlow Semi Condensed Medium"/>
              </a:rPr>
              <a:t>Wat is het doel van functionele specificaties in softwareontwikkeling en waarom zijn ze belangrijk?</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AutoNum type="arabicPeriod"/>
            </a:pPr>
            <a:r>
              <a:rPr lang="en">
                <a:latin typeface="Barlow Semi Condensed Medium"/>
                <a:ea typeface="Barlow Semi Condensed Medium"/>
                <a:cs typeface="Barlow Semi Condensed Medium"/>
                <a:sym typeface="Barlow Semi Condensed Medium"/>
              </a:rPr>
              <a:t>Hoe kunnen we functionele specificaties gebruiken bij het ontwerpen van een CRUD-applicatie?</a:t>
            </a:r>
            <a:endParaRPr>
              <a:solidFill>
                <a:srgbClr val="00C3B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47"/>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 :)</a:t>
            </a:r>
            <a:endParaRPr sz="7200"/>
          </a:p>
        </p:txBody>
      </p:sp>
      <p:sp>
        <p:nvSpPr>
          <p:cNvPr id="2198" name="Google Shape;2198;p47"/>
          <p:cNvSpPr txBox="1"/>
          <p:nvPr>
            <p:ph idx="1" type="subTitle"/>
          </p:nvPr>
        </p:nvSpPr>
        <p:spPr>
          <a:xfrm>
            <a:off x="3687025" y="2330850"/>
            <a:ext cx="17745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200">
                <a:solidFill>
                  <a:srgbClr val="00C3B1"/>
                </a:solidFill>
              </a:rPr>
              <a:t>Vragen</a:t>
            </a:r>
            <a:r>
              <a:rPr lang="en" sz="3200">
                <a:solidFill>
                  <a:srgbClr val="00C3B1"/>
                </a:solidFill>
                <a:latin typeface="Barlow Semi Condensed"/>
                <a:ea typeface="Barlow Semi Condensed"/>
                <a:cs typeface="Barlow Semi Condensed"/>
                <a:sym typeface="Barlow Semi Condensed"/>
              </a:rPr>
              <a:t>?</a:t>
            </a:r>
            <a:endParaRPr sz="3200">
              <a:solidFill>
                <a:srgbClr val="00C3B1"/>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t/>
            </a:r>
            <a:endParaRPr>
              <a:solidFill>
                <a:srgbClr val="595959"/>
              </a:solidFill>
              <a:latin typeface="Barlow Semi Condensed"/>
              <a:ea typeface="Barlow Semi Condensed"/>
              <a:cs typeface="Barlow Semi Condensed"/>
              <a:sym typeface="Barlow Semi Condensed"/>
            </a:endParaRPr>
          </a:p>
          <a:p>
            <a:pPr indent="0" lvl="0" marL="0" rtl="0" algn="ctr">
              <a:spcBef>
                <a:spcPts val="0"/>
              </a:spcBef>
              <a:spcAft>
                <a:spcPts val="0"/>
              </a:spcAft>
              <a:buClr>
                <a:schemeClr val="dk1"/>
              </a:buClr>
              <a:buSzPts val="1100"/>
              <a:buFont typeface="Arial"/>
              <a:buNone/>
            </a:pPr>
            <a:r>
              <a:t/>
            </a:r>
            <a:endParaRPr>
              <a:solidFill>
                <a:srgbClr val="00C3B1"/>
              </a:solidFill>
              <a:latin typeface="Barlow Semi Condensed Light"/>
              <a:ea typeface="Barlow Semi Condensed Light"/>
              <a:cs typeface="Barlow Semi Condensed Light"/>
              <a:sym typeface="Barlow Semi Condensed Light"/>
            </a:endParaRPr>
          </a:p>
        </p:txBody>
      </p:sp>
      <p:sp>
        <p:nvSpPr>
          <p:cNvPr id="2199" name="Google Shape;2199;p47"/>
          <p:cNvSpPr/>
          <p:nvPr/>
        </p:nvSpPr>
        <p:spPr>
          <a:xfrm>
            <a:off x="2380275" y="3709325"/>
            <a:ext cx="4302600" cy="64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grpSp>
        <p:nvGrpSpPr>
          <p:cNvPr id="1889" name="Google Shape;1889;p34"/>
          <p:cNvGrpSpPr/>
          <p:nvPr/>
        </p:nvGrpSpPr>
        <p:grpSpPr>
          <a:xfrm>
            <a:off x="3994598" y="386783"/>
            <a:ext cx="4850191" cy="4230079"/>
            <a:chOff x="862950" y="-662104"/>
            <a:chExt cx="6418143" cy="5598304"/>
          </a:xfrm>
        </p:grpSpPr>
        <p:sp>
          <p:nvSpPr>
            <p:cNvPr id="1890" name="Google Shape;1890;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1529368" y="-662104"/>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9" name="Google Shape;2099;p34"/>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Inhoudsopgave</a:t>
            </a:r>
            <a:endParaRPr/>
          </a:p>
        </p:txBody>
      </p:sp>
      <p:sp>
        <p:nvSpPr>
          <p:cNvPr id="2100" name="Google Shape;2100;p34"/>
          <p:cNvSpPr txBox="1"/>
          <p:nvPr>
            <p:ph idx="1" type="subTitle"/>
          </p:nvPr>
        </p:nvSpPr>
        <p:spPr>
          <a:xfrm>
            <a:off x="244750" y="974300"/>
            <a:ext cx="3654900" cy="3674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u="sng">
                <a:solidFill>
                  <a:schemeClr val="hlink"/>
                </a:solidFill>
                <a:hlinkClick/>
              </a:rPr>
              <a:t>Wie zijn wij?</a:t>
            </a:r>
            <a:endParaRPr/>
          </a:p>
          <a:p>
            <a:pPr indent="-317500" lvl="0" marL="457200" rtl="0" algn="l">
              <a:lnSpc>
                <a:spcPct val="115000"/>
              </a:lnSpc>
              <a:spcBef>
                <a:spcPts val="0"/>
              </a:spcBef>
              <a:spcAft>
                <a:spcPts val="0"/>
              </a:spcAft>
              <a:buSzPts val="1400"/>
              <a:buChar char="●"/>
            </a:pPr>
            <a:r>
              <a:rPr lang="en" u="sng">
                <a:solidFill>
                  <a:schemeClr val="hlink"/>
                </a:solidFill>
                <a:hlinkClick action="ppaction://hlinksldjump" r:id="rId3"/>
              </a:rPr>
              <a:t>Leerdoelen</a:t>
            </a:r>
            <a:endParaRPr/>
          </a:p>
          <a:p>
            <a:pPr indent="-317500" lvl="0" marL="457200" rtl="0" algn="l">
              <a:lnSpc>
                <a:spcPct val="115000"/>
              </a:lnSpc>
              <a:spcBef>
                <a:spcPts val="0"/>
              </a:spcBef>
              <a:spcAft>
                <a:spcPts val="0"/>
              </a:spcAft>
              <a:buSzPts val="1400"/>
              <a:buChar char="●"/>
            </a:pPr>
            <a:r>
              <a:rPr lang="en"/>
              <a:t>Opdracht</a:t>
            </a:r>
            <a:endParaRPr/>
          </a:p>
          <a:p>
            <a:pPr indent="-317500" lvl="0" marL="457200" rtl="0" algn="l">
              <a:lnSpc>
                <a:spcPct val="115000"/>
              </a:lnSpc>
              <a:spcBef>
                <a:spcPts val="0"/>
              </a:spcBef>
              <a:spcAft>
                <a:spcPts val="0"/>
              </a:spcAft>
              <a:buSzPts val="1400"/>
              <a:buChar char="●"/>
            </a:pPr>
            <a:r>
              <a:rPr lang="en"/>
              <a:t>ERD</a:t>
            </a:r>
            <a:endParaRPr/>
          </a:p>
          <a:p>
            <a:pPr indent="-317500" lvl="0" marL="457200" rtl="0" algn="l">
              <a:lnSpc>
                <a:spcPct val="115000"/>
              </a:lnSpc>
              <a:spcBef>
                <a:spcPts val="0"/>
              </a:spcBef>
              <a:spcAft>
                <a:spcPts val="0"/>
              </a:spcAft>
              <a:buSzPts val="1400"/>
              <a:buChar char="●"/>
            </a:pPr>
            <a:r>
              <a:rPr lang="en" u="sng">
                <a:hlinkClick action="ppaction://hlinksldjump" r:id="rId4"/>
              </a:rPr>
              <a:t>Software Development Lifecycle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grpSp>
        <p:nvGrpSpPr>
          <p:cNvPr id="2105" name="Google Shape;2105;p35"/>
          <p:cNvGrpSpPr/>
          <p:nvPr/>
        </p:nvGrpSpPr>
        <p:grpSpPr>
          <a:xfrm>
            <a:off x="3732436" y="526916"/>
            <a:ext cx="1679127" cy="1679127"/>
            <a:chOff x="3614228" y="234880"/>
            <a:chExt cx="1915500" cy="1915500"/>
          </a:xfrm>
        </p:grpSpPr>
        <p:sp>
          <p:nvSpPr>
            <p:cNvPr id="2106" name="Google Shape;2106;p3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8" name="Google Shape;2108;p35"/>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Bits Please Technologies N.V.</a:t>
            </a:r>
            <a:endParaRPr/>
          </a:p>
        </p:txBody>
      </p:sp>
      <p:sp>
        <p:nvSpPr>
          <p:cNvPr id="2109" name="Google Shape;2109;p35"/>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Wij zijn een software development bureau dat groei in diverse sectoren bevordert door innovatieve digitale oplossingen te leveren.</a:t>
            </a:r>
            <a:endParaRPr>
              <a:latin typeface="Barlow Semi Condensed"/>
              <a:ea typeface="Barlow Semi Condensed"/>
              <a:cs typeface="Barlow Semi Condensed"/>
              <a:sym typeface="Barlow Semi Condensed"/>
            </a:endParaRPr>
          </a:p>
        </p:txBody>
      </p:sp>
      <p:pic>
        <p:nvPicPr>
          <p:cNvPr id="2110" name="Google Shape;2110;p35"/>
          <p:cNvPicPr preferRelativeResize="0"/>
          <p:nvPr/>
        </p:nvPicPr>
        <p:blipFill>
          <a:blip r:embed="rId3">
            <a:alphaModFix/>
          </a:blip>
          <a:stretch>
            <a:fillRect/>
          </a:stretch>
        </p:blipFill>
        <p:spPr>
          <a:xfrm>
            <a:off x="3691254" y="485800"/>
            <a:ext cx="1761349" cy="1761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4" name="Shape 2114"/>
        <p:cNvGrpSpPr/>
        <p:nvPr/>
      </p:nvGrpSpPr>
      <p:grpSpPr>
        <a:xfrm>
          <a:off x="0" y="0"/>
          <a:ext cx="0" cy="0"/>
          <a:chOff x="0" y="0"/>
          <a:chExt cx="0" cy="0"/>
        </a:xfrm>
      </p:grpSpPr>
      <p:sp>
        <p:nvSpPr>
          <p:cNvPr id="2115" name="Google Shape;2115;p36"/>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Onze diensten</a:t>
            </a:r>
            <a:endParaRPr/>
          </a:p>
        </p:txBody>
      </p:sp>
      <p:sp>
        <p:nvSpPr>
          <p:cNvPr id="2116" name="Google Shape;2116;p36"/>
          <p:cNvSpPr txBox="1"/>
          <p:nvPr>
            <p:ph idx="1" type="subTitle"/>
          </p:nvPr>
        </p:nvSpPr>
        <p:spPr>
          <a:xfrm>
            <a:off x="1709928" y="1545336"/>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Websites</a:t>
            </a:r>
            <a:endParaRPr/>
          </a:p>
        </p:txBody>
      </p:sp>
      <p:sp>
        <p:nvSpPr>
          <p:cNvPr id="2117" name="Google Shape;2117;p36"/>
          <p:cNvSpPr txBox="1"/>
          <p:nvPr>
            <p:ph idx="2" type="subTitle"/>
          </p:nvPr>
        </p:nvSpPr>
        <p:spPr>
          <a:xfrm>
            <a:off x="1709925" y="1938524"/>
            <a:ext cx="1945200" cy="9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Landing pages, e-commerce stores etc.</a:t>
            </a:r>
            <a:endParaRPr>
              <a:latin typeface="Barlow Semi Condensed"/>
              <a:ea typeface="Barlow Semi Condensed"/>
              <a:cs typeface="Barlow Semi Condensed"/>
              <a:sym typeface="Barlow Semi Condensed"/>
            </a:endParaRPr>
          </a:p>
        </p:txBody>
      </p:sp>
      <p:sp>
        <p:nvSpPr>
          <p:cNvPr id="2118" name="Google Shape;2118;p36"/>
          <p:cNvSpPr txBox="1"/>
          <p:nvPr>
            <p:ph idx="3" type="subTitle"/>
          </p:nvPr>
        </p:nvSpPr>
        <p:spPr>
          <a:xfrm>
            <a:off x="5468112" y="1545336"/>
            <a:ext cx="194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Mobiele applicaties</a:t>
            </a:r>
            <a:endParaRPr/>
          </a:p>
        </p:txBody>
      </p:sp>
      <p:sp>
        <p:nvSpPr>
          <p:cNvPr id="2119" name="Google Shape;2119;p36"/>
          <p:cNvSpPr txBox="1"/>
          <p:nvPr>
            <p:ph idx="4" type="subTitle"/>
          </p:nvPr>
        </p:nvSpPr>
        <p:spPr>
          <a:xfrm>
            <a:off x="5468100" y="1938525"/>
            <a:ext cx="19476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Mooie en op maat gebouwde mobiele applicaties</a:t>
            </a:r>
            <a:endParaRPr>
              <a:latin typeface="Barlow Semi Condensed"/>
              <a:ea typeface="Barlow Semi Condensed"/>
              <a:cs typeface="Barlow Semi Condensed"/>
              <a:sym typeface="Barlow Semi Condensed"/>
            </a:endParaRPr>
          </a:p>
        </p:txBody>
      </p:sp>
      <p:sp>
        <p:nvSpPr>
          <p:cNvPr id="2120" name="Google Shape;2120;p36"/>
          <p:cNvSpPr txBox="1"/>
          <p:nvPr>
            <p:ph idx="5" type="subTitle"/>
          </p:nvPr>
        </p:nvSpPr>
        <p:spPr>
          <a:xfrm>
            <a:off x="2825496" y="3200400"/>
            <a:ext cx="1945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Software op maat</a:t>
            </a:r>
            <a:endParaRPr/>
          </a:p>
        </p:txBody>
      </p:sp>
      <p:sp>
        <p:nvSpPr>
          <p:cNvPr id="2121" name="Google Shape;2121;p36"/>
          <p:cNvSpPr txBox="1"/>
          <p:nvPr>
            <p:ph idx="6" type="subTitle"/>
          </p:nvPr>
        </p:nvSpPr>
        <p:spPr>
          <a:xfrm>
            <a:off x="2825500" y="3593601"/>
            <a:ext cx="19452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Bedrijfsprocessen automatiseren, HRM, Payroll, ERP, CRM etc.</a:t>
            </a:r>
            <a:endParaRPr>
              <a:latin typeface="Barlow Semi Condensed"/>
              <a:ea typeface="Barlow Semi Condensed"/>
              <a:cs typeface="Barlow Semi Condensed"/>
              <a:sym typeface="Barlow Semi Condensed"/>
            </a:endParaRPr>
          </a:p>
        </p:txBody>
      </p:sp>
      <p:sp>
        <p:nvSpPr>
          <p:cNvPr id="2122" name="Google Shape;2122;p36"/>
          <p:cNvSpPr txBox="1"/>
          <p:nvPr>
            <p:ph idx="7" type="subTitle"/>
          </p:nvPr>
        </p:nvSpPr>
        <p:spPr>
          <a:xfrm>
            <a:off x="6464808" y="3200400"/>
            <a:ext cx="19935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Uitzendbureau</a:t>
            </a:r>
            <a:endParaRPr/>
          </a:p>
        </p:txBody>
      </p:sp>
      <p:sp>
        <p:nvSpPr>
          <p:cNvPr id="2123" name="Google Shape;2123;p36"/>
          <p:cNvSpPr txBox="1"/>
          <p:nvPr>
            <p:ph idx="8" type="subTitle"/>
          </p:nvPr>
        </p:nvSpPr>
        <p:spPr>
          <a:xfrm>
            <a:off x="6464800" y="3593600"/>
            <a:ext cx="1993500" cy="10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Competente programmeurs inzetten in het bedrijf van de klant</a:t>
            </a:r>
            <a:endParaRPr>
              <a:latin typeface="Barlow Semi Condensed"/>
              <a:ea typeface="Barlow Semi Condensed"/>
              <a:cs typeface="Barlow Semi Condensed"/>
              <a:sym typeface="Barlow Semi Condensed"/>
            </a:endParaRPr>
          </a:p>
        </p:txBody>
      </p:sp>
      <p:sp>
        <p:nvSpPr>
          <p:cNvPr id="2124" name="Google Shape;2124;p36"/>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125" name="Google Shape;2125;p36"/>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126" name="Google Shape;2126;p36"/>
          <p:cNvSpPr txBox="1"/>
          <p:nvPr/>
        </p:nvSpPr>
        <p:spPr>
          <a:xfrm>
            <a:off x="5263298"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127" name="Google Shape;2127;p36"/>
          <p:cNvSpPr txBox="1"/>
          <p:nvPr/>
        </p:nvSpPr>
        <p:spPr>
          <a:xfrm>
            <a:off x="4268116"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37"/>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Leerdoelen</a:t>
            </a:r>
            <a:endParaRPr/>
          </a:p>
        </p:txBody>
      </p:sp>
      <p:sp>
        <p:nvSpPr>
          <p:cNvPr id="2133" name="Google Shape;2133;p37"/>
          <p:cNvSpPr txBox="1"/>
          <p:nvPr/>
        </p:nvSpPr>
        <p:spPr>
          <a:xfrm>
            <a:off x="1525725" y="1786800"/>
            <a:ext cx="6092400" cy="193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Barlow Semi Condensed Medium"/>
              <a:buChar char="●"/>
            </a:pPr>
            <a:r>
              <a:rPr lang="en" sz="1900">
                <a:latin typeface="Barlow Semi Condensed Medium"/>
                <a:ea typeface="Barlow Semi Condensed Medium"/>
                <a:cs typeface="Barlow Semi Condensed Medium"/>
                <a:sym typeface="Barlow Semi Condensed Medium"/>
              </a:rPr>
              <a:t>Wat de opdracht inhoud.</a:t>
            </a:r>
            <a:endParaRPr sz="1900">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sz="1900">
              <a:latin typeface="Barlow Semi Condensed Medium"/>
              <a:ea typeface="Barlow Semi Condensed Medium"/>
              <a:cs typeface="Barlow Semi Condensed Medium"/>
              <a:sym typeface="Barlow Semi Condensed Medium"/>
            </a:endParaRPr>
          </a:p>
          <a:p>
            <a:pPr indent="-349250" lvl="0" marL="457200" rtl="0" algn="l">
              <a:spcBef>
                <a:spcPts val="0"/>
              </a:spcBef>
              <a:spcAft>
                <a:spcPts val="0"/>
              </a:spcAft>
              <a:buSzPts val="1900"/>
              <a:buFont typeface="Barlow Semi Condensed Medium"/>
              <a:buChar char="●"/>
            </a:pPr>
            <a:r>
              <a:rPr lang="en" sz="1900">
                <a:latin typeface="Barlow Semi Condensed Medium"/>
                <a:ea typeface="Barlow Semi Condensed Medium"/>
                <a:cs typeface="Barlow Semi Condensed Medium"/>
                <a:sym typeface="Barlow Semi Condensed Medium"/>
              </a:rPr>
              <a:t>Wat de “Software Development Cycle” is en waarom het belangrijk is.</a:t>
            </a:r>
            <a:endParaRPr sz="1900">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sz="1900">
              <a:latin typeface="Barlow Semi Condensed Medium"/>
              <a:ea typeface="Barlow Semi Condensed Medium"/>
              <a:cs typeface="Barlow Semi Condensed Medium"/>
              <a:sym typeface="Barlow Semi Condensed Medium"/>
            </a:endParaRPr>
          </a:p>
          <a:p>
            <a:pPr indent="-349250" lvl="0" marL="457200" rtl="0" algn="l">
              <a:spcBef>
                <a:spcPts val="0"/>
              </a:spcBef>
              <a:spcAft>
                <a:spcPts val="0"/>
              </a:spcAft>
              <a:buSzPts val="1900"/>
              <a:buFont typeface="Barlow Semi Condensed Medium"/>
              <a:buChar char="●"/>
            </a:pPr>
            <a:r>
              <a:rPr lang="en" sz="1900">
                <a:latin typeface="Barlow Semi Condensed Medium"/>
                <a:ea typeface="Barlow Semi Condensed Medium"/>
                <a:cs typeface="Barlow Semi Condensed Medium"/>
                <a:sym typeface="Barlow Semi Condensed Medium"/>
              </a:rPr>
              <a:t>Wat een ERD is en hoe je een moet maken.</a:t>
            </a:r>
            <a:endParaRPr sz="1900">
              <a:latin typeface="Barlow Semi Condensed Medium"/>
              <a:ea typeface="Barlow Semi Condensed Medium"/>
              <a:cs typeface="Barlow Semi Condensed Medium"/>
              <a:sym typeface="Barlow Semi Condensed Medium"/>
            </a:endParaRPr>
          </a:p>
        </p:txBody>
      </p:sp>
      <p:sp>
        <p:nvSpPr>
          <p:cNvPr id="2134" name="Google Shape;2134;p37"/>
          <p:cNvSpPr txBox="1"/>
          <p:nvPr>
            <p:ph type="title"/>
          </p:nvPr>
        </p:nvSpPr>
        <p:spPr>
          <a:xfrm>
            <a:off x="1823550" y="911016"/>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Barlow Semi Condensed"/>
                <a:ea typeface="Barlow Semi Condensed"/>
                <a:cs typeface="Barlow Semi Condensed"/>
                <a:sym typeface="Barlow Semi Condensed"/>
              </a:rPr>
              <a:t>Aan het eind van deze les weten we:</a:t>
            </a:r>
            <a:endParaRPr sz="210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38"/>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 Opdracht</a:t>
            </a:r>
            <a:endParaRPr/>
          </a:p>
        </p:txBody>
      </p:sp>
      <p:sp>
        <p:nvSpPr>
          <p:cNvPr id="2140" name="Google Shape;2140;p38"/>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CRUD Applicatie voor </a:t>
            </a:r>
            <a:r>
              <a:rPr lang="en"/>
              <a:t>Film Database</a:t>
            </a:r>
            <a:endParaRPr/>
          </a:p>
        </p:txBody>
      </p:sp>
      <p:pic>
        <p:nvPicPr>
          <p:cNvPr id="2141" name="Google Shape;2141;p38"/>
          <p:cNvPicPr preferRelativeResize="0"/>
          <p:nvPr/>
        </p:nvPicPr>
        <p:blipFill>
          <a:blip r:embed="rId3">
            <a:alphaModFix/>
          </a:blip>
          <a:stretch>
            <a:fillRect/>
          </a:stretch>
        </p:blipFill>
        <p:spPr>
          <a:xfrm>
            <a:off x="446575" y="934525"/>
            <a:ext cx="4943856" cy="2783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39"/>
          <p:cNvSpPr txBox="1"/>
          <p:nvPr/>
        </p:nvSpPr>
        <p:spPr>
          <a:xfrm>
            <a:off x="1586725" y="2183975"/>
            <a:ext cx="5134500" cy="2770500"/>
          </a:xfrm>
          <a:prstGeom prst="rect">
            <a:avLst/>
          </a:prstGeom>
          <a:noFill/>
          <a:ln>
            <a:noFill/>
          </a:ln>
        </p:spPr>
        <p:txBody>
          <a:bodyPr anchorCtr="0" anchor="t" bIns="91425" lIns="91425" spcFirstLastPara="1" rIns="91425" wrap="square" tIns="91425">
            <a:spAutoFit/>
          </a:bodyPr>
          <a:lstStyle/>
          <a:p>
            <a:pPr indent="-228600" lvl="0" marL="457200" rtl="0" algn="l">
              <a:spcBef>
                <a:spcPts val="0"/>
              </a:spcBef>
              <a:spcAft>
                <a:spcPts val="0"/>
              </a:spcAft>
              <a:buSzPts val="1400"/>
              <a:buFont typeface="Fjalla One"/>
              <a:buNone/>
            </a:pPr>
            <a:r>
              <a:rPr b="1" lang="en">
                <a:latin typeface="Fjalla One"/>
                <a:ea typeface="Fjalla One"/>
                <a:cs typeface="Fjalla One"/>
                <a:sym typeface="Fjalla One"/>
              </a:rPr>
              <a:t>Functionaliteiten:</a:t>
            </a:r>
            <a:endParaRPr b="1">
              <a:latin typeface="Fjalla One"/>
              <a:ea typeface="Fjalla One"/>
              <a:cs typeface="Fjalla One"/>
              <a:sym typeface="Fjalla One"/>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Beheerders kunnen films toevoegen, bewerken en verwijderen.</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Gebruikers kunnen films bekijken en zoeken.</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Films worden gekenmerkt door titel, genre, regisseur, releasejaar, beschrijving, poster en beoordeling.</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Gebruikers kunnen zoeken op titel, genre, regisseur en releasejaar.</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Mogelijkheid om afbeeldingen te uploaden voor posters.</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Gebruikers kunnen films beoordelen.</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Optionele integratie met een API voor </a:t>
            </a:r>
            <a:r>
              <a:rPr lang="en">
                <a:latin typeface="Barlow Semi Condensed"/>
                <a:ea typeface="Barlow Semi Condensed"/>
                <a:cs typeface="Barlow Semi Condensed"/>
                <a:sym typeface="Barlow Semi Condensed"/>
              </a:rPr>
              <a:t>film details</a:t>
            </a:r>
            <a:r>
              <a:rPr lang="en">
                <a:latin typeface="Barlow Semi Condensed"/>
                <a:ea typeface="Barlow Semi Condensed"/>
                <a:cs typeface="Barlow Semi Condensed"/>
                <a:sym typeface="Barlow Semi Condensed"/>
              </a:rPr>
              <a:t>.</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p>
        </p:txBody>
      </p:sp>
      <p:sp>
        <p:nvSpPr>
          <p:cNvPr id="2147" name="Google Shape;2147;p39"/>
          <p:cNvSpPr txBox="1"/>
          <p:nvPr/>
        </p:nvSpPr>
        <p:spPr>
          <a:xfrm>
            <a:off x="2362275" y="142625"/>
            <a:ext cx="47067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900">
                <a:latin typeface="Fjalla One"/>
                <a:ea typeface="Fjalla One"/>
                <a:cs typeface="Fjalla One"/>
                <a:sym typeface="Fjalla One"/>
              </a:rPr>
              <a:t>Opdracht</a:t>
            </a:r>
            <a:endParaRPr sz="2900">
              <a:latin typeface="Fjalla One"/>
              <a:ea typeface="Fjalla One"/>
              <a:cs typeface="Fjalla One"/>
              <a:sym typeface="Fjalla One"/>
            </a:endParaRPr>
          </a:p>
        </p:txBody>
      </p:sp>
      <p:sp>
        <p:nvSpPr>
          <p:cNvPr id="2148" name="Google Shape;2148;p39"/>
          <p:cNvSpPr txBox="1"/>
          <p:nvPr/>
        </p:nvSpPr>
        <p:spPr>
          <a:xfrm>
            <a:off x="1818500" y="775625"/>
            <a:ext cx="5419800" cy="1015800"/>
          </a:xfrm>
          <a:prstGeom prst="rect">
            <a:avLst/>
          </a:prstGeom>
          <a:noFill/>
          <a:ln>
            <a:noFill/>
          </a:ln>
        </p:spPr>
        <p:txBody>
          <a:bodyPr anchorCtr="0" anchor="t" bIns="91425" lIns="91425" spcFirstLastPara="1" rIns="91425" wrap="square" tIns="91425">
            <a:spAutoFit/>
          </a:bodyPr>
          <a:lstStyle/>
          <a:p>
            <a:pPr indent="-228600" lvl="0" marL="457200" rtl="0" algn="ctr">
              <a:spcBef>
                <a:spcPts val="0"/>
              </a:spcBef>
              <a:spcAft>
                <a:spcPts val="0"/>
              </a:spcAft>
              <a:buClr>
                <a:schemeClr val="accent1"/>
              </a:buClr>
              <a:buSzPts val="1800"/>
              <a:buNone/>
            </a:pPr>
            <a:r>
              <a:rPr lang="en" sz="1800">
                <a:solidFill>
                  <a:schemeClr val="accent1"/>
                </a:solidFill>
                <a:latin typeface="Barlow Semi Condensed Medium"/>
                <a:ea typeface="Barlow Semi Condensed Medium"/>
                <a:cs typeface="Barlow Semi Condensed Medium"/>
                <a:sym typeface="Barlow Semi Condensed Medium"/>
              </a:rPr>
              <a:t>Ontwikkel een </a:t>
            </a:r>
            <a:r>
              <a:rPr b="1" lang="en" sz="1800">
                <a:solidFill>
                  <a:schemeClr val="accent1"/>
                </a:solidFill>
                <a:latin typeface="Barlow Semi Condensed"/>
                <a:ea typeface="Barlow Semi Condensed"/>
                <a:cs typeface="Barlow Semi Condensed"/>
                <a:sym typeface="Barlow Semi Condensed"/>
              </a:rPr>
              <a:t>CRUD (Create, Read, Update, Delete)</a:t>
            </a:r>
            <a:r>
              <a:rPr lang="en" sz="1800">
                <a:solidFill>
                  <a:schemeClr val="accent1"/>
                </a:solidFill>
                <a:latin typeface="Barlow Semi Condensed Medium"/>
                <a:ea typeface="Barlow Semi Condensed Medium"/>
                <a:cs typeface="Barlow Semi Condensed Medium"/>
                <a:sym typeface="Barlow Semi Condensed Medium"/>
              </a:rPr>
              <a:t> applicatie in PHP met een MySQL database om een filmdatabase te beheren.</a:t>
            </a:r>
            <a:endParaRPr sz="180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40"/>
          <p:cNvSpPr txBox="1"/>
          <p:nvPr/>
        </p:nvSpPr>
        <p:spPr>
          <a:xfrm>
            <a:off x="1586725" y="2183975"/>
            <a:ext cx="5134500" cy="2124000"/>
          </a:xfrm>
          <a:prstGeom prst="rect">
            <a:avLst/>
          </a:prstGeom>
          <a:noFill/>
          <a:ln>
            <a:noFill/>
          </a:ln>
        </p:spPr>
        <p:txBody>
          <a:bodyPr anchorCtr="0" anchor="t" bIns="91425" lIns="91425" spcFirstLastPara="1" rIns="91425" wrap="square" tIns="91425">
            <a:spAutoFit/>
          </a:bodyPr>
          <a:lstStyle/>
          <a:p>
            <a:pPr indent="-228600" lvl="0" marL="457200" rtl="0" algn="l">
              <a:spcBef>
                <a:spcPts val="0"/>
              </a:spcBef>
              <a:spcAft>
                <a:spcPts val="0"/>
              </a:spcAft>
              <a:buSzPts val="1400"/>
              <a:buFont typeface="Fjalla One"/>
              <a:buNone/>
            </a:pPr>
            <a:r>
              <a:rPr b="1" lang="en">
                <a:latin typeface="Fjalla One"/>
                <a:ea typeface="Fjalla One"/>
                <a:cs typeface="Fjalla One"/>
                <a:sym typeface="Fjalla One"/>
              </a:rPr>
              <a:t>Op te leveren producten</a:t>
            </a:r>
            <a:r>
              <a:rPr b="1" lang="en">
                <a:latin typeface="Fjalla One"/>
                <a:ea typeface="Fjalla One"/>
                <a:cs typeface="Fjalla One"/>
                <a:sym typeface="Fjalla One"/>
              </a:rPr>
              <a:t>:</a:t>
            </a:r>
            <a:endParaRPr b="1">
              <a:latin typeface="Fjalla One"/>
              <a:ea typeface="Fjalla One"/>
              <a:cs typeface="Fjalla One"/>
              <a:sym typeface="Fjalla One"/>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Logboek met voortgangsverslagen.</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Ontwerp van de database (ERD diagram).</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Functionele specificaties.</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Voltooide database met testdata.</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PHP code voor CRUD operaties.</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Gebruikersinterface met HTML, CSS en formulieren.</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Testplan en testresultaten.</a:t>
            </a:r>
            <a:endParaRPr>
              <a:latin typeface="Barlow Semi Condensed"/>
              <a:ea typeface="Barlow Semi Condensed"/>
              <a:cs typeface="Barlow Semi Condensed"/>
              <a:sym typeface="Barlow Semi Condensed"/>
            </a:endParaRPr>
          </a:p>
          <a:p>
            <a:pPr indent="-317500" lvl="1" marL="914400" rtl="0" algn="l">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Presentatie van de applicatie.</a:t>
            </a:r>
            <a:endParaRPr/>
          </a:p>
        </p:txBody>
      </p:sp>
      <p:sp>
        <p:nvSpPr>
          <p:cNvPr id="2154" name="Google Shape;2154;p40"/>
          <p:cNvSpPr txBox="1"/>
          <p:nvPr/>
        </p:nvSpPr>
        <p:spPr>
          <a:xfrm>
            <a:off x="2362275" y="142625"/>
            <a:ext cx="47067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900">
                <a:latin typeface="Fjalla One"/>
                <a:ea typeface="Fjalla One"/>
                <a:cs typeface="Fjalla One"/>
                <a:sym typeface="Fjalla One"/>
              </a:rPr>
              <a:t>Opdracht</a:t>
            </a:r>
            <a:endParaRPr sz="2900">
              <a:latin typeface="Fjalla One"/>
              <a:ea typeface="Fjalla One"/>
              <a:cs typeface="Fjalla One"/>
              <a:sym typeface="Fjalla One"/>
            </a:endParaRPr>
          </a:p>
        </p:txBody>
      </p:sp>
      <p:sp>
        <p:nvSpPr>
          <p:cNvPr id="2155" name="Google Shape;2155;p40"/>
          <p:cNvSpPr txBox="1"/>
          <p:nvPr/>
        </p:nvSpPr>
        <p:spPr>
          <a:xfrm>
            <a:off x="1818500" y="775625"/>
            <a:ext cx="5419800" cy="1015800"/>
          </a:xfrm>
          <a:prstGeom prst="rect">
            <a:avLst/>
          </a:prstGeom>
          <a:noFill/>
          <a:ln>
            <a:noFill/>
          </a:ln>
        </p:spPr>
        <p:txBody>
          <a:bodyPr anchorCtr="0" anchor="t" bIns="91425" lIns="91425" spcFirstLastPara="1" rIns="91425" wrap="square" tIns="91425">
            <a:spAutoFit/>
          </a:bodyPr>
          <a:lstStyle/>
          <a:p>
            <a:pPr indent="-228600" lvl="0" marL="457200" rtl="0" algn="ctr">
              <a:spcBef>
                <a:spcPts val="0"/>
              </a:spcBef>
              <a:spcAft>
                <a:spcPts val="0"/>
              </a:spcAft>
              <a:buClr>
                <a:schemeClr val="accent1"/>
              </a:buClr>
              <a:buSzPts val="1800"/>
              <a:buNone/>
            </a:pPr>
            <a:r>
              <a:rPr lang="en" sz="1800">
                <a:solidFill>
                  <a:schemeClr val="accent1"/>
                </a:solidFill>
                <a:latin typeface="Barlow Semi Condensed Medium"/>
                <a:ea typeface="Barlow Semi Condensed Medium"/>
                <a:cs typeface="Barlow Semi Condensed Medium"/>
                <a:sym typeface="Barlow Semi Condensed Medium"/>
              </a:rPr>
              <a:t>Ontwikkel een </a:t>
            </a:r>
            <a:r>
              <a:rPr b="1" lang="en" sz="1800">
                <a:solidFill>
                  <a:schemeClr val="accent1"/>
                </a:solidFill>
                <a:latin typeface="Barlow Semi Condensed"/>
                <a:ea typeface="Barlow Semi Condensed"/>
                <a:cs typeface="Barlow Semi Condensed"/>
                <a:sym typeface="Barlow Semi Condensed"/>
              </a:rPr>
              <a:t>CRUD (Create, Read, Update, Delete)</a:t>
            </a:r>
            <a:r>
              <a:rPr lang="en" sz="1800">
                <a:solidFill>
                  <a:schemeClr val="accent1"/>
                </a:solidFill>
                <a:latin typeface="Barlow Semi Condensed Medium"/>
                <a:ea typeface="Barlow Semi Condensed Medium"/>
                <a:cs typeface="Barlow Semi Condensed Medium"/>
                <a:sym typeface="Barlow Semi Condensed Medium"/>
              </a:rPr>
              <a:t> applicatie in PHP met een MySQL database om een filmdatabase te beheren.</a:t>
            </a:r>
            <a:endParaRPr sz="180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p41"/>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Wat is een ERD?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