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72552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20402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84919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86543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6286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88681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6/9/2022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04777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409926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80096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15116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73203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6/9/2022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8334210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52F3B7C1-C7C6-9E9F-51EF-B9DF718F6EFE}"/>
              </a:ext>
            </a:extLst>
          </p:cNvPr>
          <p:cNvSpPr>
            <a:spLocks noGrp="1"/>
          </p:cNvSpPr>
          <p:nvPr>
            <p:ph type="ctrTitle"/>
          </p:nvPr>
        </p:nvSpPr>
        <p:spPr>
          <a:xfrm>
            <a:off x="684225" y="2208131"/>
            <a:ext cx="3112270" cy="1049154"/>
          </a:xfrm>
        </p:spPr>
        <p:txBody>
          <a:bodyPr>
            <a:normAutofit/>
          </a:bodyPr>
          <a:lstStyle/>
          <a:p>
            <a:r>
              <a:rPr lang="fr-FR" sz="6000" dirty="0"/>
              <a:t>APPIUM</a:t>
            </a:r>
          </a:p>
        </p:txBody>
      </p:sp>
      <p:sp>
        <p:nvSpPr>
          <p:cNvPr id="3" name="Sous-titre 2">
            <a:extLst>
              <a:ext uri="{FF2B5EF4-FFF2-40B4-BE49-F238E27FC236}">
                <a16:creationId xmlns:a16="http://schemas.microsoft.com/office/drawing/2014/main" id="{02B02458-0127-5655-DBF9-EBC5CFD53D7F}"/>
              </a:ext>
            </a:extLst>
          </p:cNvPr>
          <p:cNvSpPr>
            <a:spLocks noGrp="1"/>
          </p:cNvSpPr>
          <p:nvPr>
            <p:ph type="subTitle" idx="1"/>
          </p:nvPr>
        </p:nvSpPr>
        <p:spPr>
          <a:xfrm>
            <a:off x="870422" y="3731053"/>
            <a:ext cx="5185297" cy="2309737"/>
          </a:xfrm>
        </p:spPr>
        <p:txBody>
          <a:bodyPr>
            <a:normAutofit/>
          </a:bodyPr>
          <a:lstStyle/>
          <a:p>
            <a:r>
              <a:rPr lang="fr-FR" dirty="0"/>
              <a:t>les stratégies de sélections des éléments </a:t>
            </a:r>
            <a:r>
              <a:rPr lang="fr-FR" dirty="0" err="1"/>
              <a:t>webs</a:t>
            </a:r>
            <a:r>
              <a:rPr lang="fr-FR" dirty="0"/>
              <a:t> via </a:t>
            </a:r>
            <a:r>
              <a:rPr lang="fr-FR" dirty="0" err="1"/>
              <a:t>Appium</a:t>
            </a:r>
            <a:endParaRPr lang="fr-FR" dirty="0"/>
          </a:p>
        </p:txBody>
      </p:sp>
      <p:pic>
        <p:nvPicPr>
          <p:cNvPr id="7" name="Image 6">
            <a:extLst>
              <a:ext uri="{FF2B5EF4-FFF2-40B4-BE49-F238E27FC236}">
                <a16:creationId xmlns:a16="http://schemas.microsoft.com/office/drawing/2014/main" id="{8C748A11-AAB2-5CCB-19BD-0DCDCB11BFB8}"/>
              </a:ext>
            </a:extLst>
          </p:cNvPr>
          <p:cNvPicPr>
            <a:picLocks noChangeAspect="1"/>
          </p:cNvPicPr>
          <p:nvPr/>
        </p:nvPicPr>
        <p:blipFill rotWithShape="1">
          <a:blip r:embed="rId2"/>
          <a:srcRect t="20618" r="4524" b="18377"/>
          <a:stretch/>
        </p:blipFill>
        <p:spPr>
          <a:xfrm>
            <a:off x="9751315" y="242390"/>
            <a:ext cx="1739682" cy="713038"/>
          </a:xfrm>
          <a:prstGeom prst="rect">
            <a:avLst/>
          </a:prstGeom>
        </p:spPr>
      </p:pic>
    </p:spTree>
    <p:extLst>
      <p:ext uri="{BB962C8B-B14F-4D97-AF65-F5344CB8AC3E}">
        <p14:creationId xmlns:p14="http://schemas.microsoft.com/office/powerpoint/2010/main" val="112452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Une page dans un planificateur">
            <a:extLst>
              <a:ext uri="{FF2B5EF4-FFF2-40B4-BE49-F238E27FC236}">
                <a16:creationId xmlns:a16="http://schemas.microsoft.com/office/drawing/2014/main" id="{B702E865-3CC2-F7EF-E4EB-9175168378A0}"/>
              </a:ext>
            </a:extLst>
          </p:cNvPr>
          <p:cNvPicPr>
            <a:picLocks noChangeAspect="1"/>
          </p:cNvPicPr>
          <p:nvPr/>
        </p:nvPicPr>
        <p:blipFill rotWithShape="1">
          <a:blip r:embed="rId2"/>
          <a:srcRect l="14886" r="27730" b="-1"/>
          <a:stretch/>
        </p:blipFill>
        <p:spPr>
          <a:xfrm>
            <a:off x="6309311" y="-423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re 1">
            <a:extLst>
              <a:ext uri="{FF2B5EF4-FFF2-40B4-BE49-F238E27FC236}">
                <a16:creationId xmlns:a16="http://schemas.microsoft.com/office/drawing/2014/main" id="{90B1E078-8E57-8668-7CA8-D3519F13E6B7}"/>
              </a:ext>
            </a:extLst>
          </p:cNvPr>
          <p:cNvSpPr>
            <a:spLocks noGrp="1"/>
          </p:cNvSpPr>
          <p:nvPr>
            <p:ph type="title"/>
          </p:nvPr>
        </p:nvSpPr>
        <p:spPr>
          <a:xfrm>
            <a:off x="691079" y="725951"/>
            <a:ext cx="4927425" cy="1938525"/>
          </a:xfrm>
        </p:spPr>
        <p:txBody>
          <a:bodyPr>
            <a:normAutofit/>
          </a:bodyPr>
          <a:lstStyle/>
          <a:p>
            <a:r>
              <a:rPr lang="fr-FR" dirty="0"/>
              <a:t>AGENDA</a:t>
            </a:r>
          </a:p>
        </p:txBody>
      </p:sp>
      <p:sp>
        <p:nvSpPr>
          <p:cNvPr id="3" name="Espace réservé du contenu 2">
            <a:extLst>
              <a:ext uri="{FF2B5EF4-FFF2-40B4-BE49-F238E27FC236}">
                <a16:creationId xmlns:a16="http://schemas.microsoft.com/office/drawing/2014/main" id="{D5E90614-8B94-42AE-B062-DDFFD791A001}"/>
              </a:ext>
            </a:extLst>
          </p:cNvPr>
          <p:cNvSpPr>
            <a:spLocks noGrp="1"/>
          </p:cNvSpPr>
          <p:nvPr>
            <p:ph idx="1"/>
          </p:nvPr>
        </p:nvSpPr>
        <p:spPr>
          <a:xfrm>
            <a:off x="691079" y="2886116"/>
            <a:ext cx="4927425" cy="3245931"/>
          </a:xfrm>
        </p:spPr>
        <p:txBody>
          <a:bodyPr>
            <a:normAutofit/>
          </a:bodyPr>
          <a:lstStyle/>
          <a:p>
            <a:r>
              <a:rPr lang="fr-FR" dirty="0"/>
              <a:t>C’est quoi </a:t>
            </a:r>
            <a:r>
              <a:rPr lang="fr-FR" dirty="0" err="1"/>
              <a:t>appium</a:t>
            </a:r>
            <a:endParaRPr lang="fr-FR" dirty="0"/>
          </a:p>
          <a:p>
            <a:r>
              <a:rPr lang="fr-FR" dirty="0"/>
              <a:t>Inspecteur </a:t>
            </a:r>
            <a:r>
              <a:rPr lang="fr-FR" dirty="0" err="1"/>
              <a:t>appium</a:t>
            </a:r>
            <a:endParaRPr lang="fr-FR" dirty="0"/>
          </a:p>
          <a:p>
            <a:r>
              <a:rPr lang="fr-FR" dirty="0"/>
              <a:t>les </a:t>
            </a:r>
            <a:r>
              <a:rPr lang="fr-FR" dirty="0" err="1"/>
              <a:t>starégies</a:t>
            </a:r>
            <a:r>
              <a:rPr lang="fr-FR" dirty="0"/>
              <a:t> de sélections des éléments </a:t>
            </a:r>
            <a:r>
              <a:rPr lang="fr-FR" dirty="0" err="1"/>
              <a:t>webs</a:t>
            </a:r>
            <a:r>
              <a:rPr lang="fr-FR" dirty="0"/>
              <a:t> via </a:t>
            </a:r>
            <a:r>
              <a:rPr lang="fr-FR" dirty="0" err="1"/>
              <a:t>Appium</a:t>
            </a:r>
            <a:endParaRPr lang="fr-FR" dirty="0"/>
          </a:p>
          <a:p>
            <a:endParaRPr lang="fr-FR" dirty="0"/>
          </a:p>
          <a:p>
            <a:endParaRPr lang="fr-FR" dirty="0"/>
          </a:p>
          <a:p>
            <a:endParaRPr lang="fr-FR" dirty="0"/>
          </a:p>
        </p:txBody>
      </p:sp>
    </p:spTree>
    <p:extLst>
      <p:ext uri="{BB962C8B-B14F-4D97-AF65-F5344CB8AC3E}">
        <p14:creationId xmlns:p14="http://schemas.microsoft.com/office/powerpoint/2010/main" val="74778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57260F-1FA4-5579-46CE-9523A365F45D}"/>
              </a:ext>
            </a:extLst>
          </p:cNvPr>
          <p:cNvSpPr>
            <a:spLocks noGrp="1"/>
          </p:cNvSpPr>
          <p:nvPr>
            <p:ph type="title"/>
          </p:nvPr>
        </p:nvSpPr>
        <p:spPr/>
        <p:txBody>
          <a:bodyPr/>
          <a:lstStyle/>
          <a:p>
            <a:r>
              <a:rPr lang="fr-FR" dirty="0"/>
              <a:t>C’est quoi </a:t>
            </a:r>
            <a:r>
              <a:rPr lang="fr-FR" dirty="0" err="1"/>
              <a:t>appium</a:t>
            </a:r>
            <a:br>
              <a:rPr lang="fr-FR" dirty="0"/>
            </a:br>
            <a:endParaRPr lang="fr-FR" dirty="0"/>
          </a:p>
        </p:txBody>
      </p:sp>
      <p:sp>
        <p:nvSpPr>
          <p:cNvPr id="3" name="Espace réservé du contenu 2">
            <a:extLst>
              <a:ext uri="{FF2B5EF4-FFF2-40B4-BE49-F238E27FC236}">
                <a16:creationId xmlns:a16="http://schemas.microsoft.com/office/drawing/2014/main" id="{FBA5E894-D9D2-8A80-EB06-2F9063FAAB64}"/>
              </a:ext>
            </a:extLst>
          </p:cNvPr>
          <p:cNvSpPr>
            <a:spLocks noGrp="1"/>
          </p:cNvSpPr>
          <p:nvPr>
            <p:ph idx="1"/>
          </p:nvPr>
        </p:nvSpPr>
        <p:spPr/>
        <p:txBody>
          <a:bodyPr/>
          <a:lstStyle/>
          <a:p>
            <a:r>
              <a:rPr lang="fr-FR" b="0" i="0" dirty="0" err="1">
                <a:solidFill>
                  <a:srgbClr val="333333"/>
                </a:solidFill>
                <a:effectLst/>
                <a:latin typeface="MontserratRegular"/>
              </a:rPr>
              <a:t>Appium</a:t>
            </a:r>
            <a:r>
              <a:rPr lang="fr-FR" b="0" i="0" dirty="0">
                <a:solidFill>
                  <a:srgbClr val="333333"/>
                </a:solidFill>
                <a:effectLst/>
                <a:latin typeface="MontserratRegular"/>
              </a:rPr>
              <a:t> est un outil de test automatisé, basé sur le célèbre </a:t>
            </a:r>
            <a:r>
              <a:rPr lang="fr-FR" b="0" i="0" dirty="0" err="1">
                <a:solidFill>
                  <a:srgbClr val="333333"/>
                </a:solidFill>
                <a:effectLst/>
                <a:latin typeface="MontserratRegular"/>
              </a:rPr>
              <a:t>framework</a:t>
            </a:r>
            <a:r>
              <a:rPr lang="fr-FR" b="0" i="0" dirty="0">
                <a:solidFill>
                  <a:srgbClr val="333333"/>
                </a:solidFill>
                <a:effectLst/>
                <a:latin typeface="MontserratRegular"/>
              </a:rPr>
              <a:t> de test </a:t>
            </a:r>
            <a:r>
              <a:rPr lang="fr-FR" b="0" i="0" dirty="0" err="1">
                <a:solidFill>
                  <a:srgbClr val="333333"/>
                </a:solidFill>
                <a:effectLst/>
                <a:latin typeface="MontserratRegular"/>
              </a:rPr>
              <a:t>Selenium</a:t>
            </a:r>
            <a:r>
              <a:rPr lang="fr-FR" b="0" i="0" dirty="0">
                <a:solidFill>
                  <a:srgbClr val="333333"/>
                </a:solidFill>
                <a:effectLst/>
                <a:latin typeface="MontserratRegular"/>
              </a:rPr>
              <a:t>, qui permet de tester automatiquement des applications natives iOS et Android</a:t>
            </a:r>
          </a:p>
          <a:p>
            <a:r>
              <a:rPr lang="fr-FR" b="0" i="0" dirty="0">
                <a:solidFill>
                  <a:srgbClr val="333333"/>
                </a:solidFill>
                <a:effectLst/>
                <a:latin typeface="MontserratRegular"/>
              </a:rPr>
              <a:t>C'est un outil qui permet de simuler les actions d'une personne (tests automatisés) sur un périphérique spécifique. Il est favorisé car il ne possède pas les erreurs ou les limitations de vitesse d'une personne réelle..</a:t>
            </a:r>
            <a:endParaRPr lang="fr-FR" dirty="0"/>
          </a:p>
        </p:txBody>
      </p:sp>
    </p:spTree>
    <p:extLst>
      <p:ext uri="{BB962C8B-B14F-4D97-AF65-F5344CB8AC3E}">
        <p14:creationId xmlns:p14="http://schemas.microsoft.com/office/powerpoint/2010/main" val="143321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A7D8A-CC66-6FF0-0D4F-63C075879799}"/>
              </a:ext>
            </a:extLst>
          </p:cNvPr>
          <p:cNvSpPr>
            <a:spLocks noGrp="1"/>
          </p:cNvSpPr>
          <p:nvPr>
            <p:ph type="title"/>
          </p:nvPr>
        </p:nvSpPr>
        <p:spPr/>
        <p:txBody>
          <a:bodyPr/>
          <a:lstStyle/>
          <a:p>
            <a:r>
              <a:rPr lang="fr-FR" dirty="0"/>
              <a:t>Inspecteur </a:t>
            </a:r>
            <a:r>
              <a:rPr lang="fr-FR" dirty="0" err="1"/>
              <a:t>appium</a:t>
            </a:r>
            <a:br>
              <a:rPr lang="fr-FR" dirty="0"/>
            </a:br>
            <a:endParaRPr lang="fr-FR" dirty="0"/>
          </a:p>
        </p:txBody>
      </p:sp>
      <p:sp>
        <p:nvSpPr>
          <p:cNvPr id="3" name="Espace réservé du contenu 2">
            <a:extLst>
              <a:ext uri="{FF2B5EF4-FFF2-40B4-BE49-F238E27FC236}">
                <a16:creationId xmlns:a16="http://schemas.microsoft.com/office/drawing/2014/main" id="{CD0FF930-998A-5BCC-53AB-85760F32700B}"/>
              </a:ext>
            </a:extLst>
          </p:cNvPr>
          <p:cNvSpPr>
            <a:spLocks noGrp="1"/>
          </p:cNvSpPr>
          <p:nvPr>
            <p:ph idx="1"/>
          </p:nvPr>
        </p:nvSpPr>
        <p:spPr/>
        <p:txBody>
          <a:bodyPr>
            <a:normAutofit/>
          </a:bodyPr>
          <a:lstStyle/>
          <a:p>
            <a:r>
              <a:rPr lang="fr-FR" b="0" i="0" dirty="0">
                <a:solidFill>
                  <a:srgbClr val="222222"/>
                </a:solidFill>
                <a:effectLst/>
                <a:latin typeface="-apple-system"/>
              </a:rPr>
              <a:t>Tester une application mobile et une application web est différent l’un de l’autre. La principale différence est la stratégie de localisation que nous utilisons pour identifier les éléments de l’application</a:t>
            </a:r>
          </a:p>
          <a:p>
            <a:r>
              <a:rPr lang="fr-FR" b="0" i="0" dirty="0">
                <a:solidFill>
                  <a:srgbClr val="222222"/>
                </a:solidFill>
                <a:effectLst/>
                <a:latin typeface="-apple-system"/>
              </a:rPr>
              <a:t> Lorsque nous parlons d’une application mobile, nous ne disposons pas d’un inspecteur d’éléments. Pour cela, nous pouvons utiliser l’inspecteur d’</a:t>
            </a:r>
            <a:r>
              <a:rPr lang="fr-FR" b="0" i="0" dirty="0" err="1">
                <a:solidFill>
                  <a:srgbClr val="222222"/>
                </a:solidFill>
                <a:effectLst/>
                <a:latin typeface="-apple-system"/>
              </a:rPr>
              <a:t>Appium</a:t>
            </a:r>
            <a:r>
              <a:rPr lang="fr-FR" b="0" i="0" dirty="0">
                <a:solidFill>
                  <a:srgbClr val="222222"/>
                </a:solidFill>
                <a:effectLst/>
                <a:latin typeface="-apple-system"/>
              </a:rPr>
              <a:t> pour localiser les éléments dans l’application.</a:t>
            </a:r>
          </a:p>
          <a:p>
            <a:r>
              <a:rPr lang="fr-FR" b="0" i="0" dirty="0">
                <a:solidFill>
                  <a:srgbClr val="222222"/>
                </a:solidFill>
                <a:effectLst/>
                <a:latin typeface="-apple-system"/>
              </a:rPr>
              <a:t>L’inspecteur </a:t>
            </a:r>
            <a:r>
              <a:rPr lang="fr-FR" b="0" i="0" dirty="0" err="1">
                <a:solidFill>
                  <a:srgbClr val="222222"/>
                </a:solidFill>
                <a:effectLst/>
                <a:latin typeface="-apple-system"/>
              </a:rPr>
              <a:t>Appium</a:t>
            </a:r>
            <a:r>
              <a:rPr lang="fr-FR" b="0" i="0" dirty="0">
                <a:solidFill>
                  <a:srgbClr val="222222"/>
                </a:solidFill>
                <a:effectLst/>
                <a:latin typeface="-apple-system"/>
              </a:rPr>
              <a:t> utilise aussi bien des émulateurs que des appareils du monde réel. Il reflète simplement l’écran de l’appareil et nous pouvons interagir avec lui et obtenir les détails des éléments. </a:t>
            </a:r>
            <a:endParaRPr lang="fr-FR" dirty="0"/>
          </a:p>
        </p:txBody>
      </p:sp>
    </p:spTree>
    <p:extLst>
      <p:ext uri="{BB962C8B-B14F-4D97-AF65-F5344CB8AC3E}">
        <p14:creationId xmlns:p14="http://schemas.microsoft.com/office/powerpoint/2010/main" val="306566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4CAD10-E5A1-E4E9-1A26-2BFAA028B359}"/>
              </a:ext>
            </a:extLst>
          </p:cNvPr>
          <p:cNvSpPr>
            <a:spLocks noGrp="1"/>
          </p:cNvSpPr>
          <p:nvPr>
            <p:ph idx="1"/>
          </p:nvPr>
        </p:nvSpPr>
        <p:spPr>
          <a:xfrm>
            <a:off x="691078" y="2317899"/>
            <a:ext cx="11253271" cy="3629199"/>
          </a:xfrm>
        </p:spPr>
        <p:txBody>
          <a:bodyPr>
            <a:normAutofit/>
          </a:bodyPr>
          <a:lstStyle/>
          <a:p>
            <a:r>
              <a:rPr lang="fr-FR" b="0" i="0" dirty="0">
                <a:solidFill>
                  <a:srgbClr val="222222"/>
                </a:solidFill>
                <a:effectLst/>
                <a:latin typeface="-apple-system"/>
              </a:rPr>
              <a:t>Comme il est très courant que plusieurs éléments du même type soient présents à l’écran, il est possible que deux ou plusieurs éléments aient la même adresse. Ainsi, trouver certains éléments peut être assez facile mais pour certains, nous pourrions avoir besoin d’un effort supplémentaire.</a:t>
            </a:r>
          </a:p>
          <a:p>
            <a:r>
              <a:rPr lang="fr-FR" b="0" i="0" dirty="0">
                <a:solidFill>
                  <a:srgbClr val="222222"/>
                </a:solidFill>
                <a:effectLst/>
                <a:latin typeface="-apple-system"/>
              </a:rPr>
              <a:t>Il existe donc différentes façons d’identifier de manière unique ces éléments:</a:t>
            </a:r>
          </a:p>
          <a:p>
            <a:endParaRPr lang="fr-FR" b="0" i="0" dirty="0">
              <a:solidFill>
                <a:srgbClr val="222222"/>
              </a:solidFill>
              <a:effectLst/>
              <a:latin typeface="-apple-system"/>
            </a:endParaRPr>
          </a:p>
          <a:p>
            <a:pPr marL="0" indent="0">
              <a:buNone/>
            </a:pPr>
            <a:endParaRPr lang="fr-FR" b="1" i="0" dirty="0">
              <a:solidFill>
                <a:srgbClr val="222222"/>
              </a:solidFill>
              <a:effectLst/>
              <a:latin typeface="-apple-system"/>
            </a:endParaRPr>
          </a:p>
          <a:p>
            <a:endParaRPr lang="fr-FR" b="1" i="0" dirty="0">
              <a:solidFill>
                <a:srgbClr val="222222"/>
              </a:solidFill>
              <a:effectLst/>
              <a:latin typeface="-apple-system"/>
            </a:endParaRPr>
          </a:p>
          <a:p>
            <a:endParaRPr lang="fr-FR" dirty="0"/>
          </a:p>
        </p:txBody>
      </p:sp>
      <p:sp>
        <p:nvSpPr>
          <p:cNvPr id="4" name="Titre 1">
            <a:extLst>
              <a:ext uri="{FF2B5EF4-FFF2-40B4-BE49-F238E27FC236}">
                <a16:creationId xmlns:a16="http://schemas.microsoft.com/office/drawing/2014/main" id="{9A49D058-8C0A-6A82-BA0B-101B4F32EE58}"/>
              </a:ext>
            </a:extLst>
          </p:cNvPr>
          <p:cNvSpPr>
            <a:spLocks noGrp="1"/>
          </p:cNvSpPr>
          <p:nvPr>
            <p:ph type="title"/>
          </p:nvPr>
        </p:nvSpPr>
        <p:spPr>
          <a:xfrm>
            <a:off x="691079" y="725951"/>
            <a:ext cx="10325000" cy="1442463"/>
          </a:xfrm>
        </p:spPr>
        <p:txBody>
          <a:bodyPr>
            <a:normAutofit/>
          </a:bodyPr>
          <a:lstStyle/>
          <a:p>
            <a:r>
              <a:rPr lang="fr-FR" dirty="0"/>
              <a:t>les stratégies de sélections des éléments </a:t>
            </a:r>
            <a:r>
              <a:rPr lang="fr-FR" dirty="0" err="1"/>
              <a:t>webs</a:t>
            </a:r>
            <a:r>
              <a:rPr lang="fr-FR" dirty="0"/>
              <a:t> via </a:t>
            </a:r>
            <a:r>
              <a:rPr lang="fr-FR" dirty="0" err="1"/>
              <a:t>Appium</a:t>
            </a:r>
            <a:r>
              <a:rPr lang="fr-FR" dirty="0"/>
              <a:t>:</a:t>
            </a:r>
          </a:p>
        </p:txBody>
      </p:sp>
    </p:spTree>
    <p:extLst>
      <p:ext uri="{BB962C8B-B14F-4D97-AF65-F5344CB8AC3E}">
        <p14:creationId xmlns:p14="http://schemas.microsoft.com/office/powerpoint/2010/main" val="54034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4CAD10-E5A1-E4E9-1A26-2BFAA028B359}"/>
              </a:ext>
            </a:extLst>
          </p:cNvPr>
          <p:cNvSpPr>
            <a:spLocks noGrp="1"/>
          </p:cNvSpPr>
          <p:nvPr>
            <p:ph idx="1"/>
          </p:nvPr>
        </p:nvSpPr>
        <p:spPr>
          <a:xfrm>
            <a:off x="691078" y="2317899"/>
            <a:ext cx="11253271" cy="362919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1" i="0" u="none" strike="noStrike" cap="none" normalizeH="0" baseline="0" dirty="0">
                <a:ln>
                  <a:noFill/>
                </a:ln>
                <a:solidFill>
                  <a:srgbClr val="222222"/>
                </a:solidFill>
                <a:effectLst/>
                <a:latin typeface="-apple-system"/>
              </a:rPr>
              <a:t>ID</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222222"/>
                </a:solidFill>
                <a:effectLst/>
                <a:latin typeface="-apple-system"/>
              </a:rPr>
              <a:t>La recherche d’éléments par ID est la plus simple de toutes. Chaque élément a un ID attaché à lui qui peut être utilisé pour l’identifier et aussi interagir avec lui. Dans Android nous utilisons ressource-id et dans iOS nous utilisons Name ou label.</a:t>
            </a:r>
            <a:endParaRPr kumimoji="0" lang="fr-FR" altLang="fr-FR" sz="16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222222"/>
                </a:solidFill>
                <a:effectLst/>
                <a:latin typeface="Monaco"/>
              </a:rPr>
              <a:t>dr.findElement</a:t>
            </a:r>
            <a:r>
              <a:rPr kumimoji="0" lang="fr-FR" altLang="fr-FR" sz="1600" b="0" i="0" u="none" strike="noStrike" cap="none" normalizeH="0" baseline="0" dirty="0">
                <a:ln>
                  <a:noFill/>
                </a:ln>
                <a:solidFill>
                  <a:srgbClr val="222222"/>
                </a:solidFill>
                <a:effectLst/>
                <a:latin typeface="Monaco"/>
              </a:rPr>
              <a:t>(By.id("</a:t>
            </a:r>
            <a:r>
              <a:rPr kumimoji="0" lang="fr-FR" altLang="fr-FR" sz="1600" b="0" i="0" u="none" strike="noStrike" cap="none" normalizeH="0" baseline="0" dirty="0" err="1">
                <a:ln>
                  <a:noFill/>
                </a:ln>
                <a:solidFill>
                  <a:srgbClr val="222222"/>
                </a:solidFill>
                <a:effectLst/>
                <a:latin typeface="Monaco"/>
              </a:rPr>
              <a:t>android:id</a:t>
            </a:r>
            <a:r>
              <a:rPr kumimoji="0" lang="fr-FR" altLang="fr-FR" sz="1600" b="0" i="0" u="none" strike="noStrike" cap="none" normalizeH="0" baseline="0" dirty="0">
                <a:ln>
                  <a:noFill/>
                </a:ln>
                <a:solidFill>
                  <a:srgbClr val="222222"/>
                </a:solidFill>
                <a:effectLst/>
                <a:latin typeface="Monaco"/>
              </a:rPr>
              <a:t>/text1")).click();</a:t>
            </a:r>
            <a:r>
              <a:rPr kumimoji="0" lang="fr-FR" altLang="fr-FR" sz="105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a:p>
            <a:endParaRPr lang="fr-FR" b="1" i="0" dirty="0">
              <a:solidFill>
                <a:srgbClr val="222222"/>
              </a:solidFill>
              <a:effectLst/>
              <a:latin typeface="-apple-system"/>
            </a:endParaRPr>
          </a:p>
          <a:p>
            <a:endParaRPr lang="fr-FR" b="1" i="0" dirty="0">
              <a:solidFill>
                <a:srgbClr val="222222"/>
              </a:solidFill>
              <a:effectLst/>
              <a:latin typeface="-apple-system"/>
            </a:endParaRPr>
          </a:p>
          <a:p>
            <a:endParaRPr lang="fr-FR" dirty="0"/>
          </a:p>
        </p:txBody>
      </p:sp>
      <p:sp>
        <p:nvSpPr>
          <p:cNvPr id="4" name="Titre 1">
            <a:extLst>
              <a:ext uri="{FF2B5EF4-FFF2-40B4-BE49-F238E27FC236}">
                <a16:creationId xmlns:a16="http://schemas.microsoft.com/office/drawing/2014/main" id="{9A49D058-8C0A-6A82-BA0B-101B4F32EE58}"/>
              </a:ext>
            </a:extLst>
          </p:cNvPr>
          <p:cNvSpPr>
            <a:spLocks noGrp="1"/>
          </p:cNvSpPr>
          <p:nvPr>
            <p:ph type="title"/>
          </p:nvPr>
        </p:nvSpPr>
        <p:spPr>
          <a:xfrm>
            <a:off x="691079" y="725951"/>
            <a:ext cx="10325000" cy="1442463"/>
          </a:xfrm>
        </p:spPr>
        <p:txBody>
          <a:bodyPr>
            <a:normAutofit/>
          </a:bodyPr>
          <a:lstStyle/>
          <a:p>
            <a:r>
              <a:rPr lang="fr-FR" dirty="0"/>
              <a:t>les stratégies de sélections des éléments </a:t>
            </a:r>
            <a:r>
              <a:rPr lang="fr-FR" dirty="0" err="1"/>
              <a:t>webs</a:t>
            </a:r>
            <a:r>
              <a:rPr lang="fr-FR" dirty="0"/>
              <a:t> via </a:t>
            </a:r>
            <a:r>
              <a:rPr lang="fr-FR" dirty="0" err="1"/>
              <a:t>Appium</a:t>
            </a:r>
            <a:r>
              <a:rPr lang="fr-FR" dirty="0"/>
              <a:t>:</a:t>
            </a:r>
          </a:p>
        </p:txBody>
      </p:sp>
    </p:spTree>
    <p:extLst>
      <p:ext uri="{BB962C8B-B14F-4D97-AF65-F5344CB8AC3E}">
        <p14:creationId xmlns:p14="http://schemas.microsoft.com/office/powerpoint/2010/main" val="390565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4CAD10-E5A1-E4E9-1A26-2BFAA028B359}"/>
              </a:ext>
            </a:extLst>
          </p:cNvPr>
          <p:cNvSpPr>
            <a:spLocks noGrp="1"/>
          </p:cNvSpPr>
          <p:nvPr>
            <p:ph idx="1"/>
          </p:nvPr>
        </p:nvSpPr>
        <p:spPr>
          <a:xfrm>
            <a:off x="691078" y="2317899"/>
            <a:ext cx="11253271" cy="362919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600" b="1" i="0" u="none" strike="noStrike" cap="none" normalizeH="0" baseline="0" dirty="0" err="1">
                <a:ln>
                  <a:noFill/>
                </a:ln>
                <a:solidFill>
                  <a:srgbClr val="222222"/>
                </a:solidFill>
                <a:effectLst/>
                <a:latin typeface="-apple-system"/>
              </a:rPr>
              <a:t>Accessibility</a:t>
            </a:r>
            <a:r>
              <a:rPr kumimoji="0" lang="fr-FR" altLang="fr-FR" sz="3600" b="1" i="0" u="none" strike="noStrike" cap="none" normalizeH="0" baseline="0" dirty="0">
                <a:ln>
                  <a:noFill/>
                </a:ln>
                <a:solidFill>
                  <a:srgbClr val="222222"/>
                </a:solidFill>
                <a:effectLst/>
                <a:latin typeface="-apple-system"/>
              </a:rPr>
              <a:t> ID</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222222"/>
                </a:solidFill>
                <a:effectLst/>
                <a:latin typeface="-apple-system"/>
              </a:rPr>
              <a:t>Ceci est considéré comme le meilleur localisateur d’éléments si vous travaillez pour des applications iOS et Android. L’ID d’accessibilité est multiplateforme et peut être utilisé ou accessible dans les applications </a:t>
            </a:r>
            <a:r>
              <a:rPr kumimoji="0" lang="fr-FR" altLang="fr-FR" sz="2800" b="0" i="0" u="none" strike="noStrike" cap="none" normalizeH="0" baseline="0" dirty="0" err="1">
                <a:ln>
                  <a:noFill/>
                </a:ln>
                <a:solidFill>
                  <a:srgbClr val="222222"/>
                </a:solidFill>
                <a:effectLst/>
                <a:latin typeface="-apple-system"/>
              </a:rPr>
              <a:t>android</a:t>
            </a:r>
            <a:r>
              <a:rPr kumimoji="0" lang="fr-FR" altLang="fr-FR" sz="2800" b="0" i="0" u="none" strike="noStrike" cap="none" normalizeH="0" baseline="0" dirty="0">
                <a:ln>
                  <a:noFill/>
                </a:ln>
                <a:solidFill>
                  <a:srgbClr val="222222"/>
                </a:solidFill>
                <a:effectLst/>
                <a:latin typeface="-apple-system"/>
              </a:rPr>
              <a:t> et iOS également. Cela rend notre code réutilisable.</a:t>
            </a:r>
            <a:endParaRPr kumimoji="0" lang="fr-FR" altLang="fr-FR" sz="20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rgbClr val="222222"/>
                </a:solidFill>
                <a:effectLst/>
                <a:latin typeface="Monaco"/>
              </a:rPr>
              <a:t>dr.findElementByAccessibilityId</a:t>
            </a:r>
            <a:r>
              <a:rPr kumimoji="0" lang="fr-FR" altLang="fr-FR" sz="2000" b="0" i="0" u="none" strike="noStrike" cap="none" normalizeH="0" baseline="0" dirty="0">
                <a:ln>
                  <a:noFill/>
                </a:ln>
                <a:solidFill>
                  <a:srgbClr val="222222"/>
                </a:solidFill>
                <a:effectLst/>
                <a:latin typeface="Monaco"/>
              </a:rPr>
              <a:t>("</a:t>
            </a:r>
            <a:r>
              <a:rPr kumimoji="0" lang="fr-FR" altLang="fr-FR" sz="2000" b="0" i="0" u="none" strike="noStrike" cap="none" normalizeH="0" baseline="0" dirty="0" err="1">
                <a:ln>
                  <a:noFill/>
                </a:ln>
                <a:solidFill>
                  <a:srgbClr val="222222"/>
                </a:solidFill>
                <a:effectLst/>
                <a:latin typeface="Monaco"/>
              </a:rPr>
              <a:t>Accessibility</a:t>
            </a:r>
            <a:r>
              <a:rPr kumimoji="0" lang="fr-FR" altLang="fr-FR" sz="2000" b="0" i="0" u="none" strike="noStrike" cap="none" normalizeH="0" baseline="0" dirty="0">
                <a:ln>
                  <a:noFill/>
                </a:ln>
                <a:solidFill>
                  <a:srgbClr val="222222"/>
                </a:solidFill>
                <a:effectLst/>
                <a:latin typeface="Monaco"/>
              </a:rPr>
              <a:t>").click();</a:t>
            </a:r>
            <a:r>
              <a:rPr kumimoji="0" lang="fr-FR" altLang="fr-FR" sz="1200" b="0" i="0" u="none" strike="noStrike" cap="none" normalizeH="0" baseline="0" dirty="0">
                <a:ln>
                  <a:noFill/>
                </a:ln>
                <a:solidFill>
                  <a:schemeClr val="tx1"/>
                </a:solidFill>
                <a:effectLst/>
              </a:rPr>
              <a:t> </a:t>
            </a:r>
            <a:endParaRPr kumimoji="0" lang="fr-FR" altLang="fr-FR" sz="3600" b="0" i="0" u="none" strike="noStrike" cap="none" normalizeH="0" baseline="0" dirty="0">
              <a:ln>
                <a:noFill/>
              </a:ln>
              <a:solidFill>
                <a:schemeClr val="tx1"/>
              </a:solidFill>
              <a:effectLst/>
              <a:latin typeface="Arial" panose="020B0604020202020204" pitchFamily="34" charset="0"/>
            </a:endParaRPr>
          </a:p>
          <a:p>
            <a:endParaRPr lang="fr-FR" b="1" i="0" dirty="0">
              <a:solidFill>
                <a:srgbClr val="222222"/>
              </a:solidFill>
              <a:effectLst/>
              <a:latin typeface="-apple-system"/>
            </a:endParaRPr>
          </a:p>
          <a:p>
            <a:endParaRPr lang="fr-FR" b="1" i="0" dirty="0">
              <a:solidFill>
                <a:srgbClr val="222222"/>
              </a:solidFill>
              <a:effectLst/>
              <a:latin typeface="-apple-system"/>
            </a:endParaRPr>
          </a:p>
          <a:p>
            <a:endParaRPr lang="fr-FR" dirty="0"/>
          </a:p>
        </p:txBody>
      </p:sp>
      <p:sp>
        <p:nvSpPr>
          <p:cNvPr id="4" name="Titre 1">
            <a:extLst>
              <a:ext uri="{FF2B5EF4-FFF2-40B4-BE49-F238E27FC236}">
                <a16:creationId xmlns:a16="http://schemas.microsoft.com/office/drawing/2014/main" id="{9A49D058-8C0A-6A82-BA0B-101B4F32EE58}"/>
              </a:ext>
            </a:extLst>
          </p:cNvPr>
          <p:cNvSpPr>
            <a:spLocks noGrp="1"/>
          </p:cNvSpPr>
          <p:nvPr>
            <p:ph type="title"/>
          </p:nvPr>
        </p:nvSpPr>
        <p:spPr>
          <a:xfrm>
            <a:off x="691079" y="725951"/>
            <a:ext cx="10325000" cy="1442463"/>
          </a:xfrm>
        </p:spPr>
        <p:txBody>
          <a:bodyPr>
            <a:normAutofit/>
          </a:bodyPr>
          <a:lstStyle/>
          <a:p>
            <a:r>
              <a:rPr lang="fr-FR" dirty="0"/>
              <a:t>les stratégies de sélections des éléments </a:t>
            </a:r>
            <a:r>
              <a:rPr lang="fr-FR" dirty="0" err="1"/>
              <a:t>webs</a:t>
            </a:r>
            <a:r>
              <a:rPr lang="fr-FR" dirty="0"/>
              <a:t> via </a:t>
            </a:r>
            <a:r>
              <a:rPr lang="fr-FR" dirty="0" err="1"/>
              <a:t>Appium</a:t>
            </a:r>
            <a:r>
              <a:rPr lang="fr-FR" dirty="0"/>
              <a:t>:</a:t>
            </a:r>
          </a:p>
        </p:txBody>
      </p:sp>
    </p:spTree>
    <p:extLst>
      <p:ext uri="{BB962C8B-B14F-4D97-AF65-F5344CB8AC3E}">
        <p14:creationId xmlns:p14="http://schemas.microsoft.com/office/powerpoint/2010/main" val="117014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4CAD10-E5A1-E4E9-1A26-2BFAA028B359}"/>
              </a:ext>
            </a:extLst>
          </p:cNvPr>
          <p:cNvSpPr>
            <a:spLocks noGrp="1"/>
          </p:cNvSpPr>
          <p:nvPr>
            <p:ph idx="1"/>
          </p:nvPr>
        </p:nvSpPr>
        <p:spPr>
          <a:xfrm>
            <a:off x="691078" y="2317899"/>
            <a:ext cx="11253271" cy="3629199"/>
          </a:xfrm>
        </p:spPr>
        <p:txBody>
          <a:bodyPr>
            <a:normAutofit fontScale="8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400" b="1" i="0" u="none" strike="noStrike" cap="none" normalizeH="0" baseline="0" dirty="0">
                <a:ln>
                  <a:noFill/>
                </a:ln>
                <a:solidFill>
                  <a:srgbClr val="222222"/>
                </a:solidFill>
                <a:effectLst/>
                <a:latin typeface="-apple-system"/>
              </a:rPr>
              <a:t>Nom de classe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600" b="0" i="0" u="none" strike="noStrike" cap="none" normalizeH="0" baseline="0" dirty="0">
                <a:ln>
                  <a:noFill/>
                </a:ln>
                <a:solidFill>
                  <a:srgbClr val="222222"/>
                </a:solidFill>
                <a:effectLst/>
                <a:latin typeface="-apple-system"/>
              </a:rPr>
              <a:t>Trouver un élément en utilisant le nom de classe n’est pas très fiable. De nombreux éléments peuvent avoir le même nom de classe et ils ne peuvent pas être identifiés juste en utilisant l’attribut de nom de classe de l’élément. Donc, nous pouvons utiliser une combinaison de plusieurs attributs tels que la combinaison du texte avec le nom de classe ensemble et trouver l’élément.</a:t>
            </a:r>
            <a:endParaRPr kumimoji="0" lang="fr-FR" altLang="fr-FR" sz="3600" b="0" i="0" u="none" strike="noStrike" cap="none" normalizeH="0" baseline="0" dirty="0">
              <a:ln>
                <a:noFill/>
              </a:ln>
              <a:solidFill>
                <a:srgbClr val="222222"/>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600" b="0" i="0" u="none" strike="noStrike" cap="none" normalizeH="0" baseline="0" dirty="0">
                <a:ln>
                  <a:noFill/>
                </a:ln>
                <a:solidFill>
                  <a:srgbClr val="222222"/>
                </a:solidFill>
                <a:effectLst/>
                <a:latin typeface="inherit"/>
              </a:rPr>
              <a:t>List&lt;</a:t>
            </a:r>
            <a:r>
              <a:rPr kumimoji="0" lang="fr-FR" altLang="fr-FR" sz="3600" b="0" i="0" u="none" strike="noStrike" cap="none" normalizeH="0" baseline="0" dirty="0" err="1">
                <a:ln>
                  <a:noFill/>
                </a:ln>
                <a:solidFill>
                  <a:srgbClr val="222222"/>
                </a:solidFill>
                <a:effectLst/>
                <a:latin typeface="inherit"/>
              </a:rPr>
              <a:t>WebElement</a:t>
            </a:r>
            <a:r>
              <a:rPr kumimoji="0" lang="fr-FR" altLang="fr-FR" sz="3600" b="0" i="0" u="none" strike="noStrike" cap="none" normalizeH="0" baseline="0" dirty="0">
                <a:ln>
                  <a:noFill/>
                </a:ln>
                <a:solidFill>
                  <a:srgbClr val="222222"/>
                </a:solidFill>
                <a:effectLst/>
                <a:latin typeface="inherit"/>
              </a:rPr>
              <a:t>&gt; buttons = </a:t>
            </a:r>
            <a:r>
              <a:rPr kumimoji="0" lang="fr-FR" altLang="fr-FR" sz="3600" b="0" i="0" u="none" strike="noStrike" cap="none" normalizeH="0" baseline="0" dirty="0" err="1">
                <a:ln>
                  <a:noFill/>
                </a:ln>
                <a:solidFill>
                  <a:srgbClr val="222222"/>
                </a:solidFill>
                <a:effectLst/>
                <a:latin typeface="inherit"/>
              </a:rPr>
              <a:t>driver.findElementsByClassName</a:t>
            </a:r>
            <a:r>
              <a:rPr kumimoji="0" lang="fr-FR" altLang="fr-FR" sz="3600" b="0" i="0" u="none" strike="noStrike" cap="none" normalizeH="0" baseline="0" dirty="0">
                <a:ln>
                  <a:noFill/>
                </a:ln>
                <a:solidFill>
                  <a:srgbClr val="222222"/>
                </a:solidFill>
                <a:effectLst/>
                <a:latin typeface="inherit"/>
              </a:rPr>
              <a:t>("</a:t>
            </a:r>
            <a:r>
              <a:rPr kumimoji="0" lang="fr-FR" altLang="fr-FR" sz="3600" b="0" i="0" u="none" strike="noStrike" cap="none" normalizeH="0" baseline="0" dirty="0" err="1">
                <a:ln>
                  <a:noFill/>
                </a:ln>
                <a:solidFill>
                  <a:srgbClr val="222222"/>
                </a:solidFill>
                <a:effectLst/>
                <a:latin typeface="inherit"/>
              </a:rPr>
              <a:t>android.widget.TextView</a:t>
            </a:r>
            <a:r>
              <a:rPr kumimoji="0" lang="fr-FR" altLang="fr-FR" sz="3600" b="0" i="0" u="none" strike="noStrike" cap="none" normalizeH="0" baseline="0" dirty="0">
                <a:ln>
                  <a:noFill/>
                </a:ln>
                <a:solidFill>
                  <a:srgbClr val="222222"/>
                </a:solidFill>
                <a:effectLst/>
                <a:latin typeface="inherit"/>
              </a:rPr>
              <a:t>");</a:t>
            </a:r>
            <a:r>
              <a:rPr kumimoji="0" lang="fr-FR" altLang="fr-FR" sz="16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a:p>
            <a:endParaRPr lang="fr-FR" b="1" i="0" dirty="0">
              <a:solidFill>
                <a:srgbClr val="222222"/>
              </a:solidFill>
              <a:effectLst/>
              <a:latin typeface="-apple-system"/>
            </a:endParaRPr>
          </a:p>
          <a:p>
            <a:endParaRPr lang="fr-FR" b="1" i="0" dirty="0">
              <a:solidFill>
                <a:srgbClr val="222222"/>
              </a:solidFill>
              <a:effectLst/>
              <a:latin typeface="-apple-system"/>
            </a:endParaRPr>
          </a:p>
          <a:p>
            <a:endParaRPr lang="fr-FR" dirty="0"/>
          </a:p>
        </p:txBody>
      </p:sp>
      <p:sp>
        <p:nvSpPr>
          <p:cNvPr id="4" name="Titre 1">
            <a:extLst>
              <a:ext uri="{FF2B5EF4-FFF2-40B4-BE49-F238E27FC236}">
                <a16:creationId xmlns:a16="http://schemas.microsoft.com/office/drawing/2014/main" id="{9A49D058-8C0A-6A82-BA0B-101B4F32EE58}"/>
              </a:ext>
            </a:extLst>
          </p:cNvPr>
          <p:cNvSpPr>
            <a:spLocks noGrp="1"/>
          </p:cNvSpPr>
          <p:nvPr>
            <p:ph type="title"/>
          </p:nvPr>
        </p:nvSpPr>
        <p:spPr>
          <a:xfrm>
            <a:off x="691079" y="725951"/>
            <a:ext cx="10325000" cy="1442463"/>
          </a:xfrm>
        </p:spPr>
        <p:txBody>
          <a:bodyPr>
            <a:normAutofit/>
          </a:bodyPr>
          <a:lstStyle/>
          <a:p>
            <a:r>
              <a:rPr lang="fr-FR" dirty="0"/>
              <a:t>les stratégies de sélections des éléments </a:t>
            </a:r>
            <a:r>
              <a:rPr lang="fr-FR" dirty="0" err="1"/>
              <a:t>webs</a:t>
            </a:r>
            <a:r>
              <a:rPr lang="fr-FR" dirty="0"/>
              <a:t> via </a:t>
            </a:r>
            <a:r>
              <a:rPr lang="fr-FR" dirty="0" err="1"/>
              <a:t>Appium</a:t>
            </a:r>
            <a:r>
              <a:rPr lang="fr-FR" dirty="0"/>
              <a:t>:</a:t>
            </a:r>
          </a:p>
        </p:txBody>
      </p:sp>
    </p:spTree>
    <p:extLst>
      <p:ext uri="{BB962C8B-B14F-4D97-AF65-F5344CB8AC3E}">
        <p14:creationId xmlns:p14="http://schemas.microsoft.com/office/powerpoint/2010/main" val="193706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4CAD10-E5A1-E4E9-1A26-2BFAA028B359}"/>
              </a:ext>
            </a:extLst>
          </p:cNvPr>
          <p:cNvSpPr>
            <a:spLocks noGrp="1"/>
          </p:cNvSpPr>
          <p:nvPr>
            <p:ph idx="1"/>
          </p:nvPr>
        </p:nvSpPr>
        <p:spPr>
          <a:xfrm>
            <a:off x="691078" y="2317899"/>
            <a:ext cx="11253271" cy="3629199"/>
          </a:xfrm>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5400" b="1" i="0" u="none" strike="noStrike" cap="none" normalizeH="0" baseline="0" dirty="0" err="1">
                <a:ln>
                  <a:noFill/>
                </a:ln>
                <a:solidFill>
                  <a:srgbClr val="222222"/>
                </a:solidFill>
                <a:effectLst/>
                <a:latin typeface="-apple-system"/>
              </a:rPr>
              <a:t>xpath</a:t>
            </a:r>
            <a:endParaRPr kumimoji="0" lang="fr-FR" altLang="fr-FR" sz="5400" b="1" i="0" u="none" strike="noStrike" cap="none" normalizeH="0" baseline="0" dirty="0">
              <a:ln>
                <a:noFill/>
              </a:ln>
              <a:solidFill>
                <a:srgbClr val="222222"/>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400" b="0" i="0" u="none" strike="noStrike" cap="none" normalizeH="0" baseline="0" dirty="0">
                <a:ln>
                  <a:noFill/>
                </a:ln>
                <a:solidFill>
                  <a:srgbClr val="222222"/>
                </a:solidFill>
                <a:effectLst/>
                <a:latin typeface="-apple-system"/>
              </a:rPr>
              <a:t>Cette stratégie de localisation fonctionne sur la structure XML de l’application. Elle identifie les éléments à l’aide de l’emplacement d’autres éléments sur la page. C’est l’un des localisateurs d’éléments les moins fiables car si la position d’un élément change sur la page web, le </a:t>
            </a:r>
            <a:r>
              <a:rPr kumimoji="0" lang="fr-FR" altLang="fr-FR" sz="4400" b="0" i="0" u="none" strike="noStrike" cap="none" normalizeH="0" baseline="0" dirty="0" err="1">
                <a:ln>
                  <a:noFill/>
                </a:ln>
                <a:solidFill>
                  <a:srgbClr val="222222"/>
                </a:solidFill>
                <a:effectLst/>
                <a:latin typeface="-apple-system"/>
              </a:rPr>
              <a:t>xpath</a:t>
            </a:r>
            <a:r>
              <a:rPr kumimoji="0" lang="fr-FR" altLang="fr-FR" sz="4400" b="0" i="0" u="none" strike="noStrike" cap="none" normalizeH="0" baseline="0" dirty="0">
                <a:ln>
                  <a:noFill/>
                </a:ln>
                <a:solidFill>
                  <a:srgbClr val="222222"/>
                </a:solidFill>
                <a:effectLst/>
                <a:latin typeface="-apple-system"/>
              </a:rPr>
              <a:t> de l’élément change aussi.</a:t>
            </a:r>
            <a:endParaRPr kumimoji="0" lang="fr-FR" altLang="fr-FR" sz="3600" b="0" i="0" u="none" strike="noStrike" cap="none" normalizeH="0" baseline="0" dirty="0">
              <a:ln>
                <a:noFill/>
              </a:ln>
              <a:solidFill>
                <a:srgbClr val="222222"/>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600" b="0" i="0" u="none" strike="noStrike" cap="none" normalizeH="0" baseline="0" dirty="0" err="1">
                <a:ln>
                  <a:noFill/>
                </a:ln>
                <a:solidFill>
                  <a:srgbClr val="222222"/>
                </a:solidFill>
                <a:effectLst/>
                <a:latin typeface="Monaco"/>
              </a:rPr>
              <a:t>dr.findElementByXPath</a:t>
            </a:r>
            <a:r>
              <a:rPr kumimoji="0" lang="fr-FR" altLang="fr-FR" sz="3600" b="0" i="0" u="none" strike="noStrike" cap="none" normalizeH="0" baseline="0" dirty="0">
                <a:ln>
                  <a:noFill/>
                </a:ln>
                <a:solidFill>
                  <a:srgbClr val="222222"/>
                </a:solidFill>
                <a:effectLst/>
                <a:latin typeface="Monaco"/>
              </a:rPr>
              <a:t>("//</a:t>
            </a:r>
            <a:r>
              <a:rPr kumimoji="0" lang="fr-FR" altLang="fr-FR" sz="3600" b="0" i="0" u="none" strike="noStrike" cap="none" normalizeH="0" baseline="0" dirty="0" err="1">
                <a:ln>
                  <a:noFill/>
                </a:ln>
                <a:solidFill>
                  <a:srgbClr val="222222"/>
                </a:solidFill>
                <a:effectLst/>
                <a:latin typeface="Monaco"/>
              </a:rPr>
              <a:t>android.widget.TextView</a:t>
            </a:r>
            <a:r>
              <a:rPr kumimoji="0" lang="fr-FR" altLang="fr-FR" sz="3600" b="0" i="0" u="none" strike="noStrike" cap="none" normalizeH="0" baseline="0" dirty="0">
                <a:ln>
                  <a:noFill/>
                </a:ln>
                <a:solidFill>
                  <a:srgbClr val="222222"/>
                </a:solidFill>
                <a:effectLst/>
                <a:latin typeface="Monaco"/>
              </a:rPr>
              <a:t>").click();</a:t>
            </a:r>
            <a:r>
              <a:rPr kumimoji="0" lang="fr-FR" altLang="fr-FR" sz="2000" b="0" i="0" u="none" strike="noStrike" cap="none" normalizeH="0" baseline="0" dirty="0">
                <a:ln>
                  <a:noFill/>
                </a:ln>
                <a:solidFill>
                  <a:schemeClr val="tx1"/>
                </a:solidFill>
                <a:effectLst/>
              </a:rPr>
              <a:t> </a:t>
            </a:r>
            <a:endParaRPr kumimoji="0" lang="fr-FR" altLang="fr-FR" sz="5400" b="0" i="0" u="none" strike="noStrike" cap="none" normalizeH="0" baseline="0" dirty="0">
              <a:ln>
                <a:noFill/>
              </a:ln>
              <a:solidFill>
                <a:schemeClr val="tx1"/>
              </a:solidFill>
              <a:effectLst/>
              <a:latin typeface="Arial" panose="020B0604020202020204" pitchFamily="34" charset="0"/>
            </a:endParaRPr>
          </a:p>
          <a:p>
            <a:endParaRPr lang="fr-FR" b="1" i="0" dirty="0">
              <a:solidFill>
                <a:srgbClr val="222222"/>
              </a:solidFill>
              <a:effectLst/>
              <a:latin typeface="-apple-system"/>
            </a:endParaRPr>
          </a:p>
          <a:p>
            <a:endParaRPr lang="fr-FR" b="1" i="0" dirty="0">
              <a:solidFill>
                <a:srgbClr val="222222"/>
              </a:solidFill>
              <a:effectLst/>
              <a:latin typeface="-apple-system"/>
            </a:endParaRPr>
          </a:p>
          <a:p>
            <a:endParaRPr lang="fr-FR" dirty="0"/>
          </a:p>
        </p:txBody>
      </p:sp>
      <p:sp>
        <p:nvSpPr>
          <p:cNvPr id="4" name="Titre 1">
            <a:extLst>
              <a:ext uri="{FF2B5EF4-FFF2-40B4-BE49-F238E27FC236}">
                <a16:creationId xmlns:a16="http://schemas.microsoft.com/office/drawing/2014/main" id="{9A49D058-8C0A-6A82-BA0B-101B4F32EE58}"/>
              </a:ext>
            </a:extLst>
          </p:cNvPr>
          <p:cNvSpPr>
            <a:spLocks noGrp="1"/>
          </p:cNvSpPr>
          <p:nvPr>
            <p:ph type="title"/>
          </p:nvPr>
        </p:nvSpPr>
        <p:spPr>
          <a:xfrm>
            <a:off x="691079" y="725951"/>
            <a:ext cx="10325000" cy="1442463"/>
          </a:xfrm>
        </p:spPr>
        <p:txBody>
          <a:bodyPr>
            <a:normAutofit/>
          </a:bodyPr>
          <a:lstStyle/>
          <a:p>
            <a:r>
              <a:rPr lang="fr-FR" dirty="0"/>
              <a:t>les stratégies de sélections des éléments </a:t>
            </a:r>
            <a:r>
              <a:rPr lang="fr-FR" dirty="0" err="1"/>
              <a:t>webs</a:t>
            </a:r>
            <a:r>
              <a:rPr lang="fr-FR" dirty="0"/>
              <a:t> via </a:t>
            </a:r>
            <a:r>
              <a:rPr lang="fr-FR" dirty="0" err="1"/>
              <a:t>Appium</a:t>
            </a:r>
            <a:r>
              <a:rPr lang="fr-FR" dirty="0"/>
              <a:t>:</a:t>
            </a:r>
          </a:p>
        </p:txBody>
      </p:sp>
    </p:spTree>
    <p:extLst>
      <p:ext uri="{BB962C8B-B14F-4D97-AF65-F5344CB8AC3E}">
        <p14:creationId xmlns:p14="http://schemas.microsoft.com/office/powerpoint/2010/main" val="1241139837"/>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323</TotalTime>
  <Words>574</Words>
  <Application>Microsoft Office PowerPoint</Application>
  <PresentationFormat>Grand écran</PresentationFormat>
  <Paragraphs>39</Paragraphs>
  <Slides>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-apple-system</vt:lpstr>
      <vt:lpstr>Arial</vt:lpstr>
      <vt:lpstr>Grandview</vt:lpstr>
      <vt:lpstr>inherit</vt:lpstr>
      <vt:lpstr>Monaco</vt:lpstr>
      <vt:lpstr>MontserratRegular</vt:lpstr>
      <vt:lpstr>Wingdings</vt:lpstr>
      <vt:lpstr>CosineVTI</vt:lpstr>
      <vt:lpstr>APPIUM</vt:lpstr>
      <vt:lpstr>AGENDA</vt:lpstr>
      <vt:lpstr>C’est quoi appium </vt:lpstr>
      <vt:lpstr>Inspecteur appium </vt:lpstr>
      <vt:lpstr>les stratégies de sélections des éléments webs via Appium:</vt:lpstr>
      <vt:lpstr>les stratégies de sélections des éléments webs via Appium:</vt:lpstr>
      <vt:lpstr>les stratégies de sélections des éléments webs via Appium:</vt:lpstr>
      <vt:lpstr>les stratégies de sélections des éléments webs via Appium:</vt:lpstr>
      <vt:lpstr>les stratégies de sélections des éléments webs via Appium: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APPIUM</dc:title>
  <dc:creator>Ines Masmoudi</dc:creator>
  <cp:lastModifiedBy>Slim Berrais</cp:lastModifiedBy>
  <cp:revision>5</cp:revision>
  <dcterms:created xsi:type="dcterms:W3CDTF">2022-06-09T08:58:26Z</dcterms:created>
  <dcterms:modified xsi:type="dcterms:W3CDTF">2022-06-09T14:40:47Z</dcterms:modified>
</cp:coreProperties>
</file>