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23/05/2022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23/05/2022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23/05/2022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23/05/2022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23/05/2022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23/05/2022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23/05/2022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23/05/2022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23/05/2022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23/05/2022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6014907" y="964734"/>
            <a:ext cx="5173022" cy="3171027"/>
          </a:xfrm>
        </p:spPr>
        <p:txBody>
          <a:bodyPr rtlCol="0">
            <a:normAutofit fontScale="90000"/>
          </a:bodyPr>
          <a:lstStyle/>
          <a:p>
            <a:r>
              <a:rPr lang="fr-FR" dirty="0"/>
              <a:t>Outil de test :</a:t>
            </a:r>
            <a:br>
              <a:rPr lang="fr-FR" dirty="0"/>
            </a:br>
            <a:r>
              <a:rPr lang="fr-FR" dirty="0"/>
              <a:t>plateforme Talan académie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fr-FR" dirty="0"/>
              <a:t>Elaboré par : </a:t>
            </a:r>
          </a:p>
          <a:p>
            <a:pPr rtl="0"/>
            <a:r>
              <a:rPr lang="fr-FR" dirty="0"/>
              <a:t>Berrais Slim </a:t>
            </a:r>
          </a:p>
        </p:txBody>
      </p:sp>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alan Tunisie - Home | Facebook">
            <a:extLst>
              <a:ext uri="{FF2B5EF4-FFF2-40B4-BE49-F238E27FC236}">
                <a16:creationId xmlns:a16="http://schemas.microsoft.com/office/drawing/2014/main" id="{35A5A685-8AE6-4768-9E11-479963FB3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17" b="23368"/>
          <a:stretch/>
        </p:blipFill>
        <p:spPr bwMode="auto">
          <a:xfrm>
            <a:off x="11187929" y="0"/>
            <a:ext cx="1004071" cy="5704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 personne, foule, gens&#10;&#10;Description générée automatiquement">
            <a:extLst>
              <a:ext uri="{FF2B5EF4-FFF2-40B4-BE49-F238E27FC236}">
                <a16:creationId xmlns:a16="http://schemas.microsoft.com/office/drawing/2014/main" id="{98D9A4AA-127E-46F3-EC9E-D2AD454827AF}"/>
              </a:ext>
            </a:extLst>
          </p:cNvPr>
          <p:cNvPicPr>
            <a:picLocks noChangeAspect="1"/>
          </p:cNvPicPr>
          <p:nvPr/>
        </p:nvPicPr>
        <p:blipFill>
          <a:blip r:embed="rId5"/>
          <a:stretch>
            <a:fillRect/>
          </a:stretch>
        </p:blipFill>
        <p:spPr>
          <a:xfrm>
            <a:off x="151003" y="176174"/>
            <a:ext cx="5811172" cy="626656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4">
            <a:extLst>
              <a:ext uri="{FF2B5EF4-FFF2-40B4-BE49-F238E27FC236}">
                <a16:creationId xmlns:a16="http://schemas.microsoft.com/office/drawing/2014/main" id="{147A9AD9-BF39-4397-BF8E-F6EB78D70BDF}"/>
              </a:ext>
            </a:extLst>
          </p:cNvPr>
          <p:cNvGraphicFramePr>
            <a:graphicFrameLocks noGrp="1"/>
          </p:cNvGraphicFramePr>
          <p:nvPr>
            <p:extLst>
              <p:ext uri="{D42A27DB-BD31-4B8C-83A1-F6EECF244321}">
                <p14:modId xmlns:p14="http://schemas.microsoft.com/office/powerpoint/2010/main" val="2268407199"/>
              </p:ext>
            </p:extLst>
          </p:nvPr>
        </p:nvGraphicFramePr>
        <p:xfrm>
          <a:off x="3810725" y="2278022"/>
          <a:ext cx="4435653" cy="2909208"/>
        </p:xfrm>
        <a:graphic>
          <a:graphicData uri="http://schemas.openxmlformats.org/drawingml/2006/table">
            <a:tbl>
              <a:tblPr firstRow="1" bandRow="1">
                <a:tableStyleId>{9D7B26C5-4107-4FEC-AEDC-1716B250A1EF}</a:tableStyleId>
              </a:tblPr>
              <a:tblGrid>
                <a:gridCol w="4435653">
                  <a:extLst>
                    <a:ext uri="{9D8B030D-6E8A-4147-A177-3AD203B41FA5}">
                      <a16:colId xmlns:a16="http://schemas.microsoft.com/office/drawing/2014/main" val="2993870747"/>
                    </a:ext>
                  </a:extLst>
                </a:gridCol>
              </a:tblGrid>
              <a:tr h="511222">
                <a:tc>
                  <a:txBody>
                    <a:bodyPr/>
                    <a:lstStyle/>
                    <a:p>
                      <a:pPr algn="ctr"/>
                      <a:r>
                        <a:rPr lang="fr-FR" sz="2000" b="1" i="0" kern="1200" dirty="0">
                          <a:solidFill>
                            <a:schemeClr val="tx1"/>
                          </a:solidFill>
                          <a:effectLst/>
                          <a:latin typeface="+mn-lt"/>
                          <a:ea typeface="+mn-ea"/>
                          <a:cs typeface="+mn-cs"/>
                        </a:rPr>
                        <a:t>Présentation de la plateforme Talan académie </a:t>
                      </a:r>
                    </a:p>
                  </a:txBody>
                  <a:tcPr/>
                </a:tc>
                <a:extLst>
                  <a:ext uri="{0D108BD9-81ED-4DB2-BD59-A6C34878D82A}">
                    <a16:rowId xmlns:a16="http://schemas.microsoft.com/office/drawing/2014/main" val="2190345653"/>
                  </a:ext>
                </a:extLst>
              </a:tr>
              <a:tr h="2889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Que ce qu’un outil de test ?</a:t>
                      </a:r>
                    </a:p>
                  </a:txBody>
                  <a:tcPr/>
                </a:tc>
                <a:extLst>
                  <a:ext uri="{0D108BD9-81ED-4DB2-BD59-A6C34878D82A}">
                    <a16:rowId xmlns:a16="http://schemas.microsoft.com/office/drawing/2014/main" val="2694275599"/>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Exemple de quelque outil utilisé sur le marché </a:t>
                      </a:r>
                    </a:p>
                  </a:txBody>
                  <a:tcPr/>
                </a:tc>
                <a:extLst>
                  <a:ext uri="{0D108BD9-81ED-4DB2-BD59-A6C34878D82A}">
                    <a16:rowId xmlns:a16="http://schemas.microsoft.com/office/drawing/2014/main" val="3729279785"/>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des outils à étudier pour la plateforme</a:t>
                      </a:r>
                    </a:p>
                  </a:txBody>
                  <a:tcPr/>
                </a:tc>
                <a:extLst>
                  <a:ext uri="{0D108BD9-81ED-4DB2-BD59-A6C34878D82A}">
                    <a16:rowId xmlns:a16="http://schemas.microsoft.com/office/drawing/2014/main" val="1305699778"/>
                  </a:ext>
                </a:extLst>
              </a:tr>
              <a:tr h="4098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final de l’outil et récapitulatif </a:t>
                      </a:r>
                    </a:p>
                  </a:txBody>
                  <a:tcPr/>
                </a:tc>
                <a:extLst>
                  <a:ext uri="{0D108BD9-81ED-4DB2-BD59-A6C34878D82A}">
                    <a16:rowId xmlns:a16="http://schemas.microsoft.com/office/drawing/2014/main" val="125590472"/>
                  </a:ext>
                </a:extLst>
              </a:tr>
            </a:tbl>
          </a:graphicData>
        </a:graphic>
      </p:graphicFrame>
      <p:sp>
        <p:nvSpPr>
          <p:cNvPr id="15" name="ZoneTexte 14">
            <a:extLst>
              <a:ext uri="{FF2B5EF4-FFF2-40B4-BE49-F238E27FC236}">
                <a16:creationId xmlns:a16="http://schemas.microsoft.com/office/drawing/2014/main" id="{3530D56C-F406-4615-8627-A86B08290206}"/>
              </a:ext>
            </a:extLst>
          </p:cNvPr>
          <p:cNvSpPr txBox="1"/>
          <p:nvPr/>
        </p:nvSpPr>
        <p:spPr>
          <a:xfrm>
            <a:off x="-220616" y="1685888"/>
            <a:ext cx="12192000" cy="769441"/>
          </a:xfrm>
          <a:prstGeom prst="rect">
            <a:avLst/>
          </a:prstGeom>
          <a:noFill/>
        </p:spPr>
        <p:txBody>
          <a:bodyPr wrap="square" rtlCol="0">
            <a:spAutoFit/>
          </a:bodyPr>
          <a:lstStyle/>
          <a:p>
            <a:pPr algn="ctr"/>
            <a:r>
              <a:rPr lang="fr-FR" sz="4400" b="1" dirty="0"/>
              <a:t>PLAN</a:t>
            </a:r>
          </a:p>
        </p:txBody>
      </p:sp>
      <p:pic>
        <p:nvPicPr>
          <p:cNvPr id="16" name="Picture 6" descr="Talan Tunisie - Home | Facebook">
            <a:extLst>
              <a:ext uri="{FF2B5EF4-FFF2-40B4-BE49-F238E27FC236}">
                <a16:creationId xmlns:a16="http://schemas.microsoft.com/office/drawing/2014/main" id="{F4DDD183-C5FC-4EBC-8F5A-41601D9E3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F7BA437-5E76-12E7-7712-9E3553B8CE86}"/>
              </a:ext>
            </a:extLst>
          </p:cNvPr>
          <p:cNvSpPr txBox="1"/>
          <p:nvPr/>
        </p:nvSpPr>
        <p:spPr>
          <a:xfrm>
            <a:off x="713064" y="611197"/>
            <a:ext cx="9714453" cy="1200329"/>
          </a:xfrm>
          <a:prstGeom prst="rect">
            <a:avLst/>
          </a:prstGeom>
          <a:noFill/>
        </p:spPr>
        <p:txBody>
          <a:bodyPr wrap="square">
            <a:spAutoFit/>
          </a:bodyPr>
          <a:lstStyle/>
          <a:p>
            <a:pPr algn="ctr"/>
            <a:r>
              <a:rPr lang="fr-FR" sz="3600" dirty="0">
                <a:latin typeface="Arial Black" panose="020B0A04020102020204" pitchFamily="34" charset="0"/>
              </a:rPr>
              <a:t>Outil de test :</a:t>
            </a:r>
            <a:br>
              <a:rPr lang="fr-FR" sz="3600" dirty="0">
                <a:latin typeface="Arial Black" panose="020B0A04020102020204" pitchFamily="34" charset="0"/>
              </a:rPr>
            </a:br>
            <a:r>
              <a:rPr lang="fr-FR" sz="3600" dirty="0">
                <a:latin typeface="Arial Black" panose="020B0A04020102020204" pitchFamily="34" charset="0"/>
              </a:rPr>
              <a:t>cas de la plateforme Talan académie </a:t>
            </a:r>
          </a:p>
        </p:txBody>
      </p:sp>
    </p:spTree>
    <p:extLst>
      <p:ext uri="{BB962C8B-B14F-4D97-AF65-F5344CB8AC3E}">
        <p14:creationId xmlns:p14="http://schemas.microsoft.com/office/powerpoint/2010/main" val="29181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0E0E2-354E-40A9-91A8-2FBCBA18B010}"/>
              </a:ext>
            </a:extLst>
          </p:cNvPr>
          <p:cNvSpPr>
            <a:spLocks noGrp="1"/>
          </p:cNvSpPr>
          <p:nvPr>
            <p:ph type="title"/>
          </p:nvPr>
        </p:nvSpPr>
        <p:spPr/>
        <p:txBody>
          <a:bodyPr/>
          <a:lstStyle/>
          <a:p>
            <a:pPr algn="ctr"/>
            <a:br>
              <a:rPr lang="fr-FR" b="1" i="0" dirty="0">
                <a:solidFill>
                  <a:srgbClr val="212529"/>
                </a:solidFill>
                <a:effectLst/>
                <a:latin typeface="Arial" panose="020B0604020202020204" pitchFamily="34" charset="0"/>
              </a:rPr>
            </a:br>
            <a:endParaRPr lang="fr-FR" dirty="0"/>
          </a:p>
        </p:txBody>
      </p:sp>
      <p:sp>
        <p:nvSpPr>
          <p:cNvPr id="5" name="ZoneTexte 4">
            <a:extLst>
              <a:ext uri="{FF2B5EF4-FFF2-40B4-BE49-F238E27FC236}">
                <a16:creationId xmlns:a16="http://schemas.microsoft.com/office/drawing/2014/main" id="{6C42B195-3FE5-461F-BB65-533AA93C279A}"/>
              </a:ext>
            </a:extLst>
          </p:cNvPr>
          <p:cNvSpPr txBox="1"/>
          <p:nvPr/>
        </p:nvSpPr>
        <p:spPr>
          <a:xfrm>
            <a:off x="-86966" y="276365"/>
            <a:ext cx="12191999" cy="1446550"/>
          </a:xfrm>
          <a:prstGeom prst="rect">
            <a:avLst/>
          </a:prstGeom>
          <a:noFill/>
        </p:spPr>
        <p:txBody>
          <a:bodyPr wrap="square">
            <a:spAutoFit/>
          </a:bodyPr>
          <a:lstStyle/>
          <a:p>
            <a:pPr algn="ctr"/>
            <a:r>
              <a:rPr lang="fr-FR" sz="4400" b="1" i="0" kern="1200" dirty="0">
                <a:solidFill>
                  <a:schemeClr val="tx1"/>
                </a:solidFill>
                <a:effectLst/>
                <a:latin typeface="+mn-lt"/>
                <a:ea typeface="+mn-ea"/>
                <a:cs typeface="+mn-cs"/>
              </a:rPr>
              <a:t>Plateforme Talan académie: identification des fonctionnalité </a:t>
            </a:r>
          </a:p>
        </p:txBody>
      </p:sp>
      <p:pic>
        <p:nvPicPr>
          <p:cNvPr id="1026" name="Picture 2" descr="logo">
            <a:extLst>
              <a:ext uri="{FF2B5EF4-FFF2-40B4-BE49-F238E27FC236}">
                <a16:creationId xmlns:a16="http://schemas.microsoft.com/office/drawing/2014/main" id="{FF44560E-4DDC-4926-9824-9A8A9F94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519363"/>
            <a:ext cx="73628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a:extLst>
              <a:ext uri="{FF2B5EF4-FFF2-40B4-BE49-F238E27FC236}">
                <a16:creationId xmlns:a16="http://schemas.microsoft.com/office/drawing/2014/main" id="{FD7B9ACC-2E21-4A00-9F42-4F3704DB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671763"/>
            <a:ext cx="7362825"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1A436D4-1D18-4975-9185-6F1F84A95F5B}"/>
              </a:ext>
            </a:extLst>
          </p:cNvPr>
          <p:cNvSpPr txBox="1"/>
          <p:nvPr/>
        </p:nvSpPr>
        <p:spPr>
          <a:xfrm>
            <a:off x="1097280" y="2072080"/>
            <a:ext cx="9588617" cy="3416320"/>
          </a:xfrm>
          <a:prstGeom prst="rect">
            <a:avLst/>
          </a:prstGeom>
          <a:noFill/>
        </p:spPr>
        <p:txBody>
          <a:bodyPr wrap="square" rtlCol="0">
            <a:spAutoFit/>
          </a:bodyPr>
          <a:lstStyle/>
          <a:p>
            <a:r>
              <a:rPr lang="fr-FR" dirty="0"/>
              <a:t>C’est une plateforme dédiée à la société Talan qui a pour but d’aider les ingénieurs qui veulent à se reconvertir vers le domaine de l'It de postuler et de tenter leurs chances via le choix de différent cursus </a:t>
            </a:r>
          </a:p>
          <a:p>
            <a:r>
              <a:rPr lang="fr-FR" dirty="0"/>
              <a:t>Fonctionnalité de l’utilisateur sur la plateforme (identification des fonctionnalités) : </a:t>
            </a:r>
          </a:p>
          <a:p>
            <a:r>
              <a:rPr lang="fr-FR" dirty="0"/>
              <a:t>    -Création d’un compte utilisateur (inscription)</a:t>
            </a:r>
          </a:p>
          <a:p>
            <a:r>
              <a:rPr lang="fr-FR" dirty="0"/>
              <a:t>    -Authentification utilisateur</a:t>
            </a:r>
          </a:p>
          <a:p>
            <a:r>
              <a:rPr lang="fr-FR" dirty="0"/>
              <a:t>    -Navigation pour comprendre le concept et avoir plus de détaille sur l’activité de Talan académie      </a:t>
            </a:r>
          </a:p>
          <a:p>
            <a:r>
              <a:rPr lang="fr-FR" dirty="0"/>
              <a:t>    -Postulé pour un cursus </a:t>
            </a:r>
          </a:p>
          <a:p>
            <a:r>
              <a:rPr lang="fr-FR" dirty="0"/>
              <a:t>    -Communiquer avec les responsables de l’activité de reconversion    </a:t>
            </a:r>
          </a:p>
          <a:p>
            <a:r>
              <a:rPr lang="fr-FR" dirty="0"/>
              <a:t>                                         </a:t>
            </a:r>
          </a:p>
          <a:p>
            <a:endParaRPr lang="fr-FR" dirty="0"/>
          </a:p>
          <a:p>
            <a:r>
              <a:rPr lang="fr-FR" dirty="0"/>
              <a:t> </a:t>
            </a:r>
          </a:p>
        </p:txBody>
      </p:sp>
    </p:spTree>
    <p:extLst>
      <p:ext uri="{BB962C8B-B14F-4D97-AF65-F5344CB8AC3E}">
        <p14:creationId xmlns:p14="http://schemas.microsoft.com/office/powerpoint/2010/main" val="30271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117455"/>
            <a:ext cx="7118102" cy="3139321"/>
          </a:xfrm>
          <a:prstGeom prst="rect">
            <a:avLst/>
          </a:prstGeom>
          <a:noFill/>
        </p:spPr>
        <p:txBody>
          <a:bodyPr wrap="square" rtlCol="0">
            <a:spAutoFit/>
          </a:bodyPr>
          <a:lstStyle/>
          <a:p>
            <a:r>
              <a:rPr lang="fr-FR" dirty="0"/>
              <a:t>Les outils de test peuvent être utilisés pour soutenir une ou plusieurs activités de test. Ces outils comprennent : </a:t>
            </a:r>
          </a:p>
          <a:p>
            <a:r>
              <a:rPr lang="fr-FR" dirty="0"/>
              <a:t>• Les outils directement utilisés dans les tests, tels que les outils d'exécution des tests et les outils de préparation des données de test</a:t>
            </a:r>
          </a:p>
          <a:p>
            <a:r>
              <a:rPr lang="fr-FR" dirty="0"/>
              <a:t> • Les outils qui aident à gérer les exigences, les cas de test, les procédures de test, les scripts de test automatisés, les résultats de test, les données de test et les défauts, ainsi que pour le reporting et le pilotage de l'exécution des tests </a:t>
            </a:r>
          </a:p>
          <a:p>
            <a:r>
              <a:rPr lang="fr-FR" dirty="0"/>
              <a:t>• Les outils utilisés pour la recherche et l'évaluation </a:t>
            </a:r>
          </a:p>
          <a:p>
            <a:r>
              <a:rPr lang="fr-FR" dirty="0"/>
              <a:t>• Tout outil d'aide aux tests (une feuille de calcul est aussi un outil de test dans ce sens) </a:t>
            </a:r>
          </a:p>
        </p:txBody>
      </p:sp>
    </p:spTree>
    <p:extLst>
      <p:ext uri="{BB962C8B-B14F-4D97-AF65-F5344CB8AC3E}">
        <p14:creationId xmlns:p14="http://schemas.microsoft.com/office/powerpoint/2010/main" val="14361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74758" y="254125"/>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Exemple de quelque outil utilisé sur le marché </a:t>
            </a:r>
          </a:p>
        </p:txBody>
      </p:sp>
      <p:pic>
        <p:nvPicPr>
          <p:cNvPr id="8" name="Image 7">
            <a:extLst>
              <a:ext uri="{FF2B5EF4-FFF2-40B4-BE49-F238E27FC236}">
                <a16:creationId xmlns:a16="http://schemas.microsoft.com/office/drawing/2014/main" id="{EA93486F-13D9-4DD0-8DE1-F7D85B82D2BF}"/>
              </a:ext>
            </a:extLst>
          </p:cNvPr>
          <p:cNvPicPr>
            <a:picLocks noChangeAspect="1"/>
          </p:cNvPicPr>
          <p:nvPr/>
        </p:nvPicPr>
        <p:blipFill>
          <a:blip r:embed="rId2"/>
          <a:stretch>
            <a:fillRect/>
          </a:stretch>
        </p:blipFill>
        <p:spPr>
          <a:xfrm>
            <a:off x="974172" y="2092223"/>
            <a:ext cx="1905000" cy="1666875"/>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2DCD237F-E14B-88DF-EAF1-73AB84C84752}"/>
              </a:ext>
            </a:extLst>
          </p:cNvPr>
          <p:cNvPicPr>
            <a:picLocks noChangeAspect="1"/>
          </p:cNvPicPr>
          <p:nvPr/>
        </p:nvPicPr>
        <p:blipFill>
          <a:blip r:embed="rId3"/>
          <a:stretch>
            <a:fillRect/>
          </a:stretch>
        </p:blipFill>
        <p:spPr>
          <a:xfrm>
            <a:off x="7326910" y="2306535"/>
            <a:ext cx="3695700" cy="1238250"/>
          </a:xfrm>
          <a:prstGeom prst="rect">
            <a:avLst/>
          </a:prstGeom>
        </p:spPr>
      </p:pic>
      <p:pic>
        <p:nvPicPr>
          <p:cNvPr id="12" name="Image 11" descr="Une image contenant texte, clipart&#10;&#10;Description générée automatiquement">
            <a:extLst>
              <a:ext uri="{FF2B5EF4-FFF2-40B4-BE49-F238E27FC236}">
                <a16:creationId xmlns:a16="http://schemas.microsoft.com/office/drawing/2014/main" id="{703DAA31-0AF6-AD41-7FF3-2954E8898A34}"/>
              </a:ext>
            </a:extLst>
          </p:cNvPr>
          <p:cNvPicPr>
            <a:picLocks noChangeAspect="1"/>
          </p:cNvPicPr>
          <p:nvPr/>
        </p:nvPicPr>
        <p:blipFill>
          <a:blip r:embed="rId4"/>
          <a:stretch>
            <a:fillRect/>
          </a:stretch>
        </p:blipFill>
        <p:spPr>
          <a:xfrm>
            <a:off x="2774758" y="2271703"/>
            <a:ext cx="4389939" cy="1273082"/>
          </a:xfrm>
          <a:prstGeom prst="rect">
            <a:avLst/>
          </a:prstGeom>
        </p:spPr>
      </p:pic>
      <p:pic>
        <p:nvPicPr>
          <p:cNvPr id="14" name="Image 13">
            <a:extLst>
              <a:ext uri="{FF2B5EF4-FFF2-40B4-BE49-F238E27FC236}">
                <a16:creationId xmlns:a16="http://schemas.microsoft.com/office/drawing/2014/main" id="{022663FA-7AC2-411B-668F-1AC6B20BA28B}"/>
              </a:ext>
            </a:extLst>
          </p:cNvPr>
          <p:cNvPicPr>
            <a:picLocks noChangeAspect="1"/>
          </p:cNvPicPr>
          <p:nvPr/>
        </p:nvPicPr>
        <p:blipFill>
          <a:blip r:embed="rId5"/>
          <a:stretch>
            <a:fillRect/>
          </a:stretch>
        </p:blipFill>
        <p:spPr>
          <a:xfrm>
            <a:off x="3507821" y="4115813"/>
            <a:ext cx="3270483" cy="1244379"/>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C25F63-93C2-9756-DF05-27E303D8B1D9}"/>
              </a:ext>
            </a:extLst>
          </p:cNvPr>
          <p:cNvPicPr>
            <a:picLocks noChangeAspect="1"/>
          </p:cNvPicPr>
          <p:nvPr/>
        </p:nvPicPr>
        <p:blipFill>
          <a:blip r:embed="rId6"/>
          <a:stretch>
            <a:fillRect/>
          </a:stretch>
        </p:blipFill>
        <p:spPr>
          <a:xfrm>
            <a:off x="6849262" y="3429000"/>
            <a:ext cx="4953000" cy="2286000"/>
          </a:xfrm>
          <a:prstGeom prst="rect">
            <a:avLst/>
          </a:prstGeom>
        </p:spPr>
      </p:pic>
      <p:pic>
        <p:nvPicPr>
          <p:cNvPr id="18" name="Image 17">
            <a:extLst>
              <a:ext uri="{FF2B5EF4-FFF2-40B4-BE49-F238E27FC236}">
                <a16:creationId xmlns:a16="http://schemas.microsoft.com/office/drawing/2014/main" id="{77B2566F-C074-E5DD-2B5F-A5DE593C1F1D}"/>
              </a:ext>
            </a:extLst>
          </p:cNvPr>
          <p:cNvPicPr>
            <a:picLocks noChangeAspect="1"/>
          </p:cNvPicPr>
          <p:nvPr/>
        </p:nvPicPr>
        <p:blipFill>
          <a:blip r:embed="rId7"/>
          <a:stretch>
            <a:fillRect/>
          </a:stretch>
        </p:blipFill>
        <p:spPr>
          <a:xfrm>
            <a:off x="556993" y="3938578"/>
            <a:ext cx="2395057" cy="2395057"/>
          </a:xfrm>
          <a:prstGeom prst="rect">
            <a:avLst/>
          </a:prstGeom>
        </p:spPr>
      </p:pic>
    </p:spTree>
    <p:extLst>
      <p:ext uri="{BB962C8B-B14F-4D97-AF65-F5344CB8AC3E}">
        <p14:creationId xmlns:p14="http://schemas.microsoft.com/office/powerpoint/2010/main" val="26685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sp>
        <p:nvSpPr>
          <p:cNvPr id="4" name="ZoneTexte 3">
            <a:extLst>
              <a:ext uri="{FF2B5EF4-FFF2-40B4-BE49-F238E27FC236}">
                <a16:creationId xmlns:a16="http://schemas.microsoft.com/office/drawing/2014/main" id="{8FCFDB1B-A6CE-4327-AC93-69CCA4B8490B}"/>
              </a:ext>
            </a:extLst>
          </p:cNvPr>
          <p:cNvSpPr txBox="1"/>
          <p:nvPr/>
        </p:nvSpPr>
        <p:spPr>
          <a:xfrm>
            <a:off x="998289" y="2088859"/>
            <a:ext cx="10897299" cy="3693319"/>
          </a:xfrm>
          <a:prstGeom prst="rect">
            <a:avLst/>
          </a:prstGeom>
          <a:noFill/>
        </p:spPr>
        <p:txBody>
          <a:bodyPr wrap="square" rtlCol="0">
            <a:spAutoFit/>
          </a:bodyPr>
          <a:lstStyle/>
          <a:p>
            <a:r>
              <a:rPr lang="fr-FR" dirty="0"/>
              <a:t>On tant qu’apprentie testeur, j’ai choisie d’étudier </a:t>
            </a:r>
            <a:r>
              <a:rPr lang="fr-FR" dirty="0" err="1"/>
              <a:t>Testlink</a:t>
            </a:r>
            <a:r>
              <a:rPr lang="fr-FR" dirty="0"/>
              <a:t> et </a:t>
            </a:r>
            <a:r>
              <a:rPr lang="fr-FR" dirty="0" err="1"/>
              <a:t>Xray</a:t>
            </a:r>
            <a:r>
              <a:rPr lang="fr-FR" dirty="0"/>
              <a:t> pour ma campagne de test voyant un petit récapitulatif pour ces deux logiciel afin de faciliter notre choix final:  </a:t>
            </a:r>
          </a:p>
          <a:p>
            <a:pPr algn="l"/>
            <a:r>
              <a:rPr lang="fr-FR" b="1" i="1" dirty="0"/>
              <a:t>-</a:t>
            </a:r>
            <a:r>
              <a:rPr lang="fr-FR" b="1" i="1" dirty="0" err="1"/>
              <a:t>TestLink</a:t>
            </a:r>
            <a:r>
              <a:rPr lang="fr-FR" b="1" i="1" dirty="0"/>
              <a:t>:</a:t>
            </a:r>
          </a:p>
          <a:p>
            <a:pPr algn="l"/>
            <a:r>
              <a:rPr lang="fr-FR" dirty="0"/>
              <a:t>C'est l'un des meilleurs outils de gestion de test open source. Cet outil de gestion de test basé sur le Web comprend la planification, la création de rapports, les spécifications de test, la création de rapports et le suivi des exigences. Pour suivre l'avancement du projet, des rapports et des graphiques sont disponibles, tandis que des fonctionnalités supplémentaires incluent l'attribution de mots-clés spécifiant les exigences et le journal des événements.</a:t>
            </a:r>
          </a:p>
          <a:p>
            <a:pPr algn="l"/>
            <a:r>
              <a:rPr lang="fr-FR" b="1" i="1" dirty="0"/>
              <a:t>-</a:t>
            </a:r>
            <a:r>
              <a:rPr lang="fr-FR" b="1" i="1" dirty="0" err="1"/>
              <a:t>Xray</a:t>
            </a:r>
            <a:r>
              <a:rPr lang="fr-FR" b="1" i="1" dirty="0"/>
              <a:t> :</a:t>
            </a:r>
          </a:p>
          <a:p>
            <a:pPr algn="l"/>
            <a:r>
              <a:rPr lang="fr-FR" dirty="0"/>
              <a:t>Application de gestion de test manuelle et automatisée n°1 pour l'assurance qualité. C'est un outil complet qui vit à l'intérieur et s'intègre parfaitement à Jira. Son objectif est d'aider les entreprises à améliorer la qualité de leurs produits grâce à des tests efficaces et efficients.</a:t>
            </a:r>
          </a:p>
          <a:p>
            <a:r>
              <a:rPr lang="fr-FR" dirty="0"/>
              <a:t>    </a:t>
            </a:r>
          </a:p>
        </p:txBody>
      </p:sp>
    </p:spTree>
    <p:extLst>
      <p:ext uri="{BB962C8B-B14F-4D97-AF65-F5344CB8AC3E}">
        <p14:creationId xmlns:p14="http://schemas.microsoft.com/office/powerpoint/2010/main" val="317647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63C7F422-4CB8-20C1-E950-FBA28415C835}"/>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graphicFrame>
        <p:nvGraphicFramePr>
          <p:cNvPr id="6" name="Tableau 8">
            <a:extLst>
              <a:ext uri="{FF2B5EF4-FFF2-40B4-BE49-F238E27FC236}">
                <a16:creationId xmlns:a16="http://schemas.microsoft.com/office/drawing/2014/main" id="{7EF941DF-AFAC-1EFF-6D4D-73E1CCCB572D}"/>
              </a:ext>
            </a:extLst>
          </p:cNvPr>
          <p:cNvGraphicFramePr>
            <a:graphicFrameLocks noGrp="1"/>
          </p:cNvGraphicFramePr>
          <p:nvPr>
            <p:extLst>
              <p:ext uri="{D42A27DB-BD31-4B8C-83A1-F6EECF244321}">
                <p14:modId xmlns:p14="http://schemas.microsoft.com/office/powerpoint/2010/main" val="3854553397"/>
              </p:ext>
            </p:extLst>
          </p:nvPr>
        </p:nvGraphicFramePr>
        <p:xfrm>
          <a:off x="1895912" y="2298908"/>
          <a:ext cx="8532069" cy="3508556"/>
        </p:xfrm>
        <a:graphic>
          <a:graphicData uri="http://schemas.openxmlformats.org/drawingml/2006/table">
            <a:tbl>
              <a:tblPr firstRow="1" bandRow="1">
                <a:tableStyleId>{5C22544A-7EE6-4342-B048-85BDC9FD1C3A}</a:tableStyleId>
              </a:tblPr>
              <a:tblGrid>
                <a:gridCol w="4200087">
                  <a:extLst>
                    <a:ext uri="{9D8B030D-6E8A-4147-A177-3AD203B41FA5}">
                      <a16:colId xmlns:a16="http://schemas.microsoft.com/office/drawing/2014/main" val="164960550"/>
                    </a:ext>
                  </a:extLst>
                </a:gridCol>
                <a:gridCol w="4331982">
                  <a:extLst>
                    <a:ext uri="{9D8B030D-6E8A-4147-A177-3AD203B41FA5}">
                      <a16:colId xmlns:a16="http://schemas.microsoft.com/office/drawing/2014/main" val="2958191424"/>
                    </a:ext>
                  </a:extLst>
                </a:gridCol>
              </a:tblGrid>
              <a:tr h="369116">
                <a:tc>
                  <a:txBody>
                    <a:bodyPr/>
                    <a:lstStyle/>
                    <a:p>
                      <a:pPr algn="ctr"/>
                      <a:r>
                        <a:rPr lang="fr-FR" dirty="0" err="1"/>
                        <a:t>Testlink</a:t>
                      </a:r>
                      <a:endParaRPr lang="fr-FR" dirty="0"/>
                    </a:p>
                  </a:txBody>
                  <a:tcPr/>
                </a:tc>
                <a:tc>
                  <a:txBody>
                    <a:bodyPr/>
                    <a:lstStyle/>
                    <a:p>
                      <a:pPr algn="ctr"/>
                      <a:r>
                        <a:rPr lang="fr-FR" dirty="0" err="1"/>
                        <a:t>Xray</a:t>
                      </a:r>
                      <a:endParaRPr lang="fr-FR" dirty="0"/>
                    </a:p>
                  </a:txBody>
                  <a:tcPr/>
                </a:tc>
                <a:extLst>
                  <a:ext uri="{0D108BD9-81ED-4DB2-BD59-A6C34878D82A}">
                    <a16:rowId xmlns:a16="http://schemas.microsoft.com/office/drawing/2014/main" val="754124384"/>
                  </a:ext>
                </a:extLst>
              </a:tr>
              <a:tr h="2676088">
                <a:tc>
                  <a:txBody>
                    <a:bodyPr/>
                    <a:lstStyle/>
                    <a:p>
                      <a:r>
                        <a:rPr lang="fr-FR" sz="1400" b="0" i="0" kern="1200" dirty="0">
                          <a:solidFill>
                            <a:schemeClr val="dk1"/>
                          </a:solidFill>
                          <a:effectLst/>
                          <a:latin typeface="+mn-lt"/>
                          <a:ea typeface="+mn-ea"/>
                          <a:cs typeface="+mn-cs"/>
                        </a:rPr>
                        <a:t>-Prise en charge des graphiques</a:t>
                      </a:r>
                    </a:p>
                    <a:p>
                      <a:r>
                        <a:rPr lang="fr-FR" sz="1400" b="0" i="0" kern="1200" dirty="0">
                          <a:solidFill>
                            <a:schemeClr val="dk1"/>
                          </a:solidFill>
                          <a:effectLst/>
                          <a:latin typeface="+mn-lt"/>
                          <a:ea typeface="+mn-ea"/>
                          <a:cs typeface="+mn-cs"/>
                        </a:rPr>
                        <a:t>-Prise en charge des métriques</a:t>
                      </a:r>
                    </a:p>
                    <a:p>
                      <a:r>
                        <a:rPr lang="fr-FR" sz="1400" b="0" i="0" kern="1200" dirty="0">
                          <a:solidFill>
                            <a:schemeClr val="dk1"/>
                          </a:solidFill>
                          <a:effectLst/>
                          <a:latin typeface="+mn-lt"/>
                          <a:ea typeface="+mn-ea"/>
                          <a:cs typeface="+mn-cs"/>
                        </a:rPr>
                        <a:t>-Création et exécution des tests</a:t>
                      </a:r>
                    </a:p>
                    <a:p>
                      <a:r>
                        <a:rPr lang="fr-FR" sz="1400" b="0" i="0" kern="1200" dirty="0">
                          <a:solidFill>
                            <a:schemeClr val="dk1"/>
                          </a:solidFill>
                          <a:effectLst/>
                          <a:latin typeface="+mn-lt"/>
                          <a:ea typeface="+mn-ea"/>
                          <a:cs typeface="+mn-cs"/>
                        </a:rPr>
                        <a:t>-Interface utilisateur conviviale</a:t>
                      </a:r>
                    </a:p>
                    <a:p>
                      <a:r>
                        <a:rPr lang="fr-FR" sz="1400" b="0" i="0" kern="1200" dirty="0">
                          <a:solidFill>
                            <a:schemeClr val="dk1"/>
                          </a:solidFill>
                          <a:effectLst/>
                          <a:latin typeface="+mn-lt"/>
                          <a:ea typeface="+mn-ea"/>
                          <a:cs typeface="+mn-cs"/>
                        </a:rPr>
                        <a:t>-Enregistrement des défauts</a:t>
                      </a:r>
                    </a:p>
                    <a:p>
                      <a:endParaRPr lang="fr-FR" dirty="0"/>
                    </a:p>
                  </a:txBody>
                  <a:tcPr/>
                </a:tc>
                <a:tc>
                  <a:txBody>
                    <a:bodyPr/>
                    <a:lstStyle/>
                    <a:p>
                      <a:r>
                        <a:rPr lang="fr-FR" sz="1400" b="0" i="0" kern="1200" dirty="0">
                          <a:solidFill>
                            <a:schemeClr val="dk1"/>
                          </a:solidFill>
                          <a:effectLst/>
                          <a:latin typeface="+mn-lt"/>
                          <a:ea typeface="+mn-ea"/>
                          <a:cs typeface="+mn-cs"/>
                        </a:rPr>
                        <a:t>-Traçabilité entre exigences, tests, défauts, exécutions</a:t>
                      </a:r>
                    </a:p>
                    <a:p>
                      <a:r>
                        <a:rPr lang="fr-FR" sz="1400" b="0" i="0" kern="1200" dirty="0">
                          <a:solidFill>
                            <a:schemeClr val="dk1"/>
                          </a:solidFill>
                          <a:effectLst/>
                          <a:latin typeface="+mn-lt"/>
                          <a:ea typeface="+mn-ea"/>
                          <a:cs typeface="+mn-cs"/>
                        </a:rPr>
                        <a:t>-Définir des préconditions réutilisables et les associer aux tests</a:t>
                      </a:r>
                    </a:p>
                    <a:p>
                      <a:r>
                        <a:rPr lang="fr-FR" sz="1400" b="0" i="0" kern="1200" dirty="0">
                          <a:solidFill>
                            <a:schemeClr val="dk1"/>
                          </a:solidFill>
                          <a:effectLst/>
                          <a:latin typeface="+mn-lt"/>
                          <a:ea typeface="+mn-ea"/>
                          <a:cs typeface="+mn-cs"/>
                        </a:rPr>
                        <a:t>-Organiser les tests dans des dossiers et des ensembles de tests</a:t>
                      </a:r>
                    </a:p>
                    <a:p>
                      <a:r>
                        <a:rPr lang="fr-FR" sz="1400" b="0" i="0" kern="1200" dirty="0">
                          <a:solidFill>
                            <a:schemeClr val="dk1"/>
                          </a:solidFill>
                          <a:effectLst/>
                          <a:latin typeface="+mn-lt"/>
                          <a:ea typeface="+mn-ea"/>
                          <a:cs typeface="+mn-cs"/>
                        </a:rPr>
                        <a:t>-Plans de test pour suivre les progrès</a:t>
                      </a:r>
                    </a:p>
                    <a:p>
                      <a:r>
                        <a:rPr lang="fr-FR" sz="1400" b="0" i="0" kern="1200" dirty="0">
                          <a:solidFill>
                            <a:schemeClr val="dk1"/>
                          </a:solidFill>
                          <a:effectLst/>
                          <a:latin typeface="+mn-lt"/>
                          <a:ea typeface="+mn-ea"/>
                          <a:cs typeface="+mn-cs"/>
                        </a:rPr>
                        <a:t>-Environnements de test</a:t>
                      </a:r>
                    </a:p>
                    <a:p>
                      <a:r>
                        <a:rPr lang="fr-FR" sz="1400" b="0" i="0" kern="1200" dirty="0">
                          <a:solidFill>
                            <a:schemeClr val="dk1"/>
                          </a:solidFill>
                          <a:effectLst/>
                          <a:latin typeface="+mn-lt"/>
                          <a:ea typeface="+mn-ea"/>
                          <a:cs typeface="+mn-cs"/>
                        </a:rPr>
                        <a:t>-BDD – Écrire des scénarios </a:t>
                      </a:r>
                      <a:r>
                        <a:rPr lang="fr-FR" sz="1400" b="0" i="0" kern="1200" dirty="0" err="1">
                          <a:solidFill>
                            <a:schemeClr val="dk1"/>
                          </a:solidFill>
                          <a:effectLst/>
                          <a:latin typeface="+mn-lt"/>
                          <a:ea typeface="+mn-ea"/>
                          <a:cs typeface="+mn-cs"/>
                        </a:rPr>
                        <a:t>Cucumber</a:t>
                      </a:r>
                      <a:r>
                        <a:rPr lang="fr-FR" sz="1400" b="0" i="0" kern="1200" dirty="0">
                          <a:solidFill>
                            <a:schemeClr val="dk1"/>
                          </a:solidFill>
                          <a:effectLst/>
                          <a:latin typeface="+mn-lt"/>
                          <a:ea typeface="+mn-ea"/>
                          <a:cs typeface="+mn-cs"/>
                        </a:rPr>
                        <a:t> dans Jira</a:t>
                      </a:r>
                    </a:p>
                    <a:p>
                      <a:r>
                        <a:rPr lang="fr-FR" sz="1400" b="0" i="0" kern="1200" dirty="0">
                          <a:solidFill>
                            <a:schemeClr val="dk1"/>
                          </a:solidFill>
                          <a:effectLst/>
                          <a:latin typeface="+mn-lt"/>
                          <a:ea typeface="+mn-ea"/>
                          <a:cs typeface="+mn-cs"/>
                        </a:rPr>
                        <a:t>-S'intègre aux </a:t>
                      </a:r>
                      <a:r>
                        <a:rPr lang="fr-FR" sz="1400" b="0" i="0" kern="1200" dirty="0" err="1">
                          <a:solidFill>
                            <a:schemeClr val="dk1"/>
                          </a:solidFill>
                          <a:effectLst/>
                          <a:latin typeface="+mn-lt"/>
                          <a:ea typeface="+mn-ea"/>
                          <a:cs typeface="+mn-cs"/>
                        </a:rPr>
                        <a:t>frameworks</a:t>
                      </a:r>
                      <a:r>
                        <a:rPr lang="fr-FR" sz="1400" b="0" i="0" kern="1200" dirty="0">
                          <a:solidFill>
                            <a:schemeClr val="dk1"/>
                          </a:solidFill>
                          <a:effectLst/>
                          <a:latin typeface="+mn-lt"/>
                          <a:ea typeface="+mn-ea"/>
                          <a:cs typeface="+mn-cs"/>
                        </a:rPr>
                        <a:t> d'automatisation des tests (</a:t>
                      </a:r>
                      <a:r>
                        <a:rPr lang="fr-FR" sz="1400" b="0" i="0" kern="1200" dirty="0" err="1">
                          <a:solidFill>
                            <a:schemeClr val="dk1"/>
                          </a:solidFill>
                          <a:effectLst/>
                          <a:latin typeface="+mn-lt"/>
                          <a:ea typeface="+mn-ea"/>
                          <a:cs typeface="+mn-cs"/>
                        </a:rPr>
                        <a:t>Selenium</a:t>
                      </a:r>
                      <a:r>
                        <a:rPr lang="fr-FR" sz="1400" b="0" i="0" kern="1200" dirty="0">
                          <a:solidFill>
                            <a:schemeClr val="dk1"/>
                          </a:solidFill>
                          <a:effectLst/>
                          <a:latin typeface="+mn-lt"/>
                          <a:ea typeface="+mn-ea"/>
                          <a:cs typeface="+mn-cs"/>
                        </a:rPr>
                        <a:t>, JUnit, </a:t>
                      </a:r>
                      <a:r>
                        <a:rPr lang="fr-FR" sz="1400" b="0" i="0" kern="1200" dirty="0" err="1">
                          <a:solidFill>
                            <a:schemeClr val="dk1"/>
                          </a:solidFill>
                          <a:effectLst/>
                          <a:latin typeface="+mn-lt"/>
                          <a:ea typeface="+mn-ea"/>
                          <a:cs typeface="+mn-cs"/>
                        </a:rPr>
                        <a:t>Nunit</a:t>
                      </a:r>
                      <a:r>
                        <a:rPr lang="fr-FR" sz="1400" b="0" i="0" kern="1200" dirty="0">
                          <a:solidFill>
                            <a:schemeClr val="dk1"/>
                          </a:solidFill>
                          <a:effectLst/>
                          <a:latin typeface="+mn-lt"/>
                          <a:ea typeface="+mn-ea"/>
                          <a:cs typeface="+mn-cs"/>
                        </a:rPr>
                        <a:t>, Robot, …)</a:t>
                      </a:r>
                    </a:p>
                    <a:p>
                      <a:r>
                        <a:rPr lang="fr-FR" sz="1400" b="0" i="0" kern="1200" dirty="0">
                          <a:solidFill>
                            <a:schemeClr val="dk1"/>
                          </a:solidFill>
                          <a:effectLst/>
                          <a:latin typeface="+mn-lt"/>
                          <a:ea typeface="+mn-ea"/>
                          <a:cs typeface="+mn-cs"/>
                        </a:rPr>
                        <a:t>-API REST intégrée</a:t>
                      </a:r>
                    </a:p>
                    <a:p>
                      <a:r>
                        <a:rPr lang="fr-FR" sz="1400" b="0" i="0" kern="1200" dirty="0">
                          <a:solidFill>
                            <a:schemeClr val="dk1"/>
                          </a:solidFill>
                          <a:effectLst/>
                          <a:latin typeface="+mn-lt"/>
                          <a:ea typeface="+mn-ea"/>
                          <a:cs typeface="+mn-cs"/>
                        </a:rPr>
                        <a:t>-Intégrations CI (</a:t>
                      </a:r>
                      <a:r>
                        <a:rPr lang="fr-FR" sz="1400" b="0" i="0" kern="1200" dirty="0" err="1">
                          <a:solidFill>
                            <a:schemeClr val="dk1"/>
                          </a:solidFill>
                          <a:effectLst/>
                          <a:latin typeface="+mn-lt"/>
                          <a:ea typeface="+mn-ea"/>
                          <a:cs typeface="+mn-cs"/>
                        </a:rPr>
                        <a:t>Bamboo</a:t>
                      </a:r>
                      <a:r>
                        <a:rPr lang="fr-FR" sz="1400" b="0" i="0" kern="1200" dirty="0">
                          <a:solidFill>
                            <a:schemeClr val="dk1"/>
                          </a:solidFill>
                          <a:effectLst/>
                          <a:latin typeface="+mn-lt"/>
                          <a:ea typeface="+mn-ea"/>
                          <a:cs typeface="+mn-cs"/>
                        </a:rPr>
                        <a:t>, Jenkins)</a:t>
                      </a:r>
                    </a:p>
                    <a:p>
                      <a:r>
                        <a:rPr lang="fr-FR" sz="1400" b="0" i="0" kern="1200" dirty="0">
                          <a:solidFill>
                            <a:schemeClr val="dk1"/>
                          </a:solidFill>
                          <a:effectLst/>
                          <a:latin typeface="+mn-lt"/>
                          <a:ea typeface="+mn-ea"/>
                          <a:cs typeface="+mn-cs"/>
                        </a:rPr>
                        <a:t>-Rapports intégrés</a:t>
                      </a:r>
                    </a:p>
                    <a:p>
                      <a:endParaRPr lang="fr-FR" dirty="0"/>
                    </a:p>
                  </a:txBody>
                  <a:tcPr/>
                </a:tc>
                <a:extLst>
                  <a:ext uri="{0D108BD9-81ED-4DB2-BD59-A6C34878D82A}">
                    <a16:rowId xmlns:a16="http://schemas.microsoft.com/office/drawing/2014/main" val="2463012838"/>
                  </a:ext>
                </a:extLst>
              </a:tr>
            </a:tbl>
          </a:graphicData>
        </a:graphic>
      </p:graphicFrame>
      <p:sp>
        <p:nvSpPr>
          <p:cNvPr id="9" name="ZoneTexte 8">
            <a:extLst>
              <a:ext uri="{FF2B5EF4-FFF2-40B4-BE49-F238E27FC236}">
                <a16:creationId xmlns:a16="http://schemas.microsoft.com/office/drawing/2014/main" id="{2823296B-A0EA-A885-1914-3E7F194CCCD0}"/>
              </a:ext>
            </a:extLst>
          </p:cNvPr>
          <p:cNvSpPr txBox="1"/>
          <p:nvPr/>
        </p:nvSpPr>
        <p:spPr>
          <a:xfrm>
            <a:off x="4468535" y="1929576"/>
            <a:ext cx="3254929" cy="369332"/>
          </a:xfrm>
          <a:prstGeom prst="rect">
            <a:avLst/>
          </a:prstGeom>
          <a:noFill/>
        </p:spPr>
        <p:txBody>
          <a:bodyPr wrap="square" rtlCol="0">
            <a:spAutoFit/>
          </a:bodyPr>
          <a:lstStyle/>
          <a:p>
            <a:pPr algn="ctr"/>
            <a:r>
              <a:rPr lang="fr-FR" b="1" dirty="0">
                <a:solidFill>
                  <a:srgbClr val="FF0000"/>
                </a:solidFill>
              </a:rPr>
              <a:t>Caractéristique</a:t>
            </a:r>
          </a:p>
        </p:txBody>
      </p:sp>
    </p:spTree>
    <p:extLst>
      <p:ext uri="{BB962C8B-B14F-4D97-AF65-F5344CB8AC3E}">
        <p14:creationId xmlns:p14="http://schemas.microsoft.com/office/powerpoint/2010/main" val="20247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141161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Conclusion </a:t>
            </a: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1200329"/>
          </a:xfrm>
          <a:prstGeom prst="rect">
            <a:avLst/>
          </a:prstGeom>
          <a:noFill/>
        </p:spPr>
        <p:txBody>
          <a:bodyPr wrap="square" rtlCol="0">
            <a:spAutoFit/>
          </a:bodyPr>
          <a:lstStyle/>
          <a:p>
            <a:r>
              <a:rPr lang="fr-FR" dirty="0"/>
              <a:t>Dans le marcher il existe beaucoup d’outil de gestion de test meilleurs que </a:t>
            </a:r>
            <a:r>
              <a:rPr lang="fr-FR" dirty="0" err="1"/>
              <a:t>xray</a:t>
            </a:r>
            <a:r>
              <a:rPr lang="fr-FR" dirty="0"/>
              <a:t> et </a:t>
            </a:r>
            <a:r>
              <a:rPr lang="fr-FR" dirty="0" err="1"/>
              <a:t>testlink</a:t>
            </a:r>
            <a:r>
              <a:rPr lang="fr-FR" dirty="0"/>
              <a:t> , mon choix a été fait  de point de vue contexte de la plateforme et des spécification de cette dernière en fonction des fonctionnalités,  </a:t>
            </a:r>
          </a:p>
          <a:p>
            <a:r>
              <a:rPr lang="fr-FR" dirty="0"/>
              <a:t> </a:t>
            </a:r>
          </a:p>
        </p:txBody>
      </p:sp>
    </p:spTree>
    <p:extLst>
      <p:ext uri="{BB962C8B-B14F-4D97-AF65-F5344CB8AC3E}">
        <p14:creationId xmlns:p14="http://schemas.microsoft.com/office/powerpoint/2010/main" val="17428410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{DB5E21F3-74DA-42DC-9C6F-2ECEA9FAA282}tf11437505_win32</Template>
  <TotalTime>261</TotalTime>
  <Words>701</Words>
  <Application>Microsoft Office PowerPoint</Application>
  <PresentationFormat>Grand écran</PresentationFormat>
  <Paragraphs>68</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Black</vt:lpstr>
      <vt:lpstr>Calibri</vt:lpstr>
      <vt:lpstr>Georgia Pro Cond Light</vt:lpstr>
      <vt:lpstr>Speak Pro</vt:lpstr>
      <vt:lpstr>RetrospectVTI</vt:lpstr>
      <vt:lpstr>Outil de test : plateforme Talan académie </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TALAN ACADEMY Présentation</dc:title>
  <dc:creator>Ahmed Baha Eddine Ben Dhaya</dc:creator>
  <cp:lastModifiedBy>Slim Berrais</cp:lastModifiedBy>
  <cp:revision>7</cp:revision>
  <dcterms:created xsi:type="dcterms:W3CDTF">2022-04-15T11:51:11Z</dcterms:created>
  <dcterms:modified xsi:type="dcterms:W3CDTF">2022-05-23T11:34:46Z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