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83ea3d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83ea3d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83ea3dc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83ea3dc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a11cd72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a11cd72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83ea3dc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e83ea3d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9a11cd72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9a11cd72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999279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999279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e83ea3f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e83ea3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e90d3821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e90d3821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1" Type="http://schemas.openxmlformats.org/officeDocument/2006/relationships/image" Target="../media/image13.png"/><Relationship Id="rId10" Type="http://schemas.openxmlformats.org/officeDocument/2006/relationships/image" Target="../media/image1.png"/><Relationship Id="rId12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tjhintz@gmail.com" TargetMode="External"/><Relationship Id="rId4" Type="http://schemas.openxmlformats.org/officeDocument/2006/relationships/hyperlink" Target="http://github.com/SlimHintz" TargetMode="External"/><Relationship Id="rId5" Type="http://schemas.openxmlformats.org/officeDocument/2006/relationships/hyperlink" Target="mailto:dan@danvalenzuela.com" TargetMode="External"/><Relationship Id="rId6" Type="http://schemas.openxmlformats.org/officeDocument/2006/relationships/hyperlink" Target="https://github.com/danvalen1" TargetMode="External"/><Relationship Id="rId7" Type="http://schemas.openxmlformats.org/officeDocument/2006/relationships/hyperlink" Target="https://www.flaticon.com/authors/dinosoftlabs" TargetMode="External"/><Relationship Id="rId8" Type="http://schemas.openxmlformats.org/officeDocument/2006/relationships/hyperlink" Target="https://flat-svg-designs.net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09900" y="1305275"/>
            <a:ext cx="6423900" cy="15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in Unemployment During COVID-19 Pandemic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27952" y="2882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Hintz, Dan Valenzuela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3860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1314025"/>
            <a:ext cx="31680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coronavirus pandemic and efforts to curtail it have impacted households’ employment status and economic well-being in a variety of ways.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 classification model to understand which factors contribute most to unemployment.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these factors, policymakers can target which populations will need aid the most.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5084800" y="3456525"/>
            <a:ext cx="2847000" cy="1533600"/>
            <a:chOff x="4879350" y="3133675"/>
            <a:chExt cx="2847000" cy="1533600"/>
          </a:xfrm>
        </p:grpSpPr>
        <p:sp>
          <p:nvSpPr>
            <p:cNvPr id="72" name="Google Shape;72;p14"/>
            <p:cNvSpPr/>
            <p:nvPr/>
          </p:nvSpPr>
          <p:spPr>
            <a:xfrm>
              <a:off x="4879350" y="3133675"/>
              <a:ext cx="2847000" cy="1533600"/>
            </a:xfrm>
            <a:prstGeom prst="flowChartConnector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14"/>
            <p:cNvGrpSpPr/>
            <p:nvPr/>
          </p:nvGrpSpPr>
          <p:grpSpPr>
            <a:xfrm>
              <a:off x="5229525" y="3500575"/>
              <a:ext cx="799800" cy="799800"/>
              <a:chOff x="4468475" y="542150"/>
              <a:chExt cx="799800" cy="7998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4468475" y="542150"/>
                <a:ext cx="799800" cy="7998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75" name="Google Shape;7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4572000" y="645675"/>
                <a:ext cx="592750" cy="592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6" name="Google Shape;76;p14"/>
            <p:cNvGrpSpPr/>
            <p:nvPr/>
          </p:nvGrpSpPr>
          <p:grpSpPr>
            <a:xfrm>
              <a:off x="6577425" y="3500575"/>
              <a:ext cx="799800" cy="799800"/>
              <a:chOff x="6709500" y="1393275"/>
              <a:chExt cx="799800" cy="799800"/>
            </a:xfrm>
          </p:grpSpPr>
          <p:grpSp>
            <p:nvGrpSpPr>
              <p:cNvPr id="77" name="Google Shape;77;p14"/>
              <p:cNvGrpSpPr/>
              <p:nvPr/>
            </p:nvGrpSpPr>
            <p:grpSpPr>
              <a:xfrm>
                <a:off x="6709500" y="1393275"/>
                <a:ext cx="799800" cy="799800"/>
                <a:chOff x="4468475" y="542150"/>
                <a:chExt cx="799800" cy="799800"/>
              </a:xfrm>
            </p:grpSpPr>
            <p:sp>
              <p:nvSpPr>
                <p:cNvPr id="78" name="Google Shape;78;p14"/>
                <p:cNvSpPr/>
                <p:nvPr/>
              </p:nvSpPr>
              <p:spPr>
                <a:xfrm>
                  <a:off x="4468475" y="542150"/>
                  <a:ext cx="799800" cy="799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79" name="Google Shape;79;p1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4572000" y="645675"/>
                  <a:ext cx="592750" cy="592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0" name="Google Shape;80;p14"/>
              <p:cNvSpPr/>
              <p:nvPr/>
            </p:nvSpPr>
            <p:spPr>
              <a:xfrm>
                <a:off x="6709500" y="1393275"/>
                <a:ext cx="799800" cy="799800"/>
              </a:xfrm>
              <a:prstGeom prst="flowChartSummingJunction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" name="Google Shape;81;p14"/>
            <p:cNvCxnSpPr>
              <a:stCxn id="72" idx="4"/>
            </p:cNvCxnSpPr>
            <p:nvPr/>
          </p:nvCxnSpPr>
          <p:spPr>
            <a:xfrm rot="10800000">
              <a:off x="6302850" y="3133675"/>
              <a:ext cx="0" cy="15336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14"/>
          <p:cNvSpPr txBox="1"/>
          <p:nvPr/>
        </p:nvSpPr>
        <p:spPr>
          <a:xfrm>
            <a:off x="4809700" y="3001725"/>
            <a:ext cx="3397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Classifying Employment Status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>
            <a:off x="3318288" y="291113"/>
            <a:ext cx="3397200" cy="1328076"/>
            <a:chOff x="3173463" y="605925"/>
            <a:chExt cx="3397200" cy="1328076"/>
          </a:xfrm>
        </p:grpSpPr>
        <p:pic>
          <p:nvPicPr>
            <p:cNvPr id="84" name="Google Shape;8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3875" y="1097626"/>
              <a:ext cx="836375" cy="83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4"/>
            <p:cNvSpPr txBox="1"/>
            <p:nvPr/>
          </p:nvSpPr>
          <p:spPr>
            <a:xfrm>
              <a:off x="3173463" y="605925"/>
              <a:ext cx="33972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5380200" y="1941525"/>
            <a:ext cx="2256200" cy="1060200"/>
            <a:chOff x="5380200" y="2139525"/>
            <a:chExt cx="2256200" cy="1060200"/>
          </a:xfrm>
        </p:grpSpPr>
        <p:sp>
          <p:nvSpPr>
            <p:cNvPr id="87" name="Google Shape;87;p14"/>
            <p:cNvSpPr/>
            <p:nvPr/>
          </p:nvSpPr>
          <p:spPr>
            <a:xfrm>
              <a:off x="5380200" y="2139525"/>
              <a:ext cx="2256200" cy="686100"/>
            </a:xfrm>
            <a:prstGeom prst="flowChartManualOperation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840550" y="2825625"/>
              <a:ext cx="1342800" cy="37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738" y="458012"/>
            <a:ext cx="827174" cy="82717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6280275" y="-60400"/>
            <a:ext cx="3000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6094725" y="1008325"/>
            <a:ext cx="827150" cy="827150"/>
            <a:chOff x="8064100" y="1874150"/>
            <a:chExt cx="827150" cy="827150"/>
          </a:xfrm>
        </p:grpSpPr>
        <p:sp>
          <p:nvSpPr>
            <p:cNvPr id="92" name="Google Shape;92;p14"/>
            <p:cNvSpPr/>
            <p:nvPr/>
          </p:nvSpPr>
          <p:spPr>
            <a:xfrm>
              <a:off x="8064125" y="1874175"/>
              <a:ext cx="827100" cy="827100"/>
            </a:xfrm>
            <a:prstGeom prst="ellipse">
              <a:avLst/>
            </a:prstGeom>
            <a:solidFill>
              <a:srgbClr val="F0C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3" name="Google Shape;9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64100" y="1874150"/>
              <a:ext cx="827150" cy="827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4"/>
          <p:cNvSpPr txBox="1"/>
          <p:nvPr/>
        </p:nvSpPr>
        <p:spPr>
          <a:xfrm>
            <a:off x="5008300" y="433825"/>
            <a:ext cx="30000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5540450" y="3023825"/>
            <a:ext cx="836400" cy="82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485200" y="3942150"/>
            <a:ext cx="836400" cy="827100"/>
          </a:xfrm>
          <a:prstGeom prst="ellipse">
            <a:avLst/>
          </a:prstGeom>
          <a:solidFill>
            <a:srgbClr val="558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cxnSp>
        <p:nvCxnSpPr>
          <p:cNvPr id="102" name="Google Shape;102;p15"/>
          <p:cNvCxnSpPr/>
          <p:nvPr/>
        </p:nvCxnSpPr>
        <p:spPr>
          <a:xfrm flipH="1" rot="10800000">
            <a:off x="2947300" y="2086625"/>
            <a:ext cx="5855100" cy="21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4739950" y="1110100"/>
            <a:ext cx="4200" cy="36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 rot="10800000">
            <a:off x="7012125" y="1075100"/>
            <a:ext cx="2400" cy="369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94750" y="1299325"/>
            <a:ext cx="1357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Sources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41100" y="2958175"/>
            <a:ext cx="21972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~3900 adult heads of household employed as of April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320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~70 features of each individual created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414025" y="1689600"/>
            <a:ext cx="7200" cy="3013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4219375" y="1143500"/>
            <a:ext cx="32229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75" y="1636700"/>
            <a:ext cx="1019102" cy="40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40998" l="22334" r="22340" t="39220"/>
          <a:stretch/>
        </p:blipFill>
        <p:spPr>
          <a:xfrm>
            <a:off x="604075" y="2086625"/>
            <a:ext cx="1519749" cy="28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5"/>
          <p:cNvGrpSpPr/>
          <p:nvPr/>
        </p:nvGrpSpPr>
        <p:grpSpPr>
          <a:xfrm>
            <a:off x="5461262" y="1143500"/>
            <a:ext cx="827150" cy="827150"/>
            <a:chOff x="8064100" y="1874150"/>
            <a:chExt cx="827150" cy="827150"/>
          </a:xfrm>
        </p:grpSpPr>
        <p:sp>
          <p:nvSpPr>
            <p:cNvPr id="113" name="Google Shape;113;p15"/>
            <p:cNvSpPr/>
            <p:nvPr/>
          </p:nvSpPr>
          <p:spPr>
            <a:xfrm>
              <a:off x="8064125" y="1874175"/>
              <a:ext cx="827100" cy="827100"/>
            </a:xfrm>
            <a:prstGeom prst="ellipse">
              <a:avLst/>
            </a:prstGeom>
            <a:solidFill>
              <a:srgbClr val="F0CB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4" name="Google Shape;11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64100" y="1874150"/>
              <a:ext cx="827150" cy="827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000" y="1138876"/>
            <a:ext cx="836375" cy="8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89813" y="1143475"/>
            <a:ext cx="827174" cy="827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5"/>
          <p:cNvGrpSpPr/>
          <p:nvPr/>
        </p:nvGrpSpPr>
        <p:grpSpPr>
          <a:xfrm>
            <a:off x="7489818" y="2701375"/>
            <a:ext cx="827150" cy="827150"/>
            <a:chOff x="7645293" y="2958175"/>
            <a:chExt cx="827150" cy="827150"/>
          </a:xfrm>
        </p:grpSpPr>
        <p:sp>
          <p:nvSpPr>
            <p:cNvPr id="118" name="Google Shape;118;p15"/>
            <p:cNvSpPr/>
            <p:nvPr/>
          </p:nvSpPr>
          <p:spPr>
            <a:xfrm>
              <a:off x="7645325" y="2958200"/>
              <a:ext cx="827100" cy="82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9" name="Google Shape;119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45293" y="2958175"/>
              <a:ext cx="827150" cy="827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5"/>
          <p:cNvSpPr txBox="1"/>
          <p:nvPr/>
        </p:nvSpPr>
        <p:spPr>
          <a:xfrm>
            <a:off x="7272500" y="2177163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COVID-19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10938" y="4063238"/>
            <a:ext cx="584925" cy="5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7272500" y="3642813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State Politics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3000" y="3051012"/>
            <a:ext cx="827150" cy="8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3165663" y="2449313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Marital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Status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82225" y="3051025"/>
            <a:ext cx="752850" cy="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5327738" y="2449313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Hours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1375" y="2417375"/>
            <a:ext cx="845172" cy="3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3165663" y="817088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Demographic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47238" y="817088"/>
            <a:ext cx="1261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Labor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203964" y="782875"/>
            <a:ext cx="13989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Environmental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Employment in July 2020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387900" y="2085629"/>
            <a:ext cx="3508200" cy="29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About 300 people in our population became unemployed or left the workforce from April to July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Expected Outcomes: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Workers in hospitality industry hit hardest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Older workers would drop out of employment due to COVID concerns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Political alignment of state would have an impact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450" y="1362238"/>
            <a:ext cx="3108769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41597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- Factors in Unemployment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219200"/>
            <a:ext cx="3122100" cy="3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more you work and the more money you make, the more likely you are to be employed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Unexpectedly, hospitality industry did not appear in the top 10 most important factors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600" y="1216575"/>
            <a:ext cx="4733859" cy="335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03" y="1009102"/>
            <a:ext cx="3291897" cy="39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447300" y="137600"/>
            <a:ext cx="824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distribution of people who lost their jobs had two clusters, one for full time and one for part time.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People who were still employed in July worked longer hours and tended to not have two jobs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55788" y="170350"/>
            <a:ext cx="63294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447300" y="83675"/>
            <a:ext cx="8249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Normally distributed given population is heads of household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Above age 60 more people went out of the workforce than those below 40</a:t>
            </a:r>
            <a:b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38" y="863300"/>
            <a:ext cx="2883327" cy="38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4294967295" type="title"/>
          </p:nvPr>
        </p:nvSpPr>
        <p:spPr>
          <a:xfrm>
            <a:off x="391175" y="4647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67" name="Google Shape;167;p20"/>
          <p:cNvSpPr txBox="1"/>
          <p:nvPr>
            <p:ph idx="4294967295" type="body"/>
          </p:nvPr>
        </p:nvSpPr>
        <p:spPr>
          <a:xfrm>
            <a:off x="381900" y="1124100"/>
            <a:ext cx="83802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should be searching for high risk areas based on the proportion of part-time employees, total household income and the average 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 txBox="1"/>
          <p:nvPr>
            <p:ph idx="4294967295" type="title"/>
          </p:nvPr>
        </p:nvSpPr>
        <p:spPr>
          <a:xfrm>
            <a:off x="391175" y="262737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Improving Model</a:t>
            </a:r>
            <a:endParaRPr/>
          </a:p>
        </p:txBody>
      </p:sp>
      <p:sp>
        <p:nvSpPr>
          <p:cNvPr id="170" name="Google Shape;170;p20"/>
          <p:cNvSpPr txBox="1"/>
          <p:nvPr>
            <p:ph idx="4294967295" type="body"/>
          </p:nvPr>
        </p:nvSpPr>
        <p:spPr>
          <a:xfrm>
            <a:off x="391175" y="3487875"/>
            <a:ext cx="8520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more granular geographic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“control” dataset to compare our 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historical data (Dot com bubble burst, housing crisis)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 &amp; Credits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1700" y="1266325"/>
            <a:ext cx="401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Tim Hintz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tjhintz@gmail.com</a:t>
            </a:r>
            <a:endParaRPr sz="16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GitHub.com/SlimHintz</a:t>
            </a:r>
            <a:endParaRPr sz="16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Dan Valenzuela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dan@danvalenzuela.com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GitHub.com/danvalen1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514325" y="1152425"/>
            <a:ext cx="401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Image Credits</a:t>
            </a:r>
            <a:endParaRPr b="1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DinoLabs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Flat SVG Designs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