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62" r:id="rId8"/>
    <p:sldId id="269" r:id="rId9"/>
    <p:sldId id="272" r:id="rId10"/>
    <p:sldId id="273" r:id="rId11"/>
    <p:sldId id="274" r:id="rId12"/>
    <p:sldId id="264" r:id="rId13"/>
    <p:sldId id="275" r:id="rId14"/>
    <p:sldId id="276" r:id="rId15"/>
    <p:sldId id="270" r:id="rId16"/>
    <p:sldId id="277" r:id="rId17"/>
    <p:sldId id="268" r:id="rId18"/>
    <p:sldId id="278" r:id="rId19"/>
    <p:sldId id="260" r:id="rId20"/>
    <p:sldId id="279" r:id="rId21"/>
    <p:sldId id="280" r:id="rId22"/>
    <p:sldId id="281" r:id="rId23"/>
    <p:sldId id="263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6DF"/>
    <a:srgbClr val="4A5564"/>
    <a:srgbClr val="FFFFFF"/>
    <a:srgbClr val="666562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22" d="100"/>
          <a:sy n="122" d="100"/>
        </p:scale>
        <p:origin x="4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Product quality is assured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Results satisfy the client needs with proper documentation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DISCOVERY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pt-PT" sz="1400" spc="50" baseline="0" dirty="0">
              <a:latin typeface="+mn-lt"/>
            </a:rPr>
            <a:t>Collect ideas from team members</a:t>
          </a:r>
        </a:p>
        <a:p>
          <a:pPr marL="0">
            <a:lnSpc>
              <a:spcPct val="100000"/>
            </a:lnSpc>
          </a:pPr>
          <a:r>
            <a:rPr lang="pt-PT" sz="1400" spc="50" baseline="0" dirty="0">
              <a:latin typeface="+mn-lt"/>
            </a:rPr>
            <a:t>Early risks understood</a:t>
          </a:r>
          <a:endParaRPr lang="en-US" sz="1400" spc="50" baseline="0" dirty="0">
            <a:latin typeface="+mn-lt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pt-PT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PLANNING</a:t>
          </a:r>
          <a:endParaRPr lang="en-US" sz="1600" kern="12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Defining size, priority, and difficulty</a:t>
          </a:r>
        </a:p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Assigning tasks to team members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DESIGN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Development Planned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Product Design with respective documentation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Building our features based on the previous phase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Product quality needs to meet design requirement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LAUNCH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DEVELOPMENT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8634" y="671969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DISCOVERY</a:t>
          </a:r>
        </a:p>
      </dsp:txBody>
      <dsp:txXfrm>
        <a:off x="8634" y="671969"/>
        <a:ext cx="2013350" cy="604005"/>
      </dsp:txXfrm>
    </dsp:sp>
    <dsp:sp modelId="{22359DD7-1BFB-4900-BAE6-6084F2F57988}">
      <dsp:nvSpPr>
        <dsp:cNvPr id="0" name=""/>
        <dsp:cNvSpPr/>
      </dsp:nvSpPr>
      <dsp:spPr>
        <a:xfrm>
          <a:off x="8634" y="1275974"/>
          <a:ext cx="2013350" cy="1796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spc="50" baseline="0" dirty="0">
              <a:latin typeface="+mn-lt"/>
            </a:rPr>
            <a:t>Collect ideas from team members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spc="50" baseline="0" dirty="0">
              <a:latin typeface="+mn-lt"/>
            </a:rPr>
            <a:t>Early risks understood</a:t>
          </a:r>
          <a:endParaRPr lang="en-US" sz="1400" kern="1200" spc="50" baseline="0" dirty="0">
            <a:latin typeface="+mn-lt"/>
          </a:endParaRPr>
        </a:p>
      </dsp:txBody>
      <dsp:txXfrm>
        <a:off x="8634" y="1275974"/>
        <a:ext cx="2013350" cy="1796968"/>
      </dsp:txXfrm>
    </dsp:sp>
    <dsp:sp modelId="{C4F84DEA-2002-4D32-8E80-70EEE05E345A}">
      <dsp:nvSpPr>
        <dsp:cNvPr id="0" name=""/>
        <dsp:cNvSpPr/>
      </dsp:nvSpPr>
      <dsp:spPr>
        <a:xfrm>
          <a:off x="2129879" y="671969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PLANNING</a:t>
          </a:r>
          <a:endParaRPr lang="en-US" sz="1600" kern="12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sp:txBody>
      <dsp:txXfrm>
        <a:off x="2129879" y="671969"/>
        <a:ext cx="2013350" cy="604005"/>
      </dsp:txXfrm>
    </dsp:sp>
    <dsp:sp modelId="{4FEB85EB-D046-4CDB-8A62-BBCE260C4490}">
      <dsp:nvSpPr>
        <dsp:cNvPr id="0" name=""/>
        <dsp:cNvSpPr/>
      </dsp:nvSpPr>
      <dsp:spPr>
        <a:xfrm>
          <a:off x="2129879" y="1275974"/>
          <a:ext cx="2013350" cy="1796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Defining size, priority, and difficulty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Assigning tasks to team members</a:t>
          </a:r>
        </a:p>
      </dsp:txBody>
      <dsp:txXfrm>
        <a:off x="2129879" y="1275974"/>
        <a:ext cx="2013350" cy="1796968"/>
      </dsp:txXfrm>
    </dsp:sp>
    <dsp:sp modelId="{49B7F8FA-D256-41EF-9327-52A3551D9A60}">
      <dsp:nvSpPr>
        <dsp:cNvPr id="0" name=""/>
        <dsp:cNvSpPr/>
      </dsp:nvSpPr>
      <dsp:spPr>
        <a:xfrm>
          <a:off x="4251124" y="671969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DESIGN</a:t>
          </a:r>
        </a:p>
      </dsp:txBody>
      <dsp:txXfrm>
        <a:off x="4251124" y="671969"/>
        <a:ext cx="2013350" cy="604005"/>
      </dsp:txXfrm>
    </dsp:sp>
    <dsp:sp modelId="{6B5FE59C-B471-448A-AA7A-B526DCC4D4CA}">
      <dsp:nvSpPr>
        <dsp:cNvPr id="0" name=""/>
        <dsp:cNvSpPr/>
      </dsp:nvSpPr>
      <dsp:spPr>
        <a:xfrm>
          <a:off x="4251124" y="1275974"/>
          <a:ext cx="2013350" cy="1796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Development Planned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Product Design with respective documentation</a:t>
          </a:r>
        </a:p>
      </dsp:txBody>
      <dsp:txXfrm>
        <a:off x="4251124" y="1275974"/>
        <a:ext cx="2013350" cy="1796968"/>
      </dsp:txXfrm>
    </dsp:sp>
    <dsp:sp modelId="{4132ECB1-6BEF-4935-AFA3-B2EAA48FDE7E}">
      <dsp:nvSpPr>
        <dsp:cNvPr id="0" name=""/>
        <dsp:cNvSpPr/>
      </dsp:nvSpPr>
      <dsp:spPr>
        <a:xfrm>
          <a:off x="6372369" y="671969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DEVELOPMENT</a:t>
          </a:r>
        </a:p>
      </dsp:txBody>
      <dsp:txXfrm>
        <a:off x="6372369" y="671969"/>
        <a:ext cx="2013350" cy="604005"/>
      </dsp:txXfrm>
    </dsp:sp>
    <dsp:sp modelId="{C42A8BDE-B838-475D-AFDE-17B60D744AB6}">
      <dsp:nvSpPr>
        <dsp:cNvPr id="0" name=""/>
        <dsp:cNvSpPr/>
      </dsp:nvSpPr>
      <dsp:spPr>
        <a:xfrm>
          <a:off x="6372369" y="1275974"/>
          <a:ext cx="2013350" cy="1796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Building our features based on the previous phase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Product quality needs to meet design requirement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6372369" y="1275974"/>
        <a:ext cx="2013350" cy="1796968"/>
      </dsp:txXfrm>
    </dsp:sp>
    <dsp:sp modelId="{59606EB9-9F10-4D12-A33F-A242FDCC0D0F}">
      <dsp:nvSpPr>
        <dsp:cNvPr id="0" name=""/>
        <dsp:cNvSpPr/>
      </dsp:nvSpPr>
      <dsp:spPr>
        <a:xfrm>
          <a:off x="8493615" y="671969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LAUNCH</a:t>
          </a:r>
        </a:p>
      </dsp:txBody>
      <dsp:txXfrm>
        <a:off x="8493615" y="671969"/>
        <a:ext cx="2013350" cy="604005"/>
      </dsp:txXfrm>
    </dsp:sp>
    <dsp:sp modelId="{C8429E68-36DD-4F6A-A2F4-7CCDADCEFAD1}">
      <dsp:nvSpPr>
        <dsp:cNvPr id="0" name=""/>
        <dsp:cNvSpPr/>
      </dsp:nvSpPr>
      <dsp:spPr>
        <a:xfrm>
          <a:off x="8493615" y="1275974"/>
          <a:ext cx="2013350" cy="1796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Product quality is assured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Results satisfy the client needs with proper documentation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8493615" y="1275974"/>
        <a:ext cx="2013350" cy="1796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conceptboard.com/board/kif0-nfux-fpo1-p5ao-xbtn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39" y="4229741"/>
            <a:ext cx="4941771" cy="1122202"/>
          </a:xfrm>
        </p:spPr>
        <p:txBody>
          <a:bodyPr/>
          <a:lstStyle/>
          <a:p>
            <a:r>
              <a:rPr lang="en-US" dirty="0"/>
              <a:t>eLearning</a:t>
            </a:r>
            <a:br>
              <a:rPr lang="en-US" dirty="0"/>
            </a:br>
            <a:r>
              <a:rPr lang="en-US" sz="2400" dirty="0"/>
              <a:t>Progress report – Sprint 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0" y="5586890"/>
            <a:ext cx="4941771" cy="1122202"/>
          </a:xfrm>
        </p:spPr>
        <p:txBody>
          <a:bodyPr>
            <a:normAutofit/>
          </a:bodyPr>
          <a:lstStyle/>
          <a:p>
            <a:r>
              <a:rPr lang="en-US" dirty="0"/>
              <a:t>17/06/23</a:t>
            </a:r>
          </a:p>
          <a:p>
            <a:r>
              <a:rPr lang="pt-BR" dirty="0"/>
              <a:t>58/Diogo Magalhães, Gabriel Silva, </a:t>
            </a:r>
          </a:p>
          <a:p>
            <a:r>
              <a:rPr lang="pt-BR" dirty="0"/>
              <a:t>Ricardo Peixoto, Ricardo Venâncio e Vicente Teixeira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89627"/>
            <a:ext cx="8421688" cy="1325563"/>
          </a:xfrm>
        </p:spPr>
        <p:txBody>
          <a:bodyPr/>
          <a:lstStyle/>
          <a:p>
            <a:r>
              <a:rPr lang="en-US" dirty="0"/>
              <a:t>Non-Functional objectives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Progress Report – Sprint C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EA2303CC-96C5-BFCB-A566-CD59F91A6409}"/>
              </a:ext>
            </a:extLst>
          </p:cNvPr>
          <p:cNvSpPr/>
          <p:nvPr/>
        </p:nvSpPr>
        <p:spPr>
          <a:xfrm>
            <a:off x="2303207" y="2393035"/>
            <a:ext cx="667512" cy="667512"/>
          </a:xfrm>
          <a:prstGeom prst="arc">
            <a:avLst/>
          </a:prstGeom>
          <a:noFill/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87E6BF60-70E1-B99B-1941-AAE25E5B4A55}"/>
              </a:ext>
            </a:extLst>
          </p:cNvPr>
          <p:cNvSpPr/>
          <p:nvPr/>
        </p:nvSpPr>
        <p:spPr>
          <a:xfrm rot="10800000">
            <a:off x="1800704" y="2393035"/>
            <a:ext cx="670739" cy="670739"/>
          </a:xfrm>
          <a:prstGeom prst="arc">
            <a:avLst/>
          </a:prstGeom>
          <a:noFill/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66F9B-5D3A-C950-632E-0ABBBBA6B8BA}"/>
              </a:ext>
            </a:extLst>
          </p:cNvPr>
          <p:cNvSpPr txBox="1"/>
          <p:nvPr/>
        </p:nvSpPr>
        <p:spPr>
          <a:xfrm>
            <a:off x="1962068" y="2463567"/>
            <a:ext cx="891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rgbClr val="4A5564"/>
                </a:solidFill>
              </a:rPr>
              <a:t>Java</a:t>
            </a:r>
            <a:endParaRPr lang="en-US" sz="2800" dirty="0">
              <a:solidFill>
                <a:srgbClr val="4A5564"/>
              </a:solidFill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72DE913-95C4-BF9F-E93A-AF8CF0084725}"/>
              </a:ext>
            </a:extLst>
          </p:cNvPr>
          <p:cNvSpPr/>
          <p:nvPr/>
        </p:nvSpPr>
        <p:spPr>
          <a:xfrm>
            <a:off x="4384265" y="3679725"/>
            <a:ext cx="667512" cy="667512"/>
          </a:xfrm>
          <a:prstGeom prst="arc">
            <a:avLst/>
          </a:prstGeom>
          <a:noFill/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4341D488-C68B-0A11-2C2A-53A287E3D536}"/>
              </a:ext>
            </a:extLst>
          </p:cNvPr>
          <p:cNvSpPr/>
          <p:nvPr/>
        </p:nvSpPr>
        <p:spPr>
          <a:xfrm rot="10800000">
            <a:off x="2757180" y="3679725"/>
            <a:ext cx="670739" cy="670739"/>
          </a:xfrm>
          <a:prstGeom prst="arc">
            <a:avLst/>
          </a:prstGeom>
          <a:noFill/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3525D-EB31-8C27-1E68-970C83E20EBD}"/>
              </a:ext>
            </a:extLst>
          </p:cNvPr>
          <p:cNvSpPr txBox="1"/>
          <p:nvPr/>
        </p:nvSpPr>
        <p:spPr>
          <a:xfrm>
            <a:off x="2970719" y="3750257"/>
            <a:ext cx="1919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rgbClr val="4A5564"/>
                </a:solidFill>
              </a:rPr>
              <a:t>Persistence</a:t>
            </a:r>
            <a:endParaRPr lang="en-US" sz="2800" dirty="0">
              <a:solidFill>
                <a:srgbClr val="4A5564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2631E0-29FB-AE8B-6471-AE580DA46F80}"/>
              </a:ext>
            </a:extLst>
          </p:cNvPr>
          <p:cNvSpPr/>
          <p:nvPr/>
        </p:nvSpPr>
        <p:spPr>
          <a:xfrm>
            <a:off x="3798862" y="5117793"/>
            <a:ext cx="667512" cy="667512"/>
          </a:xfrm>
          <a:prstGeom prst="arc">
            <a:avLst/>
          </a:prstGeom>
          <a:noFill/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8F2EB2B-E963-C961-8E23-04780195736E}"/>
              </a:ext>
            </a:extLst>
          </p:cNvPr>
          <p:cNvSpPr/>
          <p:nvPr/>
        </p:nvSpPr>
        <p:spPr>
          <a:xfrm rot="10800000">
            <a:off x="1639339" y="5129657"/>
            <a:ext cx="670739" cy="670739"/>
          </a:xfrm>
          <a:prstGeom prst="arc">
            <a:avLst/>
          </a:prstGeom>
          <a:noFill/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ECE57-D335-83F2-5E39-AE6CA94DBE27}"/>
              </a:ext>
            </a:extLst>
          </p:cNvPr>
          <p:cNvSpPr txBox="1"/>
          <p:nvPr/>
        </p:nvSpPr>
        <p:spPr>
          <a:xfrm>
            <a:off x="1800703" y="5200189"/>
            <a:ext cx="254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rgbClr val="4A5564"/>
                </a:solidFill>
              </a:rPr>
              <a:t>Documentation</a:t>
            </a:r>
            <a:endParaRPr lang="en-US" sz="2800" dirty="0">
              <a:solidFill>
                <a:srgbClr val="4A5564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2722FF5-101E-BF4E-F693-361B67DD4B44}"/>
              </a:ext>
            </a:extLst>
          </p:cNvPr>
          <p:cNvSpPr/>
          <p:nvPr/>
        </p:nvSpPr>
        <p:spPr>
          <a:xfrm>
            <a:off x="5827049" y="2347805"/>
            <a:ext cx="667512" cy="667512"/>
          </a:xfrm>
          <a:prstGeom prst="arc">
            <a:avLst/>
          </a:prstGeom>
          <a:noFill/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81596F1A-C861-3C7D-A5AB-524E8DFAA53F}"/>
              </a:ext>
            </a:extLst>
          </p:cNvPr>
          <p:cNvSpPr/>
          <p:nvPr/>
        </p:nvSpPr>
        <p:spPr>
          <a:xfrm rot="10800000">
            <a:off x="4994946" y="2347805"/>
            <a:ext cx="670739" cy="670739"/>
          </a:xfrm>
          <a:prstGeom prst="arc">
            <a:avLst/>
          </a:prstGeom>
          <a:noFill/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5BB294-B0C7-E1F6-8C1A-FD7E721F097B}"/>
              </a:ext>
            </a:extLst>
          </p:cNvPr>
          <p:cNvSpPr txBox="1"/>
          <p:nvPr/>
        </p:nvSpPr>
        <p:spPr>
          <a:xfrm>
            <a:off x="5156310" y="2418337"/>
            <a:ext cx="1260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rgbClr val="4A5564"/>
                </a:solidFill>
              </a:rPr>
              <a:t>GitHub</a:t>
            </a:r>
            <a:endParaRPr lang="en-US" sz="2800" dirty="0">
              <a:solidFill>
                <a:srgbClr val="4A5564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F8DEF2E-3A3D-1EDA-5EB0-A7F6B03C36F1}"/>
              </a:ext>
            </a:extLst>
          </p:cNvPr>
          <p:cNvSpPr/>
          <p:nvPr/>
        </p:nvSpPr>
        <p:spPr>
          <a:xfrm>
            <a:off x="10046861" y="4742811"/>
            <a:ext cx="667512" cy="667512"/>
          </a:xfrm>
          <a:prstGeom prst="arc">
            <a:avLst/>
          </a:prstGeom>
          <a:noFill/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C996229-5FED-4500-8783-01917684CFBF}"/>
              </a:ext>
            </a:extLst>
          </p:cNvPr>
          <p:cNvSpPr/>
          <p:nvPr/>
        </p:nvSpPr>
        <p:spPr>
          <a:xfrm rot="10800000">
            <a:off x="9214757" y="4742811"/>
            <a:ext cx="670739" cy="670739"/>
          </a:xfrm>
          <a:prstGeom prst="arc">
            <a:avLst/>
          </a:prstGeom>
          <a:noFill/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3C7039-BC70-3B55-981C-0998E697C565}"/>
              </a:ext>
            </a:extLst>
          </p:cNvPr>
          <p:cNvSpPr txBox="1"/>
          <p:nvPr/>
        </p:nvSpPr>
        <p:spPr>
          <a:xfrm>
            <a:off x="9376121" y="4813343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rgbClr val="4A5564"/>
                </a:solidFill>
              </a:rPr>
              <a:t>Scripts</a:t>
            </a:r>
            <a:endParaRPr lang="en-US" sz="2800" dirty="0">
              <a:solidFill>
                <a:srgbClr val="4A5564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BC2AAE2-1E31-E48A-804E-904E021EB467}"/>
              </a:ext>
            </a:extLst>
          </p:cNvPr>
          <p:cNvSpPr/>
          <p:nvPr/>
        </p:nvSpPr>
        <p:spPr>
          <a:xfrm>
            <a:off x="9255075" y="2248834"/>
            <a:ext cx="667512" cy="667512"/>
          </a:xfrm>
          <a:prstGeom prst="arc">
            <a:avLst/>
          </a:prstGeom>
          <a:noFill/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FF78656A-EF6B-98A8-817D-C67EE6CC7787}"/>
              </a:ext>
            </a:extLst>
          </p:cNvPr>
          <p:cNvSpPr/>
          <p:nvPr/>
        </p:nvSpPr>
        <p:spPr>
          <a:xfrm rot="10800000">
            <a:off x="8389746" y="2259761"/>
            <a:ext cx="670739" cy="670739"/>
          </a:xfrm>
          <a:prstGeom prst="arc">
            <a:avLst/>
          </a:prstGeom>
          <a:noFill/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D253B8-93AD-A459-6730-84690C663A78}"/>
              </a:ext>
            </a:extLst>
          </p:cNvPr>
          <p:cNvSpPr txBox="1"/>
          <p:nvPr/>
        </p:nvSpPr>
        <p:spPr>
          <a:xfrm>
            <a:off x="8551110" y="2330293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rgbClr val="4A5564"/>
                </a:solidFill>
              </a:rPr>
              <a:t>ANTLR</a:t>
            </a:r>
            <a:endParaRPr lang="en-US" sz="2800" dirty="0">
              <a:solidFill>
                <a:srgbClr val="4A5564"/>
              </a:solidFill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F41CA895-6656-7AB1-F378-AEA88F683B8C}"/>
              </a:ext>
            </a:extLst>
          </p:cNvPr>
          <p:cNvSpPr/>
          <p:nvPr/>
        </p:nvSpPr>
        <p:spPr>
          <a:xfrm>
            <a:off x="7039384" y="5141706"/>
            <a:ext cx="667512" cy="667512"/>
          </a:xfrm>
          <a:prstGeom prst="arc">
            <a:avLst/>
          </a:prstGeom>
          <a:noFill/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CEA6B7D6-444A-285B-74A6-1EC8C2E776A9}"/>
              </a:ext>
            </a:extLst>
          </p:cNvPr>
          <p:cNvSpPr/>
          <p:nvPr/>
        </p:nvSpPr>
        <p:spPr>
          <a:xfrm rot="10800000">
            <a:off x="6255804" y="5141706"/>
            <a:ext cx="670739" cy="670739"/>
          </a:xfrm>
          <a:prstGeom prst="arc">
            <a:avLst/>
          </a:prstGeom>
          <a:noFill/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B938DB-3BE9-5BB9-6D1D-743EDEF07475}"/>
              </a:ext>
            </a:extLst>
          </p:cNvPr>
          <p:cNvSpPr txBox="1"/>
          <p:nvPr/>
        </p:nvSpPr>
        <p:spPr>
          <a:xfrm>
            <a:off x="6417168" y="5212238"/>
            <a:ext cx="1147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rgbClr val="4A5564"/>
                </a:solidFill>
              </a:rPr>
              <a:t>Server</a:t>
            </a:r>
            <a:endParaRPr lang="en-US" sz="2800" dirty="0">
              <a:solidFill>
                <a:srgbClr val="4A5564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D151ABB4-DFB2-671C-903D-BD7D15A62C64}"/>
              </a:ext>
            </a:extLst>
          </p:cNvPr>
          <p:cNvSpPr/>
          <p:nvPr/>
        </p:nvSpPr>
        <p:spPr>
          <a:xfrm>
            <a:off x="8342291" y="3835601"/>
            <a:ext cx="667512" cy="667512"/>
          </a:xfrm>
          <a:prstGeom prst="arc">
            <a:avLst/>
          </a:prstGeom>
          <a:noFill/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A8B0ED90-174A-F9B2-93CD-9E6870EF9F3E}"/>
              </a:ext>
            </a:extLst>
          </p:cNvPr>
          <p:cNvSpPr/>
          <p:nvPr/>
        </p:nvSpPr>
        <p:spPr>
          <a:xfrm rot="10800000">
            <a:off x="6035563" y="3835601"/>
            <a:ext cx="670739" cy="670739"/>
          </a:xfrm>
          <a:prstGeom prst="arc">
            <a:avLst/>
          </a:prstGeom>
          <a:noFill/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86385B-9901-A731-6793-6747B12A5414}"/>
              </a:ext>
            </a:extLst>
          </p:cNvPr>
          <p:cNvSpPr txBox="1"/>
          <p:nvPr/>
        </p:nvSpPr>
        <p:spPr>
          <a:xfrm>
            <a:off x="6249102" y="3906133"/>
            <a:ext cx="2615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rgbClr val="4A5564"/>
                </a:solidFill>
              </a:rPr>
              <a:t>Synchronization</a:t>
            </a:r>
            <a:endParaRPr lang="en-US" sz="2800" dirty="0">
              <a:solidFill>
                <a:srgbClr val="4A55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26" grpId="0" animBg="1"/>
      <p:bldP spid="27" grpId="0" animBg="1"/>
      <p:bldP spid="28" grpId="0"/>
      <p:bldP spid="29" grpId="0" animBg="1"/>
      <p:bldP spid="30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618543"/>
          </a:xfrm>
        </p:spPr>
        <p:txBody>
          <a:bodyPr>
            <a:normAutofit/>
          </a:bodyPr>
          <a:lstStyle/>
          <a:p>
            <a:r>
              <a:rPr lang="en-US" dirty="0"/>
              <a:t>What the team has adopted to achieve the results</a:t>
            </a:r>
          </a:p>
        </p:txBody>
      </p:sp>
    </p:spTree>
    <p:extLst>
      <p:ext uri="{BB962C8B-B14F-4D97-AF65-F5344CB8AC3E}">
        <p14:creationId xmlns:p14="http://schemas.microsoft.com/office/powerpoint/2010/main" val="155761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Development process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316078919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Progress Report – Sprint 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BDBD7220-3F85-45D2-BED6-5BBFBC23EA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graphicEl>
                                              <a:dgm id="{BDBD7220-3F85-45D2-BED6-5BBFBC23EA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22359DD7-1BFB-4900-BAE6-6084F2F57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graphicEl>
                                              <a:dgm id="{22359DD7-1BFB-4900-BAE6-6084F2F57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C4F84DEA-2002-4D32-8E80-70EEE05E3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>
                                            <p:graphicEl>
                                              <a:dgm id="{C4F84DEA-2002-4D32-8E80-70EEE05E34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4FEB85EB-D046-4CDB-8A62-BBCE260C4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>
                                            <p:graphicEl>
                                              <a:dgm id="{4FEB85EB-D046-4CDB-8A62-BBCE260C44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49B7F8FA-D256-41EF-9327-52A3551D9A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>
                                            <p:graphicEl>
                                              <a:dgm id="{49B7F8FA-D256-41EF-9327-52A3551D9A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6B5FE59C-B471-448A-AA7A-B526DCC4D4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>
                                            <p:graphicEl>
                                              <a:dgm id="{6B5FE59C-B471-448A-AA7A-B526DCC4D4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4132ECB1-6BEF-4935-AFA3-B2EAA48FD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>
                                            <p:graphicEl>
                                              <a:dgm id="{4132ECB1-6BEF-4935-AFA3-B2EAA48FDE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C42A8BDE-B838-475D-AFDE-17B60D744A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>
                                            <p:graphicEl>
                                              <a:dgm id="{C42A8BDE-B838-475D-AFDE-17B60D744A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59606EB9-9F10-4D12-A33F-A242FDCC0D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>
                                            <p:graphicEl>
                                              <a:dgm id="{59606EB9-9F10-4D12-A33F-A242FDCC0D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C8429E68-36DD-4F6A-A2F4-7CCDADCEFA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graphicEl>
                                              <a:dgm id="{C8429E68-36DD-4F6A-A2F4-7CCDADCEFA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3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Critical analysis of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618543"/>
          </a:xfrm>
        </p:spPr>
        <p:txBody>
          <a:bodyPr>
            <a:normAutofit/>
          </a:bodyPr>
          <a:lstStyle/>
          <a:p>
            <a:r>
              <a:rPr lang="en-US" dirty="0"/>
              <a:t>Adopting the SWOT format</a:t>
            </a:r>
          </a:p>
        </p:txBody>
      </p:sp>
    </p:spTree>
    <p:extLst>
      <p:ext uri="{BB962C8B-B14F-4D97-AF65-F5344CB8AC3E}">
        <p14:creationId xmlns:p14="http://schemas.microsoft.com/office/powerpoint/2010/main" val="376994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547"/>
            <a:ext cx="10515600" cy="1325563"/>
          </a:xfrm>
        </p:spPr>
        <p:txBody>
          <a:bodyPr/>
          <a:lstStyle/>
          <a:p>
            <a:r>
              <a:rPr lang="en-US" dirty="0"/>
              <a:t>Critical analysis of results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Progress Report – Sprint C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68F55D3C-1CD4-4088-E2B3-7B92B26CCCFD}"/>
              </a:ext>
            </a:extLst>
          </p:cNvPr>
          <p:cNvSpPr/>
          <p:nvPr/>
        </p:nvSpPr>
        <p:spPr>
          <a:xfrm>
            <a:off x="3818813" y="1720820"/>
            <a:ext cx="3964070" cy="3765580"/>
          </a:xfrm>
          <a:prstGeom prst="pie">
            <a:avLst>
              <a:gd name="adj1" fmla="val 10782353"/>
              <a:gd name="adj2" fmla="val 162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5EB153FA-E1BD-749E-690C-861B0531CDF3}"/>
              </a:ext>
            </a:extLst>
          </p:cNvPr>
          <p:cNvSpPr/>
          <p:nvPr/>
        </p:nvSpPr>
        <p:spPr>
          <a:xfrm rot="16200000">
            <a:off x="3743447" y="1846191"/>
            <a:ext cx="4114801" cy="3964070"/>
          </a:xfrm>
          <a:prstGeom prst="pie">
            <a:avLst>
              <a:gd name="adj1" fmla="val 10782353"/>
              <a:gd name="adj2" fmla="val 162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85A693DA-9A15-1FD1-8063-01F09083FA9F}"/>
              </a:ext>
            </a:extLst>
          </p:cNvPr>
          <p:cNvSpPr/>
          <p:nvPr/>
        </p:nvSpPr>
        <p:spPr>
          <a:xfrm rot="5400000">
            <a:off x="4137844" y="1621575"/>
            <a:ext cx="3765580" cy="3964069"/>
          </a:xfrm>
          <a:prstGeom prst="pie">
            <a:avLst>
              <a:gd name="adj1" fmla="val 10782353"/>
              <a:gd name="adj2" fmla="val 162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7BC296B8-84D6-ADE6-AFCA-63AEB5552AD8}"/>
              </a:ext>
            </a:extLst>
          </p:cNvPr>
          <p:cNvSpPr/>
          <p:nvPr/>
        </p:nvSpPr>
        <p:spPr>
          <a:xfrm rot="10800000">
            <a:off x="4038597" y="1770825"/>
            <a:ext cx="3964071" cy="4114802"/>
          </a:xfrm>
          <a:prstGeom prst="pie">
            <a:avLst>
              <a:gd name="adj1" fmla="val 10782353"/>
              <a:gd name="adj2" fmla="val 162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A9F079-7FB9-2EB3-6E0F-ABF5D37CFACD}"/>
              </a:ext>
            </a:extLst>
          </p:cNvPr>
          <p:cNvSpPr txBox="1"/>
          <p:nvPr/>
        </p:nvSpPr>
        <p:spPr>
          <a:xfrm>
            <a:off x="6088756" y="3171825"/>
            <a:ext cx="139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4A5564"/>
                </a:solidFill>
              </a:rPr>
              <a:t>Weaknesses</a:t>
            </a:r>
            <a:endParaRPr lang="en-US" dirty="0">
              <a:solidFill>
                <a:srgbClr val="4A556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B3004-B105-5088-36DB-C133AF7884DB}"/>
              </a:ext>
            </a:extLst>
          </p:cNvPr>
          <p:cNvSpPr txBox="1"/>
          <p:nvPr/>
        </p:nvSpPr>
        <p:spPr>
          <a:xfrm>
            <a:off x="4590660" y="3181350"/>
            <a:ext cx="112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4A5564"/>
                </a:solidFill>
              </a:rPr>
              <a:t>Strengths</a:t>
            </a:r>
            <a:endParaRPr lang="en-US" dirty="0">
              <a:solidFill>
                <a:srgbClr val="4A556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BA0355-3BE8-7CE2-BF71-1730D805E9AD}"/>
              </a:ext>
            </a:extLst>
          </p:cNvPr>
          <p:cNvSpPr txBox="1"/>
          <p:nvPr/>
        </p:nvSpPr>
        <p:spPr>
          <a:xfrm>
            <a:off x="4263118" y="3843852"/>
            <a:ext cx="153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4A5564"/>
                </a:solidFill>
              </a:rPr>
              <a:t>Opportunities</a:t>
            </a:r>
            <a:endParaRPr lang="en-US" dirty="0">
              <a:solidFill>
                <a:srgbClr val="4A556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E59209-B2ED-0BAE-7674-EB4544DC3D35}"/>
              </a:ext>
            </a:extLst>
          </p:cNvPr>
          <p:cNvSpPr txBox="1"/>
          <p:nvPr/>
        </p:nvSpPr>
        <p:spPr>
          <a:xfrm>
            <a:off x="6088756" y="3843852"/>
            <a:ext cx="92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4A5564"/>
                </a:solidFill>
              </a:rPr>
              <a:t>Threats</a:t>
            </a:r>
            <a:endParaRPr lang="en-US" dirty="0">
              <a:solidFill>
                <a:srgbClr val="4A5564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C4FC09-4B73-8ABE-CFB1-899AA1D640A5}"/>
              </a:ext>
            </a:extLst>
          </p:cNvPr>
          <p:cNvSpPr/>
          <p:nvPr/>
        </p:nvSpPr>
        <p:spPr>
          <a:xfrm>
            <a:off x="7002290" y="1494110"/>
            <a:ext cx="3284710" cy="1129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A5564"/>
                </a:solidFill>
                <a:effectLst/>
                <a:latin typeface="+mj-lt"/>
              </a:rPr>
              <a:t>Ineffective communication or conflicts within the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A5564"/>
                </a:solidFill>
                <a:effectLst/>
                <a:latin typeface="+mj-lt"/>
              </a:rPr>
              <a:t>Poor time management</a:t>
            </a:r>
            <a:endParaRPr lang="en-US" sz="1600" dirty="0">
              <a:solidFill>
                <a:srgbClr val="4A5564"/>
              </a:solidFill>
              <a:latin typeface="+mj-lt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AACC42-4656-A3DC-FD28-9BC84E452BCE}"/>
              </a:ext>
            </a:extLst>
          </p:cNvPr>
          <p:cNvSpPr/>
          <p:nvPr/>
        </p:nvSpPr>
        <p:spPr>
          <a:xfrm>
            <a:off x="1617732" y="1494110"/>
            <a:ext cx="3284710" cy="1129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A5564"/>
                </a:solidFill>
                <a:effectLst/>
                <a:latin typeface="+mj-lt"/>
              </a:rPr>
              <a:t>High motivation and commitment to achieving team goals.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A5564"/>
                </a:solidFill>
                <a:effectLst/>
                <a:latin typeface="+mj-lt"/>
              </a:rPr>
              <a:t>Positive team dynamics</a:t>
            </a:r>
            <a:endParaRPr lang="en-US" sz="1600" dirty="0">
              <a:solidFill>
                <a:srgbClr val="4A5564"/>
              </a:solidFill>
              <a:latin typeface="+mj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0AD3DA7-5485-C639-38B6-93653DEE73B6}"/>
              </a:ext>
            </a:extLst>
          </p:cNvPr>
          <p:cNvSpPr/>
          <p:nvPr/>
        </p:nvSpPr>
        <p:spPr>
          <a:xfrm>
            <a:off x="7002290" y="4828061"/>
            <a:ext cx="3284710" cy="1129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A5564"/>
                </a:solidFill>
                <a:latin typeface="+mj-lt"/>
              </a:rPr>
              <a:t>Competition from other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A5564"/>
                </a:solidFill>
                <a:latin typeface="+mj-lt"/>
              </a:rPr>
              <a:t>U</a:t>
            </a:r>
            <a:r>
              <a:rPr lang="en-US" sz="1600" b="0" i="0" dirty="0">
                <a:solidFill>
                  <a:srgbClr val="4A5564"/>
                </a:solidFill>
                <a:effectLst/>
                <a:latin typeface="+mj-lt"/>
              </a:rPr>
              <a:t>nforeseen events</a:t>
            </a:r>
            <a:endParaRPr lang="en-US" sz="1600" dirty="0">
              <a:solidFill>
                <a:srgbClr val="4A5564"/>
              </a:solidFill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814E650-2204-530C-5DC2-3867B949A927}"/>
              </a:ext>
            </a:extLst>
          </p:cNvPr>
          <p:cNvSpPr/>
          <p:nvPr/>
        </p:nvSpPr>
        <p:spPr>
          <a:xfrm>
            <a:off x="1617732" y="4828061"/>
            <a:ext cx="3284710" cy="1129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A5564"/>
                </a:solidFill>
                <a:latin typeface="+mj-lt"/>
              </a:rPr>
              <a:t>Training and development of professional and soft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A5564"/>
                </a:solidFill>
                <a:latin typeface="+mj-lt"/>
              </a:rPr>
              <a:t>Implementation of new tools/technologies</a:t>
            </a: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Quality of the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618543"/>
          </a:xfrm>
        </p:spPr>
        <p:txBody>
          <a:bodyPr>
            <a:normAutofit/>
          </a:bodyPr>
          <a:lstStyle/>
          <a:p>
            <a:r>
              <a:rPr lang="en-US" dirty="0"/>
              <a:t>Results achieved by the team</a:t>
            </a:r>
          </a:p>
        </p:txBody>
      </p:sp>
    </p:spTree>
    <p:extLst>
      <p:ext uri="{BB962C8B-B14F-4D97-AF65-F5344CB8AC3E}">
        <p14:creationId xmlns:p14="http://schemas.microsoft.com/office/powerpoint/2010/main" val="26379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302473"/>
            <a:ext cx="8421688" cy="1325563"/>
          </a:xfrm>
        </p:spPr>
        <p:txBody>
          <a:bodyPr/>
          <a:lstStyle/>
          <a:p>
            <a:r>
              <a:rPr lang="en-US" dirty="0"/>
              <a:t>Quality of the final product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Progress Report – Sprint 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96E838A9-579D-58AC-81CD-A5CF89DA0CC4}"/>
              </a:ext>
            </a:extLst>
          </p:cNvPr>
          <p:cNvSpPr/>
          <p:nvPr/>
        </p:nvSpPr>
        <p:spPr>
          <a:xfrm>
            <a:off x="2614673" y="1874234"/>
            <a:ext cx="88923" cy="487111"/>
          </a:xfrm>
          <a:prstGeom prst="leftBracket">
            <a:avLst/>
          </a:prstGeom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2FA1F10D-179B-BB3B-1989-1314F97664BA}"/>
              </a:ext>
            </a:extLst>
          </p:cNvPr>
          <p:cNvSpPr/>
          <p:nvPr/>
        </p:nvSpPr>
        <p:spPr>
          <a:xfrm rot="10800000">
            <a:off x="5587977" y="1874234"/>
            <a:ext cx="88923" cy="487111"/>
          </a:xfrm>
          <a:prstGeom prst="leftBracket">
            <a:avLst/>
          </a:prstGeom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0619BF-5CC2-7EBA-329B-9DCB40A1478B}"/>
              </a:ext>
            </a:extLst>
          </p:cNvPr>
          <p:cNvSpPr txBox="1"/>
          <p:nvPr/>
        </p:nvSpPr>
        <p:spPr>
          <a:xfrm>
            <a:off x="2707062" y="1899680"/>
            <a:ext cx="2969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4A5564"/>
                </a:solidFill>
              </a:rPr>
              <a:t>Product Performance</a:t>
            </a:r>
            <a:endParaRPr lang="en-US" sz="2400" dirty="0">
              <a:solidFill>
                <a:srgbClr val="4A5564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9C0BB0-893B-7498-6DD6-03C2505FC7D2}"/>
              </a:ext>
            </a:extLst>
          </p:cNvPr>
          <p:cNvSpPr/>
          <p:nvPr/>
        </p:nvSpPr>
        <p:spPr>
          <a:xfrm>
            <a:off x="3168650" y="2520952"/>
            <a:ext cx="331260" cy="110211"/>
          </a:xfrm>
          <a:prstGeom prst="roundRect">
            <a:avLst/>
          </a:prstGeom>
          <a:solidFill>
            <a:srgbClr val="4A5564"/>
          </a:solidFill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E001D0-FCDF-CACE-2890-7DCF062918DB}"/>
              </a:ext>
            </a:extLst>
          </p:cNvPr>
          <p:cNvSpPr/>
          <p:nvPr/>
        </p:nvSpPr>
        <p:spPr>
          <a:xfrm>
            <a:off x="3559399" y="2520951"/>
            <a:ext cx="331260" cy="110211"/>
          </a:xfrm>
          <a:prstGeom prst="roundRect">
            <a:avLst/>
          </a:prstGeom>
          <a:solidFill>
            <a:srgbClr val="4A5564"/>
          </a:solidFill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F000196-D584-1BC4-1BF4-8964013B009F}"/>
              </a:ext>
            </a:extLst>
          </p:cNvPr>
          <p:cNvSpPr/>
          <p:nvPr/>
        </p:nvSpPr>
        <p:spPr>
          <a:xfrm>
            <a:off x="3942290" y="2520951"/>
            <a:ext cx="331260" cy="110211"/>
          </a:xfrm>
          <a:prstGeom prst="roundRect">
            <a:avLst/>
          </a:prstGeom>
          <a:solidFill>
            <a:srgbClr val="4A5564"/>
          </a:solidFill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BB2542F-CED7-49AF-3C16-F7EE5EB433A4}"/>
              </a:ext>
            </a:extLst>
          </p:cNvPr>
          <p:cNvSpPr/>
          <p:nvPr/>
        </p:nvSpPr>
        <p:spPr>
          <a:xfrm>
            <a:off x="4325181" y="2522778"/>
            <a:ext cx="331260" cy="110211"/>
          </a:xfrm>
          <a:prstGeom prst="roundRect">
            <a:avLst/>
          </a:prstGeom>
          <a:solidFill>
            <a:srgbClr val="4A5564"/>
          </a:solidFill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89EF5F1-F589-54D0-39D9-D4CFCD7BF81D}"/>
              </a:ext>
            </a:extLst>
          </p:cNvPr>
          <p:cNvSpPr/>
          <p:nvPr/>
        </p:nvSpPr>
        <p:spPr>
          <a:xfrm>
            <a:off x="4708072" y="2520951"/>
            <a:ext cx="331260" cy="110211"/>
          </a:xfrm>
          <a:prstGeom prst="roundRect">
            <a:avLst/>
          </a:prstGeom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4A0D1E1E-322A-F16A-51A7-C9C3F9D3D06A}"/>
              </a:ext>
            </a:extLst>
          </p:cNvPr>
          <p:cNvSpPr/>
          <p:nvPr/>
        </p:nvSpPr>
        <p:spPr>
          <a:xfrm>
            <a:off x="1922602" y="3403554"/>
            <a:ext cx="88923" cy="487111"/>
          </a:xfrm>
          <a:prstGeom prst="leftBracket">
            <a:avLst/>
          </a:prstGeom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ket 31">
            <a:extLst>
              <a:ext uri="{FF2B5EF4-FFF2-40B4-BE49-F238E27FC236}">
                <a16:creationId xmlns:a16="http://schemas.microsoft.com/office/drawing/2014/main" id="{0D3493A0-F73D-8899-17FE-A20F2252E40E}"/>
              </a:ext>
            </a:extLst>
          </p:cNvPr>
          <p:cNvSpPr/>
          <p:nvPr/>
        </p:nvSpPr>
        <p:spPr>
          <a:xfrm rot="10800000">
            <a:off x="4305379" y="3403554"/>
            <a:ext cx="88923" cy="487111"/>
          </a:xfrm>
          <a:prstGeom prst="leftBracket">
            <a:avLst/>
          </a:prstGeom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BE9D23-8133-CEC9-5544-73410A958B71}"/>
              </a:ext>
            </a:extLst>
          </p:cNvPr>
          <p:cNvSpPr txBox="1"/>
          <p:nvPr/>
        </p:nvSpPr>
        <p:spPr>
          <a:xfrm>
            <a:off x="2014991" y="3429000"/>
            <a:ext cx="2969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4A5564"/>
                </a:solidFill>
              </a:rPr>
              <a:t>User Experience</a:t>
            </a:r>
            <a:endParaRPr lang="en-US" sz="2400" dirty="0">
              <a:solidFill>
                <a:srgbClr val="4A5564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EF96C4B-D450-5B2A-285C-FE290B8C9784}"/>
              </a:ext>
            </a:extLst>
          </p:cNvPr>
          <p:cNvSpPr/>
          <p:nvPr/>
        </p:nvSpPr>
        <p:spPr>
          <a:xfrm>
            <a:off x="2237238" y="4050272"/>
            <a:ext cx="331260" cy="110211"/>
          </a:xfrm>
          <a:prstGeom prst="roundRect">
            <a:avLst/>
          </a:prstGeom>
          <a:solidFill>
            <a:srgbClr val="4A5564"/>
          </a:solidFill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8D5FCA4-A875-F4AB-DE62-29D1A3DB513E}"/>
              </a:ext>
            </a:extLst>
          </p:cNvPr>
          <p:cNvSpPr/>
          <p:nvPr/>
        </p:nvSpPr>
        <p:spPr>
          <a:xfrm>
            <a:off x="2627987" y="4050271"/>
            <a:ext cx="331260" cy="110211"/>
          </a:xfrm>
          <a:prstGeom prst="roundRect">
            <a:avLst/>
          </a:prstGeom>
          <a:solidFill>
            <a:srgbClr val="4A5564"/>
          </a:solidFill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5C21DF0-8F18-F4D8-9F1C-95AA28BE94F1}"/>
              </a:ext>
            </a:extLst>
          </p:cNvPr>
          <p:cNvSpPr/>
          <p:nvPr/>
        </p:nvSpPr>
        <p:spPr>
          <a:xfrm>
            <a:off x="3010878" y="4050271"/>
            <a:ext cx="331260" cy="110211"/>
          </a:xfrm>
          <a:prstGeom prst="roundRect">
            <a:avLst/>
          </a:prstGeom>
          <a:solidFill>
            <a:srgbClr val="4A5564"/>
          </a:solidFill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15D6A69-DED1-54A8-FE09-061A0C9D1FFC}"/>
              </a:ext>
            </a:extLst>
          </p:cNvPr>
          <p:cNvSpPr/>
          <p:nvPr/>
        </p:nvSpPr>
        <p:spPr>
          <a:xfrm>
            <a:off x="3393769" y="4052098"/>
            <a:ext cx="331260" cy="110211"/>
          </a:xfrm>
          <a:prstGeom prst="roundRect">
            <a:avLst/>
          </a:prstGeom>
          <a:solidFill>
            <a:srgbClr val="4A5564"/>
          </a:solidFill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CCA44D6-5DB6-42D0-CD1B-09F0CCDA66BD}"/>
              </a:ext>
            </a:extLst>
          </p:cNvPr>
          <p:cNvSpPr/>
          <p:nvPr/>
        </p:nvSpPr>
        <p:spPr>
          <a:xfrm>
            <a:off x="3776660" y="4050271"/>
            <a:ext cx="331260" cy="110211"/>
          </a:xfrm>
          <a:prstGeom prst="roundRect">
            <a:avLst/>
          </a:prstGeom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ket 38">
            <a:extLst>
              <a:ext uri="{FF2B5EF4-FFF2-40B4-BE49-F238E27FC236}">
                <a16:creationId xmlns:a16="http://schemas.microsoft.com/office/drawing/2014/main" id="{D82E37C4-9DF3-3C74-A8CF-2EDC1B941C89}"/>
              </a:ext>
            </a:extLst>
          </p:cNvPr>
          <p:cNvSpPr/>
          <p:nvPr/>
        </p:nvSpPr>
        <p:spPr>
          <a:xfrm>
            <a:off x="3550535" y="4790090"/>
            <a:ext cx="88923" cy="487111"/>
          </a:xfrm>
          <a:prstGeom prst="leftBracket">
            <a:avLst/>
          </a:prstGeom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ket 39">
            <a:extLst>
              <a:ext uri="{FF2B5EF4-FFF2-40B4-BE49-F238E27FC236}">
                <a16:creationId xmlns:a16="http://schemas.microsoft.com/office/drawing/2014/main" id="{D39B4908-F043-718D-E5EB-8F0EB1312F08}"/>
              </a:ext>
            </a:extLst>
          </p:cNvPr>
          <p:cNvSpPr/>
          <p:nvPr/>
        </p:nvSpPr>
        <p:spPr>
          <a:xfrm rot="10800000">
            <a:off x="5233296" y="4790090"/>
            <a:ext cx="88923" cy="487111"/>
          </a:xfrm>
          <a:prstGeom prst="leftBracket">
            <a:avLst/>
          </a:prstGeom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A304DC-7048-FB11-7C04-174632B52321}"/>
              </a:ext>
            </a:extLst>
          </p:cNvPr>
          <p:cNvSpPr txBox="1"/>
          <p:nvPr/>
        </p:nvSpPr>
        <p:spPr>
          <a:xfrm>
            <a:off x="3642924" y="4815536"/>
            <a:ext cx="171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4A5564"/>
                </a:solidFill>
              </a:rPr>
              <a:t>Innovation</a:t>
            </a:r>
            <a:endParaRPr lang="en-US" sz="2400" dirty="0">
              <a:solidFill>
                <a:srgbClr val="4A5564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8EE09F4-1A58-F36A-1EE6-D0D7E026DF48}"/>
              </a:ext>
            </a:extLst>
          </p:cNvPr>
          <p:cNvSpPr/>
          <p:nvPr/>
        </p:nvSpPr>
        <p:spPr>
          <a:xfrm>
            <a:off x="3482280" y="5436808"/>
            <a:ext cx="331260" cy="110211"/>
          </a:xfrm>
          <a:prstGeom prst="roundRect">
            <a:avLst/>
          </a:prstGeom>
          <a:solidFill>
            <a:srgbClr val="4A5564"/>
          </a:solidFill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1644FA9-E3FA-77D1-AA01-B7AB2D33E6D3}"/>
              </a:ext>
            </a:extLst>
          </p:cNvPr>
          <p:cNvSpPr/>
          <p:nvPr/>
        </p:nvSpPr>
        <p:spPr>
          <a:xfrm>
            <a:off x="3873029" y="5436807"/>
            <a:ext cx="331260" cy="110211"/>
          </a:xfrm>
          <a:prstGeom prst="roundRect">
            <a:avLst/>
          </a:prstGeom>
          <a:solidFill>
            <a:srgbClr val="4A5564"/>
          </a:solidFill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EBB02F9-84F3-EDA8-62CE-086841077E25}"/>
              </a:ext>
            </a:extLst>
          </p:cNvPr>
          <p:cNvSpPr/>
          <p:nvPr/>
        </p:nvSpPr>
        <p:spPr>
          <a:xfrm>
            <a:off x="4255920" y="5436807"/>
            <a:ext cx="331260" cy="110211"/>
          </a:xfrm>
          <a:prstGeom prst="roundRect">
            <a:avLst/>
          </a:prstGeom>
          <a:solidFill>
            <a:srgbClr val="4A5564"/>
          </a:solidFill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102DE2B-E456-5603-876B-58E8E2A62490}"/>
              </a:ext>
            </a:extLst>
          </p:cNvPr>
          <p:cNvSpPr/>
          <p:nvPr/>
        </p:nvSpPr>
        <p:spPr>
          <a:xfrm>
            <a:off x="4638811" y="5438634"/>
            <a:ext cx="331260" cy="110211"/>
          </a:xfrm>
          <a:prstGeom prst="roundRect">
            <a:avLst/>
          </a:prstGeom>
          <a:noFill/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E0DFA08-52BB-EE18-DE99-B2BA0F6005CB}"/>
              </a:ext>
            </a:extLst>
          </p:cNvPr>
          <p:cNvSpPr/>
          <p:nvPr/>
        </p:nvSpPr>
        <p:spPr>
          <a:xfrm>
            <a:off x="5021702" y="5436807"/>
            <a:ext cx="331260" cy="110211"/>
          </a:xfrm>
          <a:prstGeom prst="roundRect">
            <a:avLst/>
          </a:prstGeom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D08C5955-FFEF-639F-E498-59E35470983E}"/>
              </a:ext>
            </a:extLst>
          </p:cNvPr>
          <p:cNvSpPr/>
          <p:nvPr/>
        </p:nvSpPr>
        <p:spPr>
          <a:xfrm>
            <a:off x="5661801" y="3418508"/>
            <a:ext cx="88923" cy="487111"/>
          </a:xfrm>
          <a:prstGeom prst="leftBracket">
            <a:avLst/>
          </a:prstGeom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ket 47">
            <a:extLst>
              <a:ext uri="{FF2B5EF4-FFF2-40B4-BE49-F238E27FC236}">
                <a16:creationId xmlns:a16="http://schemas.microsoft.com/office/drawing/2014/main" id="{A1B30C80-4CA2-61FF-D637-18B5140B6F82}"/>
              </a:ext>
            </a:extLst>
          </p:cNvPr>
          <p:cNvSpPr/>
          <p:nvPr/>
        </p:nvSpPr>
        <p:spPr>
          <a:xfrm rot="10800000">
            <a:off x="8165126" y="3418508"/>
            <a:ext cx="88923" cy="487111"/>
          </a:xfrm>
          <a:prstGeom prst="leftBracket">
            <a:avLst/>
          </a:prstGeom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CD7D8C-A41B-F908-F457-24C11659F67D}"/>
              </a:ext>
            </a:extLst>
          </p:cNvPr>
          <p:cNvSpPr txBox="1"/>
          <p:nvPr/>
        </p:nvSpPr>
        <p:spPr>
          <a:xfrm>
            <a:off x="5754190" y="3443954"/>
            <a:ext cx="2499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4A5564"/>
                </a:solidFill>
              </a:rPr>
              <a:t>Quality &amp; Testing</a:t>
            </a:r>
            <a:endParaRPr lang="en-US" sz="2400" dirty="0">
              <a:solidFill>
                <a:srgbClr val="4A5564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DB25B50-5281-89DF-C8D1-91A86AD28FAA}"/>
              </a:ext>
            </a:extLst>
          </p:cNvPr>
          <p:cNvSpPr/>
          <p:nvPr/>
        </p:nvSpPr>
        <p:spPr>
          <a:xfrm>
            <a:off x="5976437" y="4065226"/>
            <a:ext cx="331260" cy="110211"/>
          </a:xfrm>
          <a:prstGeom prst="roundRect">
            <a:avLst/>
          </a:prstGeom>
          <a:solidFill>
            <a:srgbClr val="4A5564"/>
          </a:solidFill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92BA5B4-7F89-E44D-5076-922FCAC2FF4B}"/>
              </a:ext>
            </a:extLst>
          </p:cNvPr>
          <p:cNvSpPr/>
          <p:nvPr/>
        </p:nvSpPr>
        <p:spPr>
          <a:xfrm>
            <a:off x="6367186" y="4065225"/>
            <a:ext cx="331260" cy="110211"/>
          </a:xfrm>
          <a:prstGeom prst="roundRect">
            <a:avLst/>
          </a:prstGeom>
          <a:solidFill>
            <a:srgbClr val="4A5564"/>
          </a:solidFill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78D3F33-BA42-263D-D1C6-4765D8B3457C}"/>
              </a:ext>
            </a:extLst>
          </p:cNvPr>
          <p:cNvSpPr/>
          <p:nvPr/>
        </p:nvSpPr>
        <p:spPr>
          <a:xfrm>
            <a:off x="6750077" y="4065225"/>
            <a:ext cx="331260" cy="110211"/>
          </a:xfrm>
          <a:prstGeom prst="roundRect">
            <a:avLst/>
          </a:prstGeom>
          <a:solidFill>
            <a:srgbClr val="4A5564"/>
          </a:solidFill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35F1CCF-F930-A9B2-8F44-308F116A391E}"/>
              </a:ext>
            </a:extLst>
          </p:cNvPr>
          <p:cNvSpPr/>
          <p:nvPr/>
        </p:nvSpPr>
        <p:spPr>
          <a:xfrm>
            <a:off x="7132968" y="4067052"/>
            <a:ext cx="331260" cy="110211"/>
          </a:xfrm>
          <a:prstGeom prst="roundRect">
            <a:avLst/>
          </a:prstGeom>
          <a:solidFill>
            <a:srgbClr val="4A5564"/>
          </a:solidFill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7900408-8544-9B72-2390-8D27A7913216}"/>
              </a:ext>
            </a:extLst>
          </p:cNvPr>
          <p:cNvSpPr/>
          <p:nvPr/>
        </p:nvSpPr>
        <p:spPr>
          <a:xfrm>
            <a:off x="7515859" y="4065225"/>
            <a:ext cx="331260" cy="110211"/>
          </a:xfrm>
          <a:prstGeom prst="roundRect">
            <a:avLst/>
          </a:prstGeom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ket 54">
            <a:extLst>
              <a:ext uri="{FF2B5EF4-FFF2-40B4-BE49-F238E27FC236}">
                <a16:creationId xmlns:a16="http://schemas.microsoft.com/office/drawing/2014/main" id="{461E6217-68D3-8D58-7BD0-6099EC447AB7}"/>
              </a:ext>
            </a:extLst>
          </p:cNvPr>
          <p:cNvSpPr/>
          <p:nvPr/>
        </p:nvSpPr>
        <p:spPr>
          <a:xfrm>
            <a:off x="7443172" y="1899968"/>
            <a:ext cx="88923" cy="487111"/>
          </a:xfrm>
          <a:prstGeom prst="leftBracket">
            <a:avLst/>
          </a:prstGeom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ket 55">
            <a:extLst>
              <a:ext uri="{FF2B5EF4-FFF2-40B4-BE49-F238E27FC236}">
                <a16:creationId xmlns:a16="http://schemas.microsoft.com/office/drawing/2014/main" id="{23E0B3C4-AC79-B2BE-06F6-C052C684FD91}"/>
              </a:ext>
            </a:extLst>
          </p:cNvPr>
          <p:cNvSpPr/>
          <p:nvPr/>
        </p:nvSpPr>
        <p:spPr>
          <a:xfrm rot="10800000">
            <a:off x="10327553" y="1899968"/>
            <a:ext cx="88923" cy="487111"/>
          </a:xfrm>
          <a:prstGeom prst="leftBracket">
            <a:avLst/>
          </a:prstGeom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8320F5-D359-0F40-EC7F-783130827F83}"/>
              </a:ext>
            </a:extLst>
          </p:cNvPr>
          <p:cNvSpPr txBox="1"/>
          <p:nvPr/>
        </p:nvSpPr>
        <p:spPr>
          <a:xfrm>
            <a:off x="7535561" y="1925414"/>
            <a:ext cx="2969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4A5564"/>
                </a:solidFill>
              </a:rPr>
              <a:t>Gathering Feedback</a:t>
            </a:r>
            <a:endParaRPr lang="en-US" sz="2400" dirty="0">
              <a:solidFill>
                <a:srgbClr val="4A5564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9D9DAE7-0A58-0494-4FDD-629BC69B85B5}"/>
              </a:ext>
            </a:extLst>
          </p:cNvPr>
          <p:cNvSpPr/>
          <p:nvPr/>
        </p:nvSpPr>
        <p:spPr>
          <a:xfrm>
            <a:off x="7975070" y="2546686"/>
            <a:ext cx="331260" cy="110211"/>
          </a:xfrm>
          <a:prstGeom prst="roundRect">
            <a:avLst/>
          </a:prstGeom>
          <a:solidFill>
            <a:srgbClr val="4A5564"/>
          </a:solidFill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D999F99-FC7B-C1D4-10CE-48B6B9C7A93B}"/>
              </a:ext>
            </a:extLst>
          </p:cNvPr>
          <p:cNvSpPr/>
          <p:nvPr/>
        </p:nvSpPr>
        <p:spPr>
          <a:xfrm>
            <a:off x="8365819" y="2546685"/>
            <a:ext cx="331260" cy="110211"/>
          </a:xfrm>
          <a:prstGeom prst="roundRect">
            <a:avLst/>
          </a:prstGeom>
          <a:solidFill>
            <a:srgbClr val="4A5564"/>
          </a:solidFill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3DC3D80-DF79-52FA-AAA2-862BC9E0D470}"/>
              </a:ext>
            </a:extLst>
          </p:cNvPr>
          <p:cNvSpPr/>
          <p:nvPr/>
        </p:nvSpPr>
        <p:spPr>
          <a:xfrm>
            <a:off x="8748710" y="2546685"/>
            <a:ext cx="331260" cy="110211"/>
          </a:xfrm>
          <a:prstGeom prst="roundRect">
            <a:avLst/>
          </a:prstGeom>
          <a:solidFill>
            <a:srgbClr val="4A5564"/>
          </a:solidFill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DF2A3FA-59AC-C7D4-5E3A-A3A91E9499D8}"/>
              </a:ext>
            </a:extLst>
          </p:cNvPr>
          <p:cNvSpPr/>
          <p:nvPr/>
        </p:nvSpPr>
        <p:spPr>
          <a:xfrm>
            <a:off x="9131601" y="2548512"/>
            <a:ext cx="331260" cy="110211"/>
          </a:xfrm>
          <a:prstGeom prst="roundRect">
            <a:avLst/>
          </a:prstGeom>
          <a:solidFill>
            <a:srgbClr val="4A5564"/>
          </a:solidFill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7D8709F-2663-0D15-4AD3-E5F29E1ADF60}"/>
              </a:ext>
            </a:extLst>
          </p:cNvPr>
          <p:cNvSpPr/>
          <p:nvPr/>
        </p:nvSpPr>
        <p:spPr>
          <a:xfrm>
            <a:off x="9514492" y="2546685"/>
            <a:ext cx="331260" cy="110211"/>
          </a:xfrm>
          <a:prstGeom prst="roundRect">
            <a:avLst/>
          </a:prstGeom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ket 62">
            <a:extLst>
              <a:ext uri="{FF2B5EF4-FFF2-40B4-BE49-F238E27FC236}">
                <a16:creationId xmlns:a16="http://schemas.microsoft.com/office/drawing/2014/main" id="{A897E70F-F312-D23C-9CA5-D6FAA3D874E1}"/>
              </a:ext>
            </a:extLst>
          </p:cNvPr>
          <p:cNvSpPr/>
          <p:nvPr/>
        </p:nvSpPr>
        <p:spPr>
          <a:xfrm>
            <a:off x="7554158" y="4752520"/>
            <a:ext cx="88923" cy="487111"/>
          </a:xfrm>
          <a:prstGeom prst="leftBracket">
            <a:avLst/>
          </a:prstGeom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ket 63">
            <a:extLst>
              <a:ext uri="{FF2B5EF4-FFF2-40B4-BE49-F238E27FC236}">
                <a16:creationId xmlns:a16="http://schemas.microsoft.com/office/drawing/2014/main" id="{62F27102-D799-1120-0360-64111577AD0D}"/>
              </a:ext>
            </a:extLst>
          </p:cNvPr>
          <p:cNvSpPr/>
          <p:nvPr/>
        </p:nvSpPr>
        <p:spPr>
          <a:xfrm rot="10800000">
            <a:off x="10628983" y="4752520"/>
            <a:ext cx="88923" cy="487111"/>
          </a:xfrm>
          <a:prstGeom prst="leftBracket">
            <a:avLst/>
          </a:prstGeom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FBB66BA-AE26-40B7-0965-22385123CD13}"/>
              </a:ext>
            </a:extLst>
          </p:cNvPr>
          <p:cNvSpPr txBox="1"/>
          <p:nvPr/>
        </p:nvSpPr>
        <p:spPr>
          <a:xfrm>
            <a:off x="7646547" y="4777966"/>
            <a:ext cx="3211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4A5564"/>
                </a:solidFill>
              </a:rPr>
              <a:t>Product Maintenance</a:t>
            </a:r>
            <a:endParaRPr lang="en-US" sz="2400" dirty="0">
              <a:solidFill>
                <a:srgbClr val="4A5564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F078759-275A-D004-A586-4D308A783118}"/>
              </a:ext>
            </a:extLst>
          </p:cNvPr>
          <p:cNvSpPr/>
          <p:nvPr/>
        </p:nvSpPr>
        <p:spPr>
          <a:xfrm>
            <a:off x="8186897" y="5399238"/>
            <a:ext cx="331260" cy="110211"/>
          </a:xfrm>
          <a:prstGeom prst="roundRect">
            <a:avLst/>
          </a:prstGeom>
          <a:solidFill>
            <a:srgbClr val="4A5564"/>
          </a:solidFill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13546B0-FBD7-A973-92E0-0DF7C3B46947}"/>
              </a:ext>
            </a:extLst>
          </p:cNvPr>
          <p:cNvSpPr/>
          <p:nvPr/>
        </p:nvSpPr>
        <p:spPr>
          <a:xfrm>
            <a:off x="8577646" y="5399237"/>
            <a:ext cx="331260" cy="110211"/>
          </a:xfrm>
          <a:prstGeom prst="roundRect">
            <a:avLst/>
          </a:prstGeom>
          <a:solidFill>
            <a:srgbClr val="4A5564"/>
          </a:solidFill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EFBCE0D-D56B-5045-CED6-45052E171475}"/>
              </a:ext>
            </a:extLst>
          </p:cNvPr>
          <p:cNvSpPr/>
          <p:nvPr/>
        </p:nvSpPr>
        <p:spPr>
          <a:xfrm>
            <a:off x="8960537" y="5399237"/>
            <a:ext cx="331260" cy="110211"/>
          </a:xfrm>
          <a:prstGeom prst="roundRect">
            <a:avLst/>
          </a:prstGeom>
          <a:solidFill>
            <a:srgbClr val="4A5564"/>
          </a:solidFill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1484EBF-ED2E-C6A0-6137-315477CA6CBB}"/>
              </a:ext>
            </a:extLst>
          </p:cNvPr>
          <p:cNvSpPr/>
          <p:nvPr/>
        </p:nvSpPr>
        <p:spPr>
          <a:xfrm>
            <a:off x="9343428" y="5401064"/>
            <a:ext cx="331260" cy="110211"/>
          </a:xfrm>
          <a:prstGeom prst="roundRect">
            <a:avLst/>
          </a:prstGeom>
          <a:solidFill>
            <a:srgbClr val="4A5564"/>
          </a:solidFill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2D532AC-22B5-07BB-BE5E-70FDC6A22311}"/>
              </a:ext>
            </a:extLst>
          </p:cNvPr>
          <p:cNvSpPr/>
          <p:nvPr/>
        </p:nvSpPr>
        <p:spPr>
          <a:xfrm>
            <a:off x="9726319" y="5399237"/>
            <a:ext cx="331260" cy="110211"/>
          </a:xfrm>
          <a:prstGeom prst="roundRect">
            <a:avLst/>
          </a:prstGeom>
          <a:solidFill>
            <a:srgbClr val="4A5564"/>
          </a:solidFill>
          <a:ln>
            <a:solidFill>
              <a:srgbClr val="4A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Sprint retrospective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r>
              <a:rPr lang="pt-PT" dirty="0"/>
              <a:t>U</a:t>
            </a:r>
            <a:r>
              <a:rPr lang="en-US" dirty="0"/>
              <a:t>sing the </a:t>
            </a:r>
            <a:r>
              <a:rPr lang="en-US" dirty="0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Starfish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36315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Self-assessment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667147"/>
          </a:xfrm>
        </p:spPr>
        <p:txBody>
          <a:bodyPr>
            <a:normAutofit/>
          </a:bodyPr>
          <a:lstStyle/>
          <a:p>
            <a:r>
              <a:rPr lang="pt-PT" dirty="0"/>
              <a:t>Evaluation made by the team about the skills before and after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5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975" y="283423"/>
            <a:ext cx="3448050" cy="1325563"/>
          </a:xfrm>
        </p:spPr>
        <p:txBody>
          <a:bodyPr/>
          <a:lstStyle/>
          <a:p>
            <a:r>
              <a:rPr lang="en-US" dirty="0"/>
              <a:t>Self-assessment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Progress Report – Sprint C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CFD4F5E-2D83-6FC1-915C-F723AEC66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509991"/>
              </p:ext>
            </p:extLst>
          </p:nvPr>
        </p:nvGraphicFramePr>
        <p:xfrm>
          <a:off x="1276350" y="1608986"/>
          <a:ext cx="9791700" cy="410951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42600">
                  <a:extLst>
                    <a:ext uri="{9D8B030D-6E8A-4147-A177-3AD203B41FA5}">
                      <a16:colId xmlns:a16="http://schemas.microsoft.com/office/drawing/2014/main" val="3232130596"/>
                    </a:ext>
                  </a:extLst>
                </a:gridCol>
                <a:gridCol w="1962275">
                  <a:extLst>
                    <a:ext uri="{9D8B030D-6E8A-4147-A177-3AD203B41FA5}">
                      <a16:colId xmlns:a16="http://schemas.microsoft.com/office/drawing/2014/main" val="95900156"/>
                    </a:ext>
                  </a:extLst>
                </a:gridCol>
                <a:gridCol w="1962275">
                  <a:extLst>
                    <a:ext uri="{9D8B030D-6E8A-4147-A177-3AD203B41FA5}">
                      <a16:colId xmlns:a16="http://schemas.microsoft.com/office/drawing/2014/main" val="868424875"/>
                    </a:ext>
                  </a:extLst>
                </a:gridCol>
                <a:gridCol w="1962275">
                  <a:extLst>
                    <a:ext uri="{9D8B030D-6E8A-4147-A177-3AD203B41FA5}">
                      <a16:colId xmlns:a16="http://schemas.microsoft.com/office/drawing/2014/main" val="3366426501"/>
                    </a:ext>
                  </a:extLst>
                </a:gridCol>
                <a:gridCol w="1962275">
                  <a:extLst>
                    <a:ext uri="{9D8B030D-6E8A-4147-A177-3AD203B41FA5}">
                      <a16:colId xmlns:a16="http://schemas.microsoft.com/office/drawing/2014/main" val="4086783980"/>
                    </a:ext>
                  </a:extLst>
                </a:gridCol>
              </a:tblGrid>
              <a:tr h="5870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Before the project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After the project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315835"/>
                  </a:ext>
                </a:extLst>
              </a:tr>
              <a:tr h="5870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Technical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Behavioral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Technical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Behavioral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54314"/>
                  </a:ext>
                </a:extLst>
              </a:tr>
              <a:tr h="587073"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Diogo Magalhães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Good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Good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Good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Good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31476"/>
                  </a:ext>
                </a:extLst>
              </a:tr>
              <a:tr h="587073"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Gabriel Silva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Good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Very Good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Very Good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Very Good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15040"/>
                  </a:ext>
                </a:extLst>
              </a:tr>
              <a:tr h="587073"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Ricardo Peixoto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Fair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Fair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Good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Good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54918"/>
                  </a:ext>
                </a:extLst>
              </a:tr>
              <a:tr h="587073"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Ricardo Venâncio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Good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Good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Good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Good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95342"/>
                  </a:ext>
                </a:extLst>
              </a:tr>
              <a:tr h="587073"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Vicente Teixeira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Good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Very Good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Very Good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4A5564"/>
                          </a:solidFill>
                        </a:rPr>
                        <a:t>Good</a:t>
                      </a:r>
                      <a:endParaRPr lang="en-US" dirty="0">
                        <a:solidFill>
                          <a:srgbClr val="4A55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236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A5D5600-3139-9EC4-5729-95E37D50CF17}"/>
              </a:ext>
            </a:extLst>
          </p:cNvPr>
          <p:cNvSpPr txBox="1"/>
          <p:nvPr/>
        </p:nvSpPr>
        <p:spPr>
          <a:xfrm>
            <a:off x="1276350" y="5852757"/>
            <a:ext cx="683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*scale consists of </a:t>
            </a:r>
            <a:r>
              <a:rPr lang="en-US" dirty="0"/>
              <a:t>very weak, weak, fair, good, very good, excellent</a:t>
            </a:r>
          </a:p>
        </p:txBody>
      </p:sp>
    </p:spTree>
    <p:extLst>
      <p:ext uri="{BB962C8B-B14F-4D97-AF65-F5344CB8AC3E}">
        <p14:creationId xmlns:p14="http://schemas.microsoft.com/office/powerpoint/2010/main" val="3913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786969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486826"/>
            <a:ext cx="2895600" cy="34952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Completed Activities</a:t>
            </a:r>
          </a:p>
          <a:p>
            <a:r>
              <a:rPr lang="en-US" dirty="0"/>
              <a:t>System Objectives</a:t>
            </a:r>
          </a:p>
          <a:p>
            <a:r>
              <a:rPr lang="en-US" dirty="0"/>
              <a:t>Development Process</a:t>
            </a:r>
          </a:p>
          <a:p>
            <a:r>
              <a:rPr lang="en-US" dirty="0"/>
              <a:t>Critical Analysis of Results</a:t>
            </a:r>
          </a:p>
          <a:p>
            <a:r>
              <a:rPr lang="en-US" dirty="0"/>
              <a:t>Quality of the product</a:t>
            </a:r>
          </a:p>
          <a:p>
            <a:r>
              <a:rPr lang="en-US" dirty="0"/>
              <a:t>Sprint Retrospective</a:t>
            </a:r>
          </a:p>
          <a:p>
            <a:r>
              <a:rPr lang="en-US" dirty="0"/>
              <a:t>Self-Assessment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sz="900" dirty="0"/>
              <a:t>Progress Report – Sprint 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MEET OUR TEAM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49E2A-E51F-4DB7-B643-0BACFA4CD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4121103"/>
            <a:ext cx="1828800" cy="343061"/>
          </a:xfrm>
        </p:spPr>
        <p:txBody>
          <a:bodyPr/>
          <a:lstStyle/>
          <a:p>
            <a:r>
              <a:rPr lang="en-US" dirty="0"/>
              <a:t>Diogo Magalhães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4E2DE-7061-44CB-A94B-5555484F974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155196" y="4121103"/>
            <a:ext cx="1828800" cy="343061"/>
          </a:xfrm>
        </p:spPr>
        <p:txBody>
          <a:bodyPr/>
          <a:lstStyle/>
          <a:p>
            <a:r>
              <a:rPr lang="en-US" dirty="0"/>
              <a:t>Gabriel Silva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AF403D-91FB-404C-9346-862EFEC3564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934771" y="4121103"/>
            <a:ext cx="2105135" cy="343061"/>
          </a:xfrm>
        </p:spPr>
        <p:txBody>
          <a:bodyPr/>
          <a:lstStyle/>
          <a:p>
            <a:r>
              <a:rPr lang="en-US" dirty="0"/>
              <a:t>Ricardo Peixoto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E34DCC-0789-4B21-A328-FF554B1B07B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055232" y="4121103"/>
            <a:ext cx="1828800" cy="343061"/>
          </a:xfrm>
        </p:spPr>
        <p:txBody>
          <a:bodyPr/>
          <a:lstStyle/>
          <a:p>
            <a:r>
              <a:rPr lang="en-US" dirty="0"/>
              <a:t>Ricardo Venâncio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9935192B-6592-4598-9D51-CFDF6F0A854F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8947064" y="4121103"/>
            <a:ext cx="1828800" cy="343061"/>
          </a:xfrm>
        </p:spPr>
        <p:txBody>
          <a:bodyPr/>
          <a:lstStyle/>
          <a:p>
            <a:r>
              <a:rPr lang="en-US" dirty="0"/>
              <a:t>Vicente Teixeira</a:t>
            </a:r>
          </a:p>
        </p:txBody>
      </p:sp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Progress Report – Sprint C</a:t>
            </a:r>
            <a:endParaRPr lang="en-US" dirty="0"/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29" name="Picture Placeholder 328" descr="A person with his mouth open&#10;&#10;Description automatically generated">
            <a:extLst>
              <a:ext uri="{FF2B5EF4-FFF2-40B4-BE49-F238E27FC236}">
                <a16:creationId xmlns:a16="http://schemas.microsoft.com/office/drawing/2014/main" id="{BF36D4C1-28E4-55DE-375E-13D3CF05D2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5619" b="5619"/>
          <a:stretch>
            <a:fillRect/>
          </a:stretch>
        </p:blipFill>
        <p:spPr>
          <a:xfrm>
            <a:off x="1676400" y="2895600"/>
            <a:ext cx="1066800" cy="1066800"/>
          </a:xfrm>
        </p:spPr>
      </p:pic>
      <p:pic>
        <p:nvPicPr>
          <p:cNvPr id="61" name="Picture Placeholder 60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B672F38E-E75E-A35F-4A96-A6F2402C1BE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5316" b="5316"/>
          <a:stretch>
            <a:fillRect/>
          </a:stretch>
        </p:blipFill>
        <p:spPr>
          <a:xfrm>
            <a:off x="3533775" y="2895600"/>
            <a:ext cx="1066800" cy="1066800"/>
          </a:xfrm>
        </p:spPr>
      </p:pic>
      <p:pic>
        <p:nvPicPr>
          <p:cNvPr id="323" name="Picture Placeholder 322" descr="A person wearing a crown&#10;&#10;Description automatically generated with medium confidence">
            <a:extLst>
              <a:ext uri="{FF2B5EF4-FFF2-40B4-BE49-F238E27FC236}">
                <a16:creationId xmlns:a16="http://schemas.microsoft.com/office/drawing/2014/main" id="{EEE50AF8-F008-44BD-D4B3-B1A7FF512823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4"/>
          <a:srcRect/>
          <a:stretch>
            <a:fillRect/>
          </a:stretch>
        </p:blipFill>
        <p:spPr>
          <a:xfrm>
            <a:off x="5483225" y="2895600"/>
            <a:ext cx="1066800" cy="1066800"/>
          </a:xfrm>
        </p:spPr>
      </p:pic>
      <p:pic>
        <p:nvPicPr>
          <p:cNvPr id="321" name="Picture Placeholder 320" descr="A picture containing person, hairstyle, skin, indoor&#10;&#10;Description automatically generated">
            <a:extLst>
              <a:ext uri="{FF2B5EF4-FFF2-40B4-BE49-F238E27FC236}">
                <a16:creationId xmlns:a16="http://schemas.microsoft.com/office/drawing/2014/main" id="{C5C97231-0F76-F600-35F9-B4E6C379C00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/>
          <a:stretch>
            <a:fillRect/>
          </a:stretch>
        </p:blipFill>
        <p:spPr>
          <a:xfrm>
            <a:off x="7432675" y="2874963"/>
            <a:ext cx="1066800" cy="1066800"/>
          </a:xfrm>
        </p:spPr>
      </p:pic>
      <p:pic>
        <p:nvPicPr>
          <p:cNvPr id="327" name="Picture Placeholder 326" descr="A picture containing person, eyebrow, human face, forehead&#10;&#10;Description automatically generated">
            <a:extLst>
              <a:ext uri="{FF2B5EF4-FFF2-40B4-BE49-F238E27FC236}">
                <a16:creationId xmlns:a16="http://schemas.microsoft.com/office/drawing/2014/main" id="{20D0838F-CD4C-69BF-B3F7-1DFE17E2EBF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6"/>
          <a:srcRect l="4961" r="4961"/>
          <a:stretch>
            <a:fillRect/>
          </a:stretch>
        </p:blipFill>
        <p:spPr>
          <a:xfrm>
            <a:off x="9290050" y="2895600"/>
            <a:ext cx="1066800" cy="1066800"/>
          </a:xfrm>
        </p:spPr>
      </p:pic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sz="900" dirty="0"/>
              <a:t>Progress Report – Sprint 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715C906-94A1-369E-5816-8FAED995FD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The Group 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This report provides an overview of our achievements, challenges, and a retrospective of what was done. We'll discuss key milestones reached, obstacles encountered, and future improvements. We will review our accomplishments and continue working together towards our shared goals.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sz="900" dirty="0"/>
              <a:t>Progress Report – Sprint 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r>
              <a:rPr lang="en-US" dirty="0"/>
              <a:t>The plan adopted by our team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Completed Activities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129739812"/>
              </p:ext>
            </p:extLst>
          </p:nvPr>
        </p:nvGraphicFramePr>
        <p:xfrm>
          <a:off x="860277" y="1690688"/>
          <a:ext cx="10515600" cy="3912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82054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3156959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1734796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1760434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1862983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  <a:gridCol w="1018374">
                  <a:extLst>
                    <a:ext uri="{9D8B030D-6E8A-4147-A177-3AD203B41FA5}">
                      <a16:colId xmlns:a16="http://schemas.microsoft.com/office/drawing/2014/main" val="3202416651"/>
                    </a:ext>
                  </a:extLst>
                </a:gridCol>
              </a:tblGrid>
              <a:tr h="341268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Assigned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S" sz="1600" b="0" i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US3004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As User, I want to share a board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Gabriel Silva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01-06-23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07-06-23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07-06-23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15-06-23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US3005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As User, I want to view, in real-time, the updates in the shared boards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Vicente Teixeira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Ricardo Peixoto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25-05-23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18-06-23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05-06-23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18-06-23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US3006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As User, I want to create a post-it on a board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Ricardo Venâncio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01-06-23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07-06-23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25-05-23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03-05-23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US3007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As User, I want to change a post-it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Diogo Magalhães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29-05-23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07-06-23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09-06-23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18-06-23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pt-PT" sz="1400" b="0" i="0" kern="1200" dirty="0">
                          <a:solidFill>
                            <a:srgbClr val="333F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US3008</a:t>
                      </a:r>
                      <a:endParaRPr lang="en-US" sz="1400" b="0" i="0" kern="1200" dirty="0">
                        <a:solidFill>
                          <a:srgbClr val="333F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400" b="0" i="0" kern="1200" dirty="0">
                          <a:solidFill>
                            <a:srgbClr val="333F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User, I want to undo the last change in a post-it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pt-PT" sz="1400" b="0" i="0" kern="1200" dirty="0">
                          <a:solidFill>
                            <a:srgbClr val="333F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Gabriel Silva</a:t>
                      </a:r>
                      <a:endParaRPr lang="en-US" sz="1400" b="0" i="0" kern="1200" dirty="0">
                        <a:solidFill>
                          <a:srgbClr val="333F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29-05-23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07-06-23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05-05-23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18-06-23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8650171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Progress Report – Sprint C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8D54EDD-DBCE-1A2E-335E-D524A594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278" y="2236168"/>
            <a:ext cx="284841" cy="284841"/>
          </a:xfrm>
          <a:prstGeom prst="rect">
            <a:avLst/>
          </a:prstGeom>
        </p:spPr>
      </p:pic>
      <p:pic>
        <p:nvPicPr>
          <p:cNvPr id="10" name="Picture 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618FC03-EDC3-380E-09FC-0E1DC65F4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277" y="2969976"/>
            <a:ext cx="284841" cy="284841"/>
          </a:xfrm>
          <a:prstGeom prst="rect">
            <a:avLst/>
          </a:prstGeom>
        </p:spPr>
      </p:pic>
      <p:pic>
        <p:nvPicPr>
          <p:cNvPr id="11" name="Picture 1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32C8C4C-55CF-D62F-05BE-12C640C8D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277" y="3703784"/>
            <a:ext cx="284841" cy="284841"/>
          </a:xfrm>
          <a:prstGeom prst="rect">
            <a:avLst/>
          </a:prstGeom>
        </p:spPr>
      </p:pic>
      <p:pic>
        <p:nvPicPr>
          <p:cNvPr id="12" name="Picture 1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51B102B2-83D6-4719-4CC6-55F132ED1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276" y="4336992"/>
            <a:ext cx="284841" cy="284841"/>
          </a:xfrm>
          <a:prstGeom prst="rect">
            <a:avLst/>
          </a:prstGeom>
        </p:spPr>
      </p:pic>
      <p:pic>
        <p:nvPicPr>
          <p:cNvPr id="15" name="Picture 1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644F53C-EBDE-CBF4-428F-9042EEC2A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275" y="5070800"/>
            <a:ext cx="284841" cy="2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Completed Activities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40673535"/>
              </p:ext>
            </p:extLst>
          </p:nvPr>
        </p:nvGraphicFramePr>
        <p:xfrm>
          <a:off x="860277" y="1690688"/>
          <a:ext cx="10515600" cy="43562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82054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3156959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1734796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1760434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1862983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  <a:gridCol w="1018374">
                  <a:extLst>
                    <a:ext uri="{9D8B030D-6E8A-4147-A177-3AD203B41FA5}">
                      <a16:colId xmlns:a16="http://schemas.microsoft.com/office/drawing/2014/main" val="3202416651"/>
                    </a:ext>
                  </a:extLst>
                </a:gridCol>
              </a:tblGrid>
              <a:tr h="341268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Assigned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S" sz="1600" b="0" i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US3009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As User, I want to view the history of updates on a board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Vicente Teixeira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Ricardo Peixoto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29-05-23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07-06-23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07-06-23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18-06-23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US3010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As User, I want to archive a board I own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Ricardo Venâncio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29-05-23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18-06-23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25-05-23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05-06-23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US2004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As Student, I want to take an exam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Ricardo Venâncio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Ricardo Peixoto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Vicente Teixeira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Gabriel Silva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Diogo Magalhães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01-06-23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07-06-23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01-06-23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18-06-23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US2005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As Student, I want to view a list of my grades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Gabriel Silva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29-05-23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07-06-23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09-06-23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15-06-23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pt-PT" sz="1400" b="0" i="0" kern="1200" dirty="0">
                          <a:solidFill>
                            <a:srgbClr val="333F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US2006</a:t>
                      </a:r>
                      <a:endParaRPr lang="en-US" sz="1400" b="0" i="0" kern="1200" dirty="0">
                        <a:solidFill>
                          <a:srgbClr val="333F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400" b="0" i="0" kern="1200" dirty="0">
                          <a:solidFill>
                            <a:srgbClr val="333F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Teacher, I want to view a list of the grades of exams of my courses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pt-PT" sz="1400" b="0" i="0" kern="1200" dirty="0">
                          <a:solidFill>
                            <a:srgbClr val="333F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Ricardo Peixoto</a:t>
                      </a:r>
                      <a:endParaRPr lang="en-US" sz="1400" b="0" i="0" kern="1200" dirty="0">
                        <a:solidFill>
                          <a:srgbClr val="333F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29-05-23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07-06-23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05-05-23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18-06-23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8650171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Progress Report – Sprint C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8D54EDD-DBCE-1A2E-335E-D524A594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278" y="2236168"/>
            <a:ext cx="284841" cy="284841"/>
          </a:xfrm>
          <a:prstGeom prst="rect">
            <a:avLst/>
          </a:prstGeom>
        </p:spPr>
      </p:pic>
      <p:pic>
        <p:nvPicPr>
          <p:cNvPr id="10" name="Picture 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618FC03-EDC3-380E-09FC-0E1DC65F4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274" y="2954677"/>
            <a:ext cx="284841" cy="284841"/>
          </a:xfrm>
          <a:prstGeom prst="rect">
            <a:avLst/>
          </a:prstGeom>
        </p:spPr>
      </p:pic>
      <p:pic>
        <p:nvPicPr>
          <p:cNvPr id="11" name="Picture 1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32C8C4C-55CF-D62F-05BE-12C640C8D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273" y="3846572"/>
            <a:ext cx="284841" cy="284841"/>
          </a:xfrm>
          <a:prstGeom prst="rect">
            <a:avLst/>
          </a:prstGeom>
        </p:spPr>
      </p:pic>
      <p:pic>
        <p:nvPicPr>
          <p:cNvPr id="12" name="Picture 1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51B102B2-83D6-4719-4CC6-55F132ED1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171" y="4858377"/>
            <a:ext cx="284841" cy="284841"/>
          </a:xfrm>
          <a:prstGeom prst="rect">
            <a:avLst/>
          </a:prstGeom>
        </p:spPr>
      </p:pic>
      <p:pic>
        <p:nvPicPr>
          <p:cNvPr id="15" name="Picture 1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644F53C-EBDE-CBF4-428F-9042EEC2A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273" y="5576886"/>
            <a:ext cx="284841" cy="2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8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Completed Activities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362148564"/>
              </p:ext>
            </p:extLst>
          </p:nvPr>
        </p:nvGraphicFramePr>
        <p:xfrm>
          <a:off x="838200" y="1437376"/>
          <a:ext cx="10515600" cy="48176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82054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3156959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1734796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1760434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1862983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  <a:gridCol w="1018374">
                  <a:extLst>
                    <a:ext uri="{9D8B030D-6E8A-4147-A177-3AD203B41FA5}">
                      <a16:colId xmlns:a16="http://schemas.microsoft.com/office/drawing/2014/main" val="3202416651"/>
                    </a:ext>
                  </a:extLst>
                </a:gridCol>
              </a:tblGrid>
              <a:tr h="341268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Assigned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S" sz="1600" b="0" i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US2009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4A5564"/>
                          </a:solidFill>
                          <a:effectLst/>
                          <a:latin typeface="+mn-lt"/>
                        </a:rPr>
                        <a:t>As Student, I want to take an automatic formative </a:t>
                      </a:r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exam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Ricardo Venâncio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Ricardo Peixoto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Vicente Teixeira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Gabriel Silva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Diogo Magalhães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01-06-23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07-06-23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07-06-23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18-06-23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US4002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As User, I want to cancel a meeting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Ricardo Venâncio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25-05-23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31-05-23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25-05-23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31-05-23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US4003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As User, I want to accept or reject a meeting request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Ricardo Venâncio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25-05-23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31-05-23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25-05-23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03-05-23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US4004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As User, I want to view a list of participants in my meeting and their status (accept or reject)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Ricardo Venâncio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25-05-23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31-05-23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25-05-23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31-05-23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pt-PT" sz="1400" b="0" i="0" kern="1200" dirty="0">
                          <a:solidFill>
                            <a:srgbClr val="333F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US5002</a:t>
                      </a:r>
                      <a:endParaRPr lang="en-US" sz="1400" b="0" i="0" kern="1200" dirty="0">
                        <a:solidFill>
                          <a:srgbClr val="333F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400" b="0" i="0" kern="1200" dirty="0">
                          <a:solidFill>
                            <a:srgbClr val="333F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presentation itself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Ricardo Venâncio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Ricardo Peixoto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Vicente Teixeira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Gabriel Silva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Diogo Magalhães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29-05-23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18-06-23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Start: 16-06-23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End: 18-06-23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8650171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Progress Report – Sprint C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8D54EDD-DBCE-1A2E-335E-D524A594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272" y="2170441"/>
            <a:ext cx="284841" cy="284841"/>
          </a:xfrm>
          <a:prstGeom prst="rect">
            <a:avLst/>
          </a:prstGeom>
        </p:spPr>
      </p:pic>
      <p:pic>
        <p:nvPicPr>
          <p:cNvPr id="10" name="Picture 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618FC03-EDC3-380E-09FC-0E1DC65F4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272" y="3139734"/>
            <a:ext cx="284841" cy="284841"/>
          </a:xfrm>
          <a:prstGeom prst="rect">
            <a:avLst/>
          </a:prstGeom>
        </p:spPr>
      </p:pic>
      <p:pic>
        <p:nvPicPr>
          <p:cNvPr id="11" name="Picture 1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32C8C4C-55CF-D62F-05BE-12C640C8D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272" y="3859072"/>
            <a:ext cx="284841" cy="284841"/>
          </a:xfrm>
          <a:prstGeom prst="rect">
            <a:avLst/>
          </a:prstGeom>
        </p:spPr>
      </p:pic>
      <p:pic>
        <p:nvPicPr>
          <p:cNvPr id="12" name="Picture 1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51B102B2-83D6-4719-4CC6-55F132ED1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271" y="4582847"/>
            <a:ext cx="284841" cy="284841"/>
          </a:xfrm>
          <a:prstGeom prst="rect">
            <a:avLst/>
          </a:prstGeom>
        </p:spPr>
      </p:pic>
      <p:pic>
        <p:nvPicPr>
          <p:cNvPr id="15" name="Picture 1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644F53C-EBDE-CBF4-428F-9042EEC2A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273" y="5561587"/>
            <a:ext cx="284841" cy="2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0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System 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618543"/>
          </a:xfrm>
        </p:spPr>
        <p:txBody>
          <a:bodyPr>
            <a:normAutofit/>
          </a:bodyPr>
          <a:lstStyle/>
          <a:p>
            <a:r>
              <a:rPr lang="en-US" dirty="0"/>
              <a:t>The functional objectives and non-functional objectives</a:t>
            </a:r>
          </a:p>
        </p:txBody>
      </p:sp>
    </p:spTree>
    <p:extLst>
      <p:ext uri="{BB962C8B-B14F-4D97-AF65-F5344CB8AC3E}">
        <p14:creationId xmlns:p14="http://schemas.microsoft.com/office/powerpoint/2010/main" val="308709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89627"/>
            <a:ext cx="8421688" cy="1325563"/>
          </a:xfrm>
        </p:spPr>
        <p:txBody>
          <a:bodyPr/>
          <a:lstStyle/>
          <a:p>
            <a:r>
              <a:rPr lang="en-US" dirty="0"/>
              <a:t>Functional objectives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Progress Report – Sprint C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04A273A9-19CC-EC59-50F9-DB34F454CAED}"/>
              </a:ext>
            </a:extLst>
          </p:cNvPr>
          <p:cNvSpPr/>
          <p:nvPr/>
        </p:nvSpPr>
        <p:spPr>
          <a:xfrm>
            <a:off x="2568953" y="2529554"/>
            <a:ext cx="88923" cy="487111"/>
          </a:xfrm>
          <a:prstGeom prst="leftBracket">
            <a:avLst/>
          </a:prstGeom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ket 62">
            <a:extLst>
              <a:ext uri="{FF2B5EF4-FFF2-40B4-BE49-F238E27FC236}">
                <a16:creationId xmlns:a16="http://schemas.microsoft.com/office/drawing/2014/main" id="{244F2EF2-5600-5C54-4E7B-C12C60CA4991}"/>
              </a:ext>
            </a:extLst>
          </p:cNvPr>
          <p:cNvSpPr/>
          <p:nvPr/>
        </p:nvSpPr>
        <p:spPr>
          <a:xfrm rot="10800000">
            <a:off x="4755515" y="2529554"/>
            <a:ext cx="88923" cy="487111"/>
          </a:xfrm>
          <a:prstGeom prst="leftBracket">
            <a:avLst/>
          </a:prstGeom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2A0AEC-648F-D7D5-AE96-5BB1540893C2}"/>
              </a:ext>
            </a:extLst>
          </p:cNvPr>
          <p:cNvSpPr txBox="1"/>
          <p:nvPr/>
        </p:nvSpPr>
        <p:spPr>
          <a:xfrm>
            <a:off x="2661342" y="2555000"/>
            <a:ext cx="218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4A5564"/>
                </a:solidFill>
              </a:rPr>
              <a:t>Shared Boards</a:t>
            </a:r>
            <a:endParaRPr lang="en-US" sz="2400" dirty="0">
              <a:solidFill>
                <a:srgbClr val="4A5564"/>
              </a:solidFill>
            </a:endParaRPr>
          </a:p>
        </p:txBody>
      </p:sp>
      <p:sp>
        <p:nvSpPr>
          <p:cNvPr id="65" name="Left Bracket 64">
            <a:extLst>
              <a:ext uri="{FF2B5EF4-FFF2-40B4-BE49-F238E27FC236}">
                <a16:creationId xmlns:a16="http://schemas.microsoft.com/office/drawing/2014/main" id="{C9408423-A478-6428-2121-84B0EAD37BC4}"/>
              </a:ext>
            </a:extLst>
          </p:cNvPr>
          <p:cNvSpPr/>
          <p:nvPr/>
        </p:nvSpPr>
        <p:spPr>
          <a:xfrm>
            <a:off x="4557809" y="3676018"/>
            <a:ext cx="88923" cy="487111"/>
          </a:xfrm>
          <a:prstGeom prst="leftBracket">
            <a:avLst/>
          </a:prstGeom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Bracket 65">
            <a:extLst>
              <a:ext uri="{FF2B5EF4-FFF2-40B4-BE49-F238E27FC236}">
                <a16:creationId xmlns:a16="http://schemas.microsoft.com/office/drawing/2014/main" id="{86D0D662-FEA4-8B83-6C18-4F6508CA5BAE}"/>
              </a:ext>
            </a:extLst>
          </p:cNvPr>
          <p:cNvSpPr/>
          <p:nvPr/>
        </p:nvSpPr>
        <p:spPr>
          <a:xfrm rot="10800000">
            <a:off x="5649357" y="3676018"/>
            <a:ext cx="88923" cy="487111"/>
          </a:xfrm>
          <a:prstGeom prst="leftBracket">
            <a:avLst/>
          </a:prstGeom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635767-66FB-8720-3211-C0E7DEFC8D16}"/>
              </a:ext>
            </a:extLst>
          </p:cNvPr>
          <p:cNvSpPr txBox="1"/>
          <p:nvPr/>
        </p:nvSpPr>
        <p:spPr>
          <a:xfrm>
            <a:off x="4692926" y="3711146"/>
            <a:ext cx="91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4A5564"/>
                </a:solidFill>
              </a:rPr>
              <a:t>Users</a:t>
            </a:r>
            <a:endParaRPr lang="en-US" sz="2400" dirty="0">
              <a:solidFill>
                <a:srgbClr val="4A5564"/>
              </a:solidFill>
            </a:endParaRPr>
          </a:p>
        </p:txBody>
      </p:sp>
      <p:sp>
        <p:nvSpPr>
          <p:cNvPr id="68" name="Left Bracket 67">
            <a:extLst>
              <a:ext uri="{FF2B5EF4-FFF2-40B4-BE49-F238E27FC236}">
                <a16:creationId xmlns:a16="http://schemas.microsoft.com/office/drawing/2014/main" id="{AF7A8ED0-5123-1D41-7306-F9FC12DDE555}"/>
              </a:ext>
            </a:extLst>
          </p:cNvPr>
          <p:cNvSpPr/>
          <p:nvPr/>
        </p:nvSpPr>
        <p:spPr>
          <a:xfrm>
            <a:off x="7515237" y="2873468"/>
            <a:ext cx="88923" cy="487111"/>
          </a:xfrm>
          <a:prstGeom prst="leftBracket">
            <a:avLst/>
          </a:prstGeom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 Bracket 68">
            <a:extLst>
              <a:ext uri="{FF2B5EF4-FFF2-40B4-BE49-F238E27FC236}">
                <a16:creationId xmlns:a16="http://schemas.microsoft.com/office/drawing/2014/main" id="{568314EB-80C0-5CB4-0269-3B4134B68366}"/>
              </a:ext>
            </a:extLst>
          </p:cNvPr>
          <p:cNvSpPr/>
          <p:nvPr/>
        </p:nvSpPr>
        <p:spPr>
          <a:xfrm rot="10800000">
            <a:off x="8654712" y="2873468"/>
            <a:ext cx="88923" cy="487111"/>
          </a:xfrm>
          <a:prstGeom prst="leftBracket">
            <a:avLst/>
          </a:prstGeom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BB13FD1-EBFC-94A4-A5B0-38BE46883563}"/>
              </a:ext>
            </a:extLst>
          </p:cNvPr>
          <p:cNvSpPr txBox="1"/>
          <p:nvPr/>
        </p:nvSpPr>
        <p:spPr>
          <a:xfrm>
            <a:off x="7607626" y="2898914"/>
            <a:ext cx="1091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4A5564"/>
                </a:solidFill>
              </a:rPr>
              <a:t>Exams</a:t>
            </a:r>
            <a:endParaRPr lang="en-US" sz="2400" dirty="0">
              <a:solidFill>
                <a:srgbClr val="4A5564"/>
              </a:solidFill>
            </a:endParaRPr>
          </a:p>
        </p:txBody>
      </p:sp>
      <p:sp>
        <p:nvSpPr>
          <p:cNvPr id="71" name="Left Bracket 70">
            <a:extLst>
              <a:ext uri="{FF2B5EF4-FFF2-40B4-BE49-F238E27FC236}">
                <a16:creationId xmlns:a16="http://schemas.microsoft.com/office/drawing/2014/main" id="{2AD26291-0288-0401-37C6-550CB2DB5BAB}"/>
              </a:ext>
            </a:extLst>
          </p:cNvPr>
          <p:cNvSpPr/>
          <p:nvPr/>
        </p:nvSpPr>
        <p:spPr>
          <a:xfrm>
            <a:off x="7606144" y="4614321"/>
            <a:ext cx="88923" cy="487111"/>
          </a:xfrm>
          <a:prstGeom prst="leftBracket">
            <a:avLst/>
          </a:prstGeom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ket 71">
            <a:extLst>
              <a:ext uri="{FF2B5EF4-FFF2-40B4-BE49-F238E27FC236}">
                <a16:creationId xmlns:a16="http://schemas.microsoft.com/office/drawing/2014/main" id="{B56539A2-8098-5456-4080-20A1DFEF7E33}"/>
              </a:ext>
            </a:extLst>
          </p:cNvPr>
          <p:cNvSpPr/>
          <p:nvPr/>
        </p:nvSpPr>
        <p:spPr>
          <a:xfrm rot="10800000">
            <a:off x="9049222" y="4614321"/>
            <a:ext cx="88923" cy="487111"/>
          </a:xfrm>
          <a:prstGeom prst="leftBracket">
            <a:avLst/>
          </a:prstGeom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EA1C97C-5853-F587-E83E-1B82823D47D8}"/>
              </a:ext>
            </a:extLst>
          </p:cNvPr>
          <p:cNvSpPr txBox="1"/>
          <p:nvPr/>
        </p:nvSpPr>
        <p:spPr>
          <a:xfrm>
            <a:off x="7698533" y="4639767"/>
            <a:ext cx="142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4A5564"/>
                </a:solidFill>
              </a:rPr>
              <a:t>Meetings</a:t>
            </a:r>
            <a:endParaRPr lang="en-US" sz="2400" dirty="0">
              <a:solidFill>
                <a:srgbClr val="4A5564"/>
              </a:solidFill>
            </a:endParaRPr>
          </a:p>
        </p:txBody>
      </p:sp>
      <p:sp>
        <p:nvSpPr>
          <p:cNvPr id="74" name="Left Bracket 73">
            <a:extLst>
              <a:ext uri="{FF2B5EF4-FFF2-40B4-BE49-F238E27FC236}">
                <a16:creationId xmlns:a16="http://schemas.microsoft.com/office/drawing/2014/main" id="{96437417-EADD-EA63-8015-00454E8C5AEE}"/>
              </a:ext>
            </a:extLst>
          </p:cNvPr>
          <p:cNvSpPr/>
          <p:nvPr/>
        </p:nvSpPr>
        <p:spPr>
          <a:xfrm>
            <a:off x="3801162" y="4922167"/>
            <a:ext cx="88923" cy="487111"/>
          </a:xfrm>
          <a:prstGeom prst="leftBracket">
            <a:avLst/>
          </a:prstGeom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 Bracket 74">
            <a:extLst>
              <a:ext uri="{FF2B5EF4-FFF2-40B4-BE49-F238E27FC236}">
                <a16:creationId xmlns:a16="http://schemas.microsoft.com/office/drawing/2014/main" id="{4DB5F5DC-99F5-2B61-B9C9-E42C4CD404DD}"/>
              </a:ext>
            </a:extLst>
          </p:cNvPr>
          <p:cNvSpPr/>
          <p:nvPr/>
        </p:nvSpPr>
        <p:spPr>
          <a:xfrm rot="10800000">
            <a:off x="5093881" y="4922167"/>
            <a:ext cx="88923" cy="487111"/>
          </a:xfrm>
          <a:prstGeom prst="leftBracket">
            <a:avLst/>
          </a:prstGeom>
          <a:ln w="28575">
            <a:solidFill>
              <a:srgbClr val="4A5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7A929F-9A66-7905-1AFD-90EB56E1BE2E}"/>
              </a:ext>
            </a:extLst>
          </p:cNvPr>
          <p:cNvSpPr txBox="1"/>
          <p:nvPr/>
        </p:nvSpPr>
        <p:spPr>
          <a:xfrm>
            <a:off x="3893551" y="4947613"/>
            <a:ext cx="122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4A5564"/>
                </a:solidFill>
              </a:rPr>
              <a:t>Courses</a:t>
            </a:r>
            <a:endParaRPr lang="en-US" sz="2400" dirty="0">
              <a:solidFill>
                <a:srgbClr val="4A55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/>
      <p:bldP spid="65" grpId="0" animBg="1"/>
      <p:bldP spid="66" grpId="0" animBg="1"/>
      <p:bldP spid="67" grpId="0"/>
      <p:bldP spid="68" grpId="0" animBg="1"/>
      <p:bldP spid="69" grpId="0" animBg="1"/>
      <p:bldP spid="70" grpId="0"/>
      <p:bldP spid="71" grpId="0" animBg="1"/>
      <p:bldP spid="72" grpId="0" animBg="1"/>
      <p:bldP spid="73" grpId="0"/>
      <p:bldP spid="74" grpId="0" animBg="1"/>
      <p:bldP spid="75" grpId="0" animBg="1"/>
      <p:bldP spid="76" grpId="0"/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{F6D24528-FF61-43BE-BA0D-E5FF04740BC9}tf67328976_win32</Template>
  <TotalTime>174</TotalTime>
  <Words>932</Words>
  <Application>Microsoft Office PowerPoint</Application>
  <PresentationFormat>Widescreen</PresentationFormat>
  <Paragraphs>300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Tenorite</vt:lpstr>
      <vt:lpstr>Office Theme</vt:lpstr>
      <vt:lpstr>eLearning Progress report – Sprint c</vt:lpstr>
      <vt:lpstr>agenda</vt:lpstr>
      <vt:lpstr>INTRODUCTION</vt:lpstr>
      <vt:lpstr>Planning</vt:lpstr>
      <vt:lpstr>Completed Activities</vt:lpstr>
      <vt:lpstr>Completed Activities</vt:lpstr>
      <vt:lpstr>Completed Activities</vt:lpstr>
      <vt:lpstr>System objectives</vt:lpstr>
      <vt:lpstr>Functional objectives</vt:lpstr>
      <vt:lpstr>Non-Functional objectives</vt:lpstr>
      <vt:lpstr>Development Process</vt:lpstr>
      <vt:lpstr>Development process</vt:lpstr>
      <vt:lpstr>Critical analysis of results</vt:lpstr>
      <vt:lpstr>Critical analysis of results</vt:lpstr>
      <vt:lpstr>Quality of the product</vt:lpstr>
      <vt:lpstr>Quality of the final product</vt:lpstr>
      <vt:lpstr>Sprint retrospective</vt:lpstr>
      <vt:lpstr>Self-assessment</vt:lpstr>
      <vt:lpstr>Self-assessment</vt:lpstr>
      <vt:lpstr>MEET OUR TEAM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eLearning Progress report – Sprint c</dc:title>
  <dc:creator>Gabriel Silva (1210808)</dc:creator>
  <cp:lastModifiedBy>Gabriel Silva (1210808)</cp:lastModifiedBy>
  <cp:revision>2</cp:revision>
  <dcterms:created xsi:type="dcterms:W3CDTF">2023-06-18T01:56:59Z</dcterms:created>
  <dcterms:modified xsi:type="dcterms:W3CDTF">2023-06-18T17:27:39Z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