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0" r:id="rId9"/>
    <p:sldId id="260" r:id="rId10"/>
    <p:sldId id="262" r:id="rId11"/>
    <p:sldId id="269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8124D-C18F-45B9-9281-704DA324AD77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A931-CDA1-4D0E-97C1-A89C822373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0ACF-82F8-486D-B539-A374A2929743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1062-6ED8-4CC1-BCC2-688A56745A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Mise au </a:t>
            </a:r>
            <a:r>
              <a:rPr lang="fr-FR" b="1" dirty="0" smtClean="0"/>
              <a:t>point</a:t>
            </a:r>
            <a:br>
              <a:rPr lang="fr-FR" b="1" dirty="0" smtClean="0"/>
            </a:br>
            <a:r>
              <a:rPr lang="fr-FR" b="1" dirty="0" smtClean="0"/>
              <a:t>du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14/06/2022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3</a:t>
            </a:r>
            <a:r>
              <a:rPr lang="fr-FR" sz="3600" b="1" baseline="30000" dirty="0" smtClean="0">
                <a:solidFill>
                  <a:srgbClr val="FF0000"/>
                </a:solidFill>
              </a:rPr>
              <a:t>ème</a:t>
            </a:r>
            <a:r>
              <a:rPr lang="fr-FR" sz="3600" b="1" dirty="0" smtClean="0">
                <a:solidFill>
                  <a:srgbClr val="FF0000"/>
                </a:solidFill>
              </a:rPr>
              <a:t> mission : les métriques de 2 </a:t>
            </a:r>
            <a:r>
              <a:rPr lang="fr-FR" sz="3600" b="1" dirty="0" err="1" smtClean="0">
                <a:solidFill>
                  <a:srgbClr val="FF0000"/>
                </a:solidFill>
              </a:rPr>
              <a:t>hyperviseurs</a:t>
            </a:r>
            <a:endParaRPr lang="fr-FR" sz="3600" b="1" dirty="0" smtClean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2900" b="1" dirty="0" smtClean="0"/>
              <a:t>Mesurer la consommation énergétique des serveurs de </a:t>
            </a:r>
            <a:r>
              <a:rPr lang="fr-FR" sz="2900" b="1" dirty="0" smtClean="0"/>
              <a:t>Pau</a:t>
            </a:r>
          </a:p>
          <a:p>
            <a:endParaRPr lang="fr-FR" sz="2900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900" dirty="0" smtClean="0"/>
              <a:t>Création d’une base de données sur la vm </a:t>
            </a:r>
            <a:r>
              <a:rPr lang="fr-FR" sz="2900" dirty="0" err="1" smtClean="0"/>
              <a:t>greenit</a:t>
            </a:r>
            <a:r>
              <a:rPr lang="fr-FR" sz="2900" dirty="0" smtClean="0"/>
              <a:t> afin de recevoir les données depuis le serveur de Pau après leurs </a:t>
            </a:r>
            <a:r>
              <a:rPr lang="fr-FR" sz="2900" dirty="0" err="1" smtClean="0"/>
              <a:t>téléversements</a:t>
            </a:r>
            <a:endParaRPr lang="fr-FR" sz="29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900" dirty="0" smtClean="0"/>
              <a:t>Création d’un utilisateur + mot de passe</a:t>
            </a:r>
            <a:endParaRPr lang="fr-FR" sz="29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900" dirty="0" smtClean="0"/>
              <a:t>Création </a:t>
            </a:r>
            <a:r>
              <a:rPr lang="fr-FR" sz="2900" dirty="0" smtClean="0"/>
              <a:t>d’une </a:t>
            </a:r>
            <a:r>
              <a:rPr lang="fr-FR" sz="2900" dirty="0" smtClean="0"/>
              <a:t>politique de retention </a:t>
            </a:r>
            <a:r>
              <a:rPr lang="fr-FR" sz="2900" dirty="0" smtClean="0"/>
              <a:t>« </a:t>
            </a:r>
            <a:r>
              <a:rPr lang="fr-FR" sz="2900" dirty="0" err="1" smtClean="0"/>
              <a:t>forever</a:t>
            </a:r>
            <a:r>
              <a:rPr lang="fr-FR" sz="2900" dirty="0" smtClean="0"/>
              <a:t> </a:t>
            </a:r>
            <a:r>
              <a:rPr lang="fr-FR" sz="2900" dirty="0" smtClean="0"/>
              <a:t>»</a:t>
            </a:r>
          </a:p>
          <a:p>
            <a:pPr marL="457200" indent="-457200">
              <a:buNone/>
            </a:pPr>
            <a:endParaRPr lang="fr-FR" sz="2900" dirty="0" smtClean="0"/>
          </a:p>
          <a:p>
            <a:pPr marL="457200" indent="-457200">
              <a:buNone/>
            </a:pPr>
            <a:r>
              <a:rPr lang="fr-FR" sz="2900" dirty="0" smtClean="0"/>
              <a:t>L’architecture de la base de données </a:t>
            </a:r>
            <a:r>
              <a:rPr lang="fr-FR" sz="2900" dirty="0" err="1" smtClean="0"/>
              <a:t>influxdb</a:t>
            </a:r>
            <a:r>
              <a:rPr lang="fr-FR" sz="2900" dirty="0" smtClean="0"/>
              <a:t> «</a:t>
            </a:r>
            <a:r>
              <a:rPr lang="fr-FR" sz="2900" dirty="0" err="1" smtClean="0"/>
              <a:t>metrics_from_pau</a:t>
            </a:r>
            <a:r>
              <a:rPr lang="fr-FR" sz="2900" dirty="0" smtClean="0"/>
              <a:t> »:</a:t>
            </a:r>
          </a:p>
          <a:p>
            <a:pPr marL="457200" indent="-457200">
              <a:buNone/>
            </a:pPr>
            <a:r>
              <a:rPr lang="fr-FR" sz="2000" b="1" u="sng" dirty="0" smtClean="0">
                <a:solidFill>
                  <a:srgbClr val="FF0000"/>
                </a:solidFill>
              </a:rPr>
              <a:t>Le package « </a:t>
            </a:r>
            <a:r>
              <a:rPr lang="fr-FR" sz="2000" b="1" u="sng" dirty="0" err="1" smtClean="0">
                <a:solidFill>
                  <a:srgbClr val="FF0000"/>
                </a:solidFill>
              </a:rPr>
              <a:t>powerstat_package</a:t>
            </a:r>
            <a:r>
              <a:rPr lang="fr-FR" sz="2000" b="1" u="sng" dirty="0" smtClean="0">
                <a:solidFill>
                  <a:srgbClr val="FF0000"/>
                </a:solidFill>
              </a:rPr>
              <a:t> » contient l’ensemble des informations de la base de données (tag </a:t>
            </a:r>
            <a:r>
              <a:rPr lang="fr-FR" sz="2000" b="1" u="sng" dirty="0" err="1" smtClean="0">
                <a:solidFill>
                  <a:srgbClr val="FF0000"/>
                </a:solidFill>
              </a:rPr>
              <a:t>keys</a:t>
            </a:r>
            <a:r>
              <a:rPr lang="fr-FR" sz="2000" b="1" u="sng" dirty="0" smtClean="0">
                <a:solidFill>
                  <a:srgbClr val="FF0000"/>
                </a:solidFill>
              </a:rPr>
              <a:t> + </a:t>
            </a:r>
            <a:r>
              <a:rPr lang="fr-FR" sz="2000" b="1" u="sng" dirty="0" err="1" smtClean="0">
                <a:solidFill>
                  <a:srgbClr val="FF0000"/>
                </a:solidFill>
              </a:rPr>
              <a:t>field</a:t>
            </a:r>
            <a:r>
              <a:rPr lang="fr-FR" sz="2000" b="1" u="sng" dirty="0" smtClean="0">
                <a:solidFill>
                  <a:srgbClr val="FF0000"/>
                </a:solidFill>
              </a:rPr>
              <a:t> </a:t>
            </a:r>
            <a:r>
              <a:rPr lang="fr-FR" sz="2000" b="1" u="sng" dirty="0" err="1" smtClean="0">
                <a:solidFill>
                  <a:srgbClr val="FF0000"/>
                </a:solidFill>
              </a:rPr>
              <a:t>keys</a:t>
            </a:r>
            <a:r>
              <a:rPr lang="fr-FR" sz="2000" b="1" u="sng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None/>
            </a:pPr>
            <a:endParaRPr lang="fr-FR" sz="2900" dirty="0" smtClean="0"/>
          </a:p>
          <a:p>
            <a:pPr marL="457200" indent="-457200"/>
            <a:r>
              <a:rPr lang="fr-FR" sz="2900" dirty="0" smtClean="0"/>
              <a:t>Tag </a:t>
            </a:r>
            <a:r>
              <a:rPr lang="fr-FR" sz="2900" dirty="0" err="1" smtClean="0"/>
              <a:t>keys</a:t>
            </a:r>
            <a:r>
              <a:rPr lang="fr-FR" sz="2900" dirty="0" smtClean="0"/>
              <a:t>: </a:t>
            </a:r>
          </a:p>
          <a:p>
            <a:pPr marL="457200" indent="-457200" algn="ctr">
              <a:buNone/>
            </a:pPr>
            <a:r>
              <a:rPr lang="fr-FR" sz="2900" dirty="0" smtClean="0">
                <a:solidFill>
                  <a:schemeClr val="bg1">
                    <a:lumMod val="50000"/>
                  </a:schemeClr>
                </a:solidFill>
              </a:rPr>
              <a:t>host</a:t>
            </a:r>
          </a:p>
          <a:p>
            <a:pPr marL="457200" indent="-457200" algn="ctr">
              <a:buNone/>
            </a:pPr>
            <a:r>
              <a:rPr lang="fr-FR" sz="2900" dirty="0" err="1" smtClean="0">
                <a:solidFill>
                  <a:schemeClr val="bg1">
                    <a:lumMod val="50000"/>
                  </a:schemeClr>
                </a:solidFill>
              </a:rPr>
              <a:t>package_id</a:t>
            </a:r>
            <a:endParaRPr lang="fr-FR" sz="29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None/>
            </a:pPr>
            <a:endParaRPr lang="fr-FR" sz="2900" dirty="0" smtClean="0"/>
          </a:p>
          <a:p>
            <a:pPr marL="457200" indent="-457200"/>
            <a:endParaRPr lang="fr-FR" sz="2000" dirty="0" smtClean="0"/>
          </a:p>
          <a:p>
            <a:pPr marL="457200" indent="-457200">
              <a:buNone/>
            </a:pPr>
            <a:r>
              <a:rPr lang="fr-FR" sz="2000" dirty="0" smtClean="0"/>
              <a:t> </a:t>
            </a:r>
            <a:r>
              <a:rPr lang="fr-FR" sz="2000" dirty="0" smtClean="0"/>
              <a:t>    </a:t>
            </a:r>
          </a:p>
          <a:p>
            <a:pPr marL="457200" indent="-457200">
              <a:buNone/>
            </a:pPr>
            <a:endParaRPr lang="fr-FR" sz="2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sz="1800" dirty="0" smtClean="0"/>
              <a:t>Les  séries (différentes combinaisons possibles </a:t>
            </a:r>
            <a:r>
              <a:rPr lang="fr-FR" sz="1800" b="1" dirty="0" smtClean="0"/>
              <a:t>mesure/tag </a:t>
            </a:r>
            <a:r>
              <a:rPr lang="fr-FR" sz="1800" b="1" dirty="0" err="1" smtClean="0"/>
              <a:t>keys</a:t>
            </a:r>
            <a:r>
              <a:rPr lang="fr-FR" sz="1800" dirty="0" smtClean="0"/>
              <a:t>):</a:t>
            </a:r>
          </a:p>
          <a:p>
            <a:pPr marL="457200" indent="-457200" algn="ctr">
              <a:buNone/>
            </a:pPr>
            <a:r>
              <a:rPr lang="fr-FR" sz="1800" dirty="0" smtClean="0"/>
              <a:t>	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powerstat_package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host=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kvm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-0,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package_id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=0</a:t>
            </a:r>
          </a:p>
          <a:p>
            <a:pPr marL="457200" indent="-457200" algn="ctr">
              <a:buNone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powerstat_package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host=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kvm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-0,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package_id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=1</a:t>
            </a:r>
          </a:p>
          <a:p>
            <a:pPr marL="457200" indent="-457200" algn="ctr">
              <a:buNone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powerstat_package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host=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kvm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-1,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package_id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=0</a:t>
            </a:r>
          </a:p>
          <a:p>
            <a:pPr marL="457200" indent="-457200" algn="ctr">
              <a:buNone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powerstat_package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host=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kvm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-1,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package_id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=1</a:t>
            </a:r>
          </a:p>
          <a:p>
            <a:pPr marL="457200" indent="-457200" algn="ctr">
              <a:buNone/>
            </a:pPr>
            <a:endParaRPr lang="fr-F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ctr">
              <a:buNone/>
            </a:pPr>
            <a:endParaRPr lang="fr-F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700" dirty="0" smtClean="0"/>
              <a:t>Les </a:t>
            </a:r>
            <a:r>
              <a:rPr lang="fr-FR" sz="1700" dirty="0" err="1" smtClean="0"/>
              <a:t>field</a:t>
            </a:r>
            <a:r>
              <a:rPr lang="fr-FR" sz="1700" dirty="0" smtClean="0"/>
              <a:t> </a:t>
            </a:r>
            <a:r>
              <a:rPr lang="fr-FR" sz="1700" dirty="0" err="1" smtClean="0"/>
              <a:t>keys</a:t>
            </a:r>
            <a:r>
              <a:rPr lang="fr-FR" sz="1700" dirty="0" smtClean="0"/>
              <a:t> (les 3 de type </a:t>
            </a:r>
            <a:r>
              <a:rPr lang="fr-FR" sz="1700" dirty="0" err="1" smtClean="0"/>
              <a:t>float</a:t>
            </a:r>
            <a:r>
              <a:rPr lang="fr-FR" sz="1700" dirty="0" smtClean="0"/>
              <a:t>):</a:t>
            </a:r>
            <a:endParaRPr lang="fr-FR" sz="1700" dirty="0" smtClean="0"/>
          </a:p>
          <a:p>
            <a:pPr marL="457200" indent="-457200" algn="ctr">
              <a:lnSpc>
                <a:spcPct val="90000"/>
              </a:lnSpc>
              <a:buNone/>
            </a:pPr>
            <a:r>
              <a:rPr lang="fr-FR" sz="1700" dirty="0" err="1" smtClean="0">
                <a:solidFill>
                  <a:schemeClr val="bg1">
                    <a:lumMod val="50000"/>
                  </a:schemeClr>
                </a:solidFill>
              </a:rPr>
              <a:t>current_dram_power_consumption_watts</a:t>
            </a:r>
            <a:endParaRPr lang="fr-FR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fr-FR" sz="1700" dirty="0" err="1" smtClean="0">
                <a:solidFill>
                  <a:schemeClr val="bg1">
                    <a:lumMod val="50000"/>
                  </a:schemeClr>
                </a:solidFill>
              </a:rPr>
              <a:t>current_power_consumption_watts</a:t>
            </a:r>
            <a:endParaRPr lang="fr-FR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fr-FR" sz="1700" dirty="0" err="1" smtClean="0">
                <a:solidFill>
                  <a:schemeClr val="bg1">
                    <a:lumMod val="50000"/>
                  </a:schemeClr>
                </a:solidFill>
              </a:rPr>
              <a:t>thermal_design_power_watts</a:t>
            </a:r>
            <a:endParaRPr lang="fr-FR" sz="17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fr-FR" sz="1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Quelques </a:t>
            </a:r>
            <a:r>
              <a:rPr lang="fr-FR" sz="3600" b="1" dirty="0" smtClean="0">
                <a:solidFill>
                  <a:srgbClr val="FF0000"/>
                </a:solidFill>
              </a:rPr>
              <a:t>propositions en plus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Mesurer la consommation </a:t>
            </a:r>
            <a:r>
              <a:rPr lang="fr-FR" sz="2000" dirty="0" smtClean="0"/>
              <a:t>énergétique d’une application avec </a:t>
            </a:r>
            <a:r>
              <a:rPr lang="fr-FR" sz="2000" dirty="0" err="1" smtClean="0"/>
              <a:t>powerAPI</a:t>
            </a:r>
            <a:r>
              <a:rPr lang="fr-FR" sz="2000" dirty="0" smtClean="0"/>
              <a:t> (le module </a:t>
            </a:r>
            <a:r>
              <a:rPr lang="fr-FR" sz="2000" dirty="0" err="1" smtClean="0"/>
              <a:t>Jouleit</a:t>
            </a:r>
            <a:r>
              <a:rPr lang="fr-FR" sz="2000" dirty="0" smtClean="0"/>
              <a:t>)</a:t>
            </a:r>
          </a:p>
          <a:p>
            <a:r>
              <a:rPr lang="fr-FR" sz="2000" dirty="0" err="1" smtClean="0"/>
              <a:t>Monitorer</a:t>
            </a:r>
            <a:r>
              <a:rPr lang="fr-FR" sz="2000" dirty="0" smtClean="0"/>
              <a:t> </a:t>
            </a:r>
            <a:r>
              <a:rPr lang="fr-FR" sz="2000" dirty="0" smtClean="0"/>
              <a:t>des </a:t>
            </a:r>
            <a:r>
              <a:rPr lang="fr-FR" sz="2000" dirty="0" smtClean="0"/>
              <a:t>application web </a:t>
            </a:r>
            <a:r>
              <a:rPr lang="fr-FR" sz="2000" dirty="0" smtClean="0"/>
              <a:t>en python</a:t>
            </a:r>
            <a:r>
              <a:rPr lang="fr-FR" sz="2000" dirty="0" smtClean="0"/>
              <a:t> (</a:t>
            </a:r>
            <a:r>
              <a:rPr lang="fr-FR" sz="2000" dirty="0" smtClean="0"/>
              <a:t>avec la </a:t>
            </a:r>
            <a:r>
              <a:rPr lang="fr-FR" sz="2000" dirty="0" smtClean="0"/>
              <a:t>librairie </a:t>
            </a:r>
            <a:r>
              <a:rPr lang="fr-FR" sz="2000" dirty="0" smtClean="0"/>
              <a:t>de python </a:t>
            </a:r>
            <a:r>
              <a:rPr lang="fr-FR" sz="2000" dirty="0" err="1" smtClean="0"/>
              <a:t>prometheus</a:t>
            </a:r>
            <a:r>
              <a:rPr lang="fr-FR" sz="2000" dirty="0" smtClean="0"/>
              <a:t>-client )</a:t>
            </a:r>
          </a:p>
          <a:p>
            <a:r>
              <a:rPr lang="fr-FR" sz="2000" dirty="0" smtClean="0"/>
              <a:t>Mettre en place </a:t>
            </a:r>
            <a:r>
              <a:rPr lang="fr-FR" sz="2000" dirty="0" err="1" smtClean="0"/>
              <a:t>AlertManager</a:t>
            </a:r>
            <a:r>
              <a:rPr lang="fr-FR" sz="2000" dirty="0" smtClean="0"/>
              <a:t> </a:t>
            </a:r>
            <a:r>
              <a:rPr lang="fr-FR" sz="2000" dirty="0" smtClean="0"/>
              <a:t>de </a:t>
            </a:r>
            <a:r>
              <a:rPr lang="fr-FR" sz="2000" dirty="0" smtClean="0"/>
              <a:t>Grafana et rajouter plus de métriques dans le </a:t>
            </a:r>
            <a:r>
              <a:rPr lang="fr-FR" sz="2000" dirty="0" err="1" smtClean="0"/>
              <a:t>dashboard</a:t>
            </a:r>
            <a:r>
              <a:rPr lang="fr-FR" sz="2000" dirty="0" smtClean="0"/>
              <a:t> de la 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/>
              <a:t>Plan</a:t>
            </a:r>
            <a:br>
              <a:rPr lang="fr-FR" sz="3600" b="1" dirty="0" smtClean="0"/>
            </a:b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Les </a:t>
            </a:r>
            <a:r>
              <a:rPr lang="fr-FR" sz="2800" dirty="0" smtClean="0">
                <a:solidFill>
                  <a:srgbClr val="FF0000"/>
                </a:solidFill>
              </a:rPr>
              <a:t>différents outils utilisés pour avoir les </a:t>
            </a:r>
            <a:r>
              <a:rPr lang="fr-FR" sz="2800" dirty="0" err="1" smtClean="0">
                <a:solidFill>
                  <a:srgbClr val="FF0000"/>
                </a:solidFill>
              </a:rPr>
              <a:t>dashboards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1</a:t>
            </a:r>
            <a:r>
              <a:rPr lang="fr-FR" sz="2800" baseline="30000" dirty="0" smtClean="0">
                <a:solidFill>
                  <a:srgbClr val="FF0000"/>
                </a:solidFill>
              </a:rPr>
              <a:t>ère</a:t>
            </a:r>
            <a:r>
              <a:rPr lang="fr-FR" sz="2800" dirty="0" smtClean="0">
                <a:solidFill>
                  <a:srgbClr val="FF0000"/>
                </a:solidFill>
              </a:rPr>
              <a:t> mission: conversions énergétiques </a:t>
            </a:r>
            <a:r>
              <a:rPr lang="fr-FR" sz="2800" b="1" dirty="0" smtClean="0">
                <a:solidFill>
                  <a:srgbClr val="FF0000"/>
                </a:solidFill>
              </a:rPr>
              <a:t>(à améliorer)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2</a:t>
            </a:r>
            <a:r>
              <a:rPr lang="fr-FR" sz="2800" baseline="30000" dirty="0" smtClean="0">
                <a:solidFill>
                  <a:srgbClr val="FF0000"/>
                </a:solidFill>
              </a:rPr>
              <a:t>ème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mission : les métriques d’une vm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3</a:t>
            </a:r>
            <a:r>
              <a:rPr lang="fr-FR" sz="2800" baseline="30000" dirty="0" smtClean="0">
                <a:solidFill>
                  <a:srgbClr val="FF0000"/>
                </a:solidFill>
              </a:rPr>
              <a:t>ème</a:t>
            </a:r>
            <a:r>
              <a:rPr lang="fr-FR" sz="2800" dirty="0" smtClean="0">
                <a:solidFill>
                  <a:srgbClr val="FF0000"/>
                </a:solidFill>
              </a:rPr>
              <a:t> mission : </a:t>
            </a:r>
            <a:r>
              <a:rPr lang="fr-FR" sz="2800" dirty="0" smtClean="0">
                <a:solidFill>
                  <a:srgbClr val="FF0000"/>
                </a:solidFill>
              </a:rPr>
              <a:t>les </a:t>
            </a:r>
            <a:r>
              <a:rPr lang="fr-FR" sz="2800" dirty="0" smtClean="0">
                <a:solidFill>
                  <a:srgbClr val="FF0000"/>
                </a:solidFill>
              </a:rPr>
              <a:t>métriques de 2 </a:t>
            </a:r>
            <a:r>
              <a:rPr lang="fr-FR" sz="2800" dirty="0" err="1" smtClean="0">
                <a:solidFill>
                  <a:srgbClr val="FF0000"/>
                </a:solidFill>
              </a:rPr>
              <a:t>hyperviseurs</a:t>
            </a:r>
            <a:endParaRPr lang="fr-FR" sz="2800" dirty="0" smtClean="0">
              <a:solidFill>
                <a:srgbClr val="FF0000"/>
              </a:solidFill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Quelques </a:t>
            </a:r>
            <a:r>
              <a:rPr lang="fr-FR" sz="2800" dirty="0" smtClean="0">
                <a:solidFill>
                  <a:srgbClr val="FF0000"/>
                </a:solidFill>
              </a:rPr>
              <a:t>propositions </a:t>
            </a:r>
            <a:endParaRPr lang="fr-FR" sz="2800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Les outils utilisés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/>
              <a:t>Les outils de mesures</a:t>
            </a:r>
          </a:p>
          <a:p>
            <a:pPr>
              <a:buNone/>
            </a:pPr>
            <a:r>
              <a:rPr lang="fr-FR" sz="2000" dirty="0" smtClean="0"/>
              <a:t>Scaphandre : capteur + exportateur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71670" y="3643314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 bwMode="blackGray">
          <a:xfrm>
            <a:off x="2143108" y="37147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PowercapRAPL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3636" y="364331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15074" y="364331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Noyau </a:t>
            </a:r>
            <a:r>
              <a:rPr lang="fr-FR" sz="1600" dirty="0" err="1" smtClean="0">
                <a:solidFill>
                  <a:schemeClr val="bg1"/>
                </a:solidFill>
              </a:rPr>
              <a:t>powercap</a:t>
            </a:r>
            <a:r>
              <a:rPr lang="fr-FR" sz="1600" dirty="0" smtClean="0">
                <a:solidFill>
                  <a:schemeClr val="bg1"/>
                </a:solidFill>
              </a:rPr>
              <a:t> Linux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rot="10800000">
            <a:off x="3857620" y="3786190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214810" y="3143248"/>
            <a:ext cx="17145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 Unicode MS" pitchFamily="34" charset="-128"/>
                <a:ea typeface="Times New Roman"/>
                <a:cs typeface="Courier New"/>
              </a:rPr>
              <a:t>Mesurer des métriques</a:t>
            </a:r>
          </a:p>
          <a:p>
            <a:pPr algn="ctr"/>
            <a:r>
              <a:rPr lang="fr-FR" sz="1100" dirty="0">
                <a:latin typeface="Arial Unicode MS" pitchFamily="34" charset="-128"/>
                <a:ea typeface="Times New Roman"/>
                <a:cs typeface="Courier New"/>
              </a:rPr>
              <a:t>+</a:t>
            </a:r>
          </a:p>
          <a:p>
            <a:pPr algn="ctr"/>
            <a:r>
              <a:rPr lang="fr-FR" sz="1100" dirty="0">
                <a:latin typeface="Arial Unicode MS" pitchFamily="34" charset="-128"/>
                <a:ea typeface="Times New Roman"/>
                <a:cs typeface="Courier New"/>
              </a:rPr>
              <a:t>conversion</a:t>
            </a:r>
          </a:p>
        </p:txBody>
      </p:sp>
      <p:sp>
        <p:nvSpPr>
          <p:cNvPr id="14" name="Ellipse 13"/>
          <p:cNvSpPr/>
          <p:nvPr/>
        </p:nvSpPr>
        <p:spPr>
          <a:xfrm>
            <a:off x="1928794" y="5572140"/>
            <a:ext cx="221457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Exportateur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72198" y="4214818"/>
            <a:ext cx="1928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 Unicode MS" pitchFamily="34" charset="-128"/>
                <a:ea typeface="Times New Roman"/>
                <a:cs typeface="Courier New"/>
              </a:rPr>
              <a:t>sert d’interface pour obtenir les données de la fonction RAPL 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rot="5400000" flipH="1" flipV="1">
            <a:off x="2320909" y="4893479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71472" y="4357694"/>
            <a:ext cx="1928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/>
                <a:cs typeface="Courier New"/>
              </a:rPr>
              <a:t>Demande</a:t>
            </a:r>
            <a:r>
              <a:rPr kumimoji="0" lang="fr-F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/>
                <a:cs typeface="Courier New"/>
              </a:rPr>
              <a:t> d’obtention de nouvelles mesures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latin typeface="Arial Unicode MS" pitchFamily="34" charset="-128"/>
                <a:ea typeface="Times New Roman"/>
                <a:cs typeface="Courier New"/>
              </a:rPr>
              <a:t>+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/>
                <a:cs typeface="Courier New"/>
              </a:rPr>
              <a:t>Stockage pour une utilisation ultérieure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latin typeface="Arial Unicode MS" pitchFamily="34" charset="-128"/>
                <a:ea typeface="Times New Roman"/>
                <a:cs typeface="Courier New"/>
              </a:rPr>
              <a:t>+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/>
                <a:cs typeface="Courier New"/>
              </a:rPr>
              <a:t>Exportation des métriques actuelles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143504" y="5143512"/>
            <a:ext cx="400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 err="1" smtClean="0"/>
              <a:t>Influxdb</a:t>
            </a:r>
            <a:endParaRPr lang="fr-FR" sz="2000" dirty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b="1" dirty="0" smtClean="0"/>
              <a:t>Quelques </a:t>
            </a:r>
            <a:r>
              <a:rPr lang="fr-FR" sz="2000" b="1" dirty="0" err="1" smtClean="0"/>
              <a:t>généraltités</a:t>
            </a:r>
            <a:endParaRPr lang="fr-FR" sz="2000" b="1" dirty="0" smtClean="0"/>
          </a:p>
          <a:p>
            <a:r>
              <a:rPr lang="fr-FR" sz="2000" dirty="0" smtClean="0"/>
              <a:t>S</a:t>
            </a:r>
            <a:r>
              <a:rPr lang="fr-FR" sz="2000" dirty="0" smtClean="0"/>
              <a:t>ystème </a:t>
            </a:r>
            <a:r>
              <a:rPr lang="fr-FR" sz="2000" dirty="0" smtClean="0"/>
              <a:t>de gestion de base de donnée orientée </a:t>
            </a:r>
            <a:r>
              <a:rPr lang="fr-FR" sz="2000" b="1" dirty="0" smtClean="0"/>
              <a:t>séries temporelles hautes performances</a:t>
            </a:r>
          </a:p>
          <a:p>
            <a:r>
              <a:rPr lang="fr-FR" sz="2000" dirty="0" smtClean="0"/>
              <a:t>M</a:t>
            </a:r>
            <a:r>
              <a:rPr lang="fr-FR" sz="2000" dirty="0" smtClean="0"/>
              <a:t>ise </a:t>
            </a:r>
            <a:r>
              <a:rPr lang="fr-FR" sz="2000" dirty="0" smtClean="0"/>
              <a:t>à disposition d’un langage de requêtes nommé </a:t>
            </a:r>
            <a:r>
              <a:rPr lang="fr-FR" sz="2000" b="1" dirty="0" smtClean="0"/>
              <a:t>Flux</a:t>
            </a:r>
            <a:r>
              <a:rPr lang="fr-FR" sz="2000" dirty="0" smtClean="0"/>
              <a:t> </a:t>
            </a:r>
          </a:p>
          <a:p>
            <a:r>
              <a:rPr lang="fr-FR" sz="2000" dirty="0"/>
              <a:t>À</a:t>
            </a:r>
            <a:r>
              <a:rPr lang="fr-FR" sz="2000" dirty="0" smtClean="0"/>
              <a:t> l'écoute sur le port </a:t>
            </a:r>
            <a:r>
              <a:rPr lang="fr-FR" sz="2000" b="1" dirty="0" smtClean="0"/>
              <a:t>8086</a:t>
            </a:r>
          </a:p>
          <a:p>
            <a:r>
              <a:rPr lang="fr-FR" sz="2000" dirty="0" smtClean="0"/>
              <a:t>Composition d’</a:t>
            </a:r>
            <a:r>
              <a:rPr lang="fr-FR" sz="2000" b="1" dirty="0" smtClean="0"/>
              <a:t>1 ou plusieurs </a:t>
            </a:r>
            <a:r>
              <a:rPr lang="fr-FR" sz="2000" dirty="0" smtClean="0"/>
              <a:t>tag </a:t>
            </a:r>
            <a:r>
              <a:rPr lang="fr-FR" sz="2000" dirty="0" err="1" smtClean="0"/>
              <a:t>keys</a:t>
            </a:r>
            <a:r>
              <a:rPr lang="fr-FR" sz="2000" dirty="0"/>
              <a:t> </a:t>
            </a:r>
            <a:r>
              <a:rPr lang="fr-FR" sz="2000" dirty="0" smtClean="0"/>
              <a:t>(de même pour </a:t>
            </a:r>
            <a:r>
              <a:rPr lang="fr-FR" sz="2000" dirty="0" err="1" smtClean="0"/>
              <a:t>field</a:t>
            </a:r>
            <a:r>
              <a:rPr lang="fr-FR" sz="2000" dirty="0" smtClean="0"/>
              <a:t> </a:t>
            </a:r>
            <a:r>
              <a:rPr lang="fr-FR" sz="2000" dirty="0" err="1" smtClean="0"/>
              <a:t>keys</a:t>
            </a:r>
            <a:r>
              <a:rPr lang="fr-FR" sz="2000" dirty="0" smtClean="0"/>
              <a:t>)</a:t>
            </a:r>
            <a:endParaRPr lang="fr-FR" sz="2000" b="1" dirty="0" smtClean="0"/>
          </a:p>
          <a:p>
            <a:r>
              <a:rPr lang="fr-FR" sz="2000" dirty="0" smtClean="0"/>
              <a:t>Séries </a:t>
            </a:r>
            <a:r>
              <a:rPr lang="fr-FR" sz="2000" dirty="0"/>
              <a:t>= combinaisons possibles </a:t>
            </a:r>
            <a:r>
              <a:rPr lang="fr-FR" sz="2000" b="1" dirty="0"/>
              <a:t>mesure/tag </a:t>
            </a:r>
            <a:r>
              <a:rPr lang="fr-FR" sz="2000" b="1" dirty="0" err="1" smtClean="0"/>
              <a:t>keys</a:t>
            </a:r>
            <a:endParaRPr lang="fr-FR" sz="2000" b="1" dirty="0" smtClean="0"/>
          </a:p>
          <a:p>
            <a:r>
              <a:rPr lang="fr-FR" sz="2000" dirty="0"/>
              <a:t>P</a:t>
            </a:r>
            <a:r>
              <a:rPr lang="fr-FR" sz="2000" dirty="0" smtClean="0"/>
              <a:t>olitique de rétention : </a:t>
            </a:r>
            <a:r>
              <a:rPr lang="fr-FR" sz="2000" dirty="0" err="1" smtClean="0"/>
              <a:t>InfluxDB</a:t>
            </a:r>
            <a:r>
              <a:rPr lang="fr-FR" sz="2000" dirty="0" smtClean="0"/>
              <a:t> stocke les données dans </a:t>
            </a:r>
            <a:r>
              <a:rPr lang="fr-FR" sz="2000" b="1" dirty="0" smtClean="0"/>
              <a:t>des groupes de </a:t>
            </a:r>
            <a:r>
              <a:rPr lang="fr-FR" sz="2000" b="1" dirty="0" smtClean="0"/>
              <a:t>fragments</a:t>
            </a:r>
            <a:r>
              <a:rPr lang="fr-FR" sz="2000" dirty="0" smtClean="0"/>
              <a:t>. </a:t>
            </a:r>
            <a:r>
              <a:rPr lang="fr-FR" sz="2000" dirty="0" smtClean="0"/>
              <a:t>Ces</a:t>
            </a:r>
            <a:r>
              <a:rPr lang="fr-FR" sz="2000" dirty="0" smtClean="0"/>
              <a:t> groupes sont </a:t>
            </a:r>
            <a:r>
              <a:rPr lang="fr-FR" sz="2000" b="1" dirty="0" smtClean="0"/>
              <a:t>gouvernés par la politique de </a:t>
            </a:r>
            <a:r>
              <a:rPr lang="fr-FR" sz="2000" b="1" dirty="0" smtClean="0"/>
              <a:t>rétention. Ils</a:t>
            </a:r>
            <a:r>
              <a:rPr lang="fr-FR" sz="2000" dirty="0" smtClean="0"/>
              <a:t> </a:t>
            </a:r>
            <a:r>
              <a:rPr lang="fr-FR" sz="2000" b="1" dirty="0" smtClean="0"/>
              <a:t>stockent les données par intervalles de temps </a:t>
            </a:r>
            <a:r>
              <a:rPr lang="fr-FR" sz="2000" dirty="0" smtClean="0"/>
              <a:t>appelés durée de fragment (</a:t>
            </a:r>
            <a:r>
              <a:rPr lang="fr-FR" sz="2000" dirty="0" err="1" smtClean="0"/>
              <a:t>shard</a:t>
            </a:r>
            <a:r>
              <a:rPr lang="fr-FR" sz="2000" dirty="0" smtClean="0"/>
              <a:t> </a:t>
            </a:r>
            <a:r>
              <a:rPr lang="fr-FR" sz="2000" dirty="0" err="1" smtClean="0"/>
              <a:t>duration</a:t>
            </a:r>
            <a:r>
              <a:rPr lang="fr-FR" sz="2000" dirty="0" smtClean="0"/>
              <a:t>)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/>
          <a:lstStyle/>
          <a:p>
            <a:r>
              <a:rPr lang="fr-FR" sz="2800" u="sng" dirty="0" smtClean="0"/>
              <a:t>Les outils de </a:t>
            </a:r>
            <a:r>
              <a:rPr lang="fr-FR" sz="2800" u="sng" dirty="0" smtClean="0"/>
              <a:t>visualisation</a:t>
            </a:r>
            <a:endParaRPr lang="fr-FR" sz="28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0034" y="785794"/>
            <a:ext cx="9001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Prometheus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b="1" dirty="0" smtClean="0"/>
              <a:t>Quelques </a:t>
            </a:r>
            <a:r>
              <a:rPr lang="fr-FR" sz="2000" b="1" dirty="0" smtClean="0"/>
              <a:t>généralités</a:t>
            </a:r>
          </a:p>
          <a:p>
            <a:r>
              <a:rPr lang="fr-FR" sz="2000" dirty="0" smtClean="0"/>
              <a:t>Écosystème constitué de plusieurs composantes:</a:t>
            </a:r>
          </a:p>
          <a:p>
            <a:r>
              <a:rPr lang="fr-FR" sz="2000" b="1" dirty="0" smtClean="0"/>
              <a:t>Le serveur principal :</a:t>
            </a:r>
            <a:r>
              <a:rPr lang="fr-FR" sz="2000" b="0" dirty="0" smtClean="0"/>
              <a:t> chargé </a:t>
            </a:r>
            <a:r>
              <a:rPr lang="fr-FR" sz="2000" dirty="0" smtClean="0"/>
              <a:t>du </a:t>
            </a:r>
            <a:r>
              <a:rPr lang="fr-FR" sz="2000" dirty="0" err="1" smtClean="0"/>
              <a:t>scraping</a:t>
            </a:r>
            <a:r>
              <a:rPr lang="fr-FR" sz="2000" dirty="0" smtClean="0"/>
              <a:t> et stockage des donné</a:t>
            </a:r>
            <a:r>
              <a:rPr lang="fr-FR" sz="2000" b="0" dirty="0" smtClean="0"/>
              <a:t>es en séries temporelles</a:t>
            </a:r>
          </a:p>
          <a:p>
            <a:r>
              <a:rPr lang="fr-FR" sz="2000" b="1" dirty="0" smtClean="0"/>
              <a:t>Manager d’alertes:</a:t>
            </a:r>
            <a:r>
              <a:rPr lang="fr-FR" sz="2000" b="0" dirty="0" smtClean="0"/>
              <a:t> </a:t>
            </a:r>
            <a:r>
              <a:rPr lang="fr-FR" sz="2000" dirty="0" smtClean="0"/>
              <a:t>créer et gérer les différentes alertes</a:t>
            </a:r>
            <a:endParaRPr lang="fr-FR" sz="2000" b="0" dirty="0" smtClean="0"/>
          </a:p>
          <a:p>
            <a:r>
              <a:rPr lang="fr-FR" sz="2000" b="1" dirty="0" smtClean="0"/>
              <a:t>Bibliothèques clients </a:t>
            </a:r>
            <a:r>
              <a:rPr lang="fr-FR" sz="2000" b="0" dirty="0" smtClean="0"/>
              <a:t>: </a:t>
            </a:r>
            <a:r>
              <a:rPr lang="fr-FR" sz="2000" dirty="0" smtClean="0"/>
              <a:t>pour l’instrumentation du code source des ap</a:t>
            </a:r>
            <a:r>
              <a:rPr lang="fr-FR" sz="2000" b="0" dirty="0" smtClean="0"/>
              <a:t>plications</a:t>
            </a:r>
          </a:p>
          <a:p>
            <a:r>
              <a:rPr lang="fr-FR" sz="2000" b="1" dirty="0" smtClean="0"/>
              <a:t>Une passerelle push :</a:t>
            </a:r>
            <a:r>
              <a:rPr lang="fr-FR" sz="2000" b="0" dirty="0" smtClean="0"/>
              <a:t> </a:t>
            </a:r>
            <a:r>
              <a:rPr lang="fr-FR" sz="2000" dirty="0" smtClean="0"/>
              <a:t>pour suivre les applications à durée courte</a:t>
            </a:r>
          </a:p>
          <a:p>
            <a:r>
              <a:rPr lang="fr-FR" sz="2000" b="1" dirty="0" smtClean="0"/>
              <a:t>Interface Web</a:t>
            </a:r>
            <a:r>
              <a:rPr lang="fr-FR" sz="2000" b="0" dirty="0" smtClean="0"/>
              <a:t>: pour </a:t>
            </a:r>
            <a:r>
              <a:rPr lang="fr-FR" sz="2000" dirty="0" smtClean="0"/>
              <a:t>filtrer et visualiser </a:t>
            </a:r>
            <a:r>
              <a:rPr lang="fr-FR" sz="2000" b="0" dirty="0" smtClean="0"/>
              <a:t>les données</a:t>
            </a:r>
          </a:p>
          <a:p>
            <a:r>
              <a:rPr lang="fr-FR" sz="2000" dirty="0" smtClean="0"/>
              <a:t> </a:t>
            </a:r>
          </a:p>
          <a:p>
            <a:r>
              <a:rPr lang="fr-FR" sz="2000" dirty="0" smtClean="0"/>
              <a:t>Conçu pour un s</a:t>
            </a:r>
            <a:r>
              <a:rPr lang="fr-FR" sz="2000" b="0" dirty="0" smtClean="0"/>
              <a:t>tockage des données </a:t>
            </a:r>
            <a:r>
              <a:rPr lang="fr-FR" sz="2000" b="1" dirty="0" smtClean="0"/>
              <a:t>sous forme de paires de clés et valeurs (métriques) 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 du 2022-06-14 04-54-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9" y="142852"/>
            <a:ext cx="9127691" cy="6429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dirty="0" err="1" smtClean="0"/>
              <a:t>Chronograf</a:t>
            </a: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Les principales options de cet outil:</a:t>
            </a:r>
            <a:endParaRPr lang="fr-FR" sz="2000" dirty="0" smtClean="0"/>
          </a:p>
          <a:p>
            <a:r>
              <a:rPr lang="fr-FR" sz="2000" b="1" dirty="0" smtClean="0"/>
              <a:t>V</a:t>
            </a:r>
            <a:r>
              <a:rPr lang="fr-FR" sz="2000" b="1" dirty="0" smtClean="0"/>
              <a:t>oir </a:t>
            </a:r>
            <a:r>
              <a:rPr lang="fr-FR" sz="2000" b="1" dirty="0" smtClean="0"/>
              <a:t>rapidement les données </a:t>
            </a:r>
            <a:r>
              <a:rPr lang="fr-FR" sz="2000" b="1" dirty="0" smtClean="0"/>
              <a:t>stockées </a:t>
            </a:r>
            <a:r>
              <a:rPr lang="fr-FR" sz="2000" dirty="0" smtClean="0"/>
              <a:t>dans </a:t>
            </a:r>
            <a:r>
              <a:rPr lang="fr-FR" sz="2000" dirty="0" err="1" smtClean="0"/>
              <a:t>InfluxDB</a:t>
            </a:r>
            <a:r>
              <a:rPr lang="fr-FR" sz="2000" dirty="0" smtClean="0"/>
              <a:t> (en temps réel) à l’aide des requêtes Flux</a:t>
            </a:r>
          </a:p>
          <a:p>
            <a:r>
              <a:rPr lang="fr-FR" sz="2000" dirty="0" err="1" smtClean="0"/>
              <a:t>Contruire</a:t>
            </a:r>
            <a:r>
              <a:rPr lang="fr-FR" sz="2000" dirty="0" smtClean="0"/>
              <a:t> des </a:t>
            </a:r>
            <a:r>
              <a:rPr lang="fr-FR" sz="2000" b="1" dirty="0" err="1" smtClean="0"/>
              <a:t>dashboards</a:t>
            </a:r>
            <a:endParaRPr lang="fr-FR" sz="2000" b="1" dirty="0" smtClean="0"/>
          </a:p>
          <a:p>
            <a:r>
              <a:rPr lang="fr-FR" sz="2000" dirty="0" smtClean="0"/>
              <a:t>Créer des </a:t>
            </a:r>
            <a:r>
              <a:rPr lang="fr-FR" sz="2000" b="1" dirty="0" smtClean="0"/>
              <a:t>alertes</a:t>
            </a:r>
            <a:endParaRPr lang="fr-FR" sz="2000" b="1" dirty="0" smtClean="0"/>
          </a:p>
          <a:p>
            <a:pPr>
              <a:buNone/>
            </a:pPr>
            <a:endParaRPr lang="fr-FR" sz="2000" dirty="0" smtClean="0"/>
          </a:p>
          <a:p>
            <a:pPr>
              <a:buSzPct val="98000"/>
              <a:buFont typeface="Wingdings" pitchFamily="2" charset="2"/>
              <a:buChar char="Ø"/>
            </a:pPr>
            <a:r>
              <a:rPr lang="fr-FR" sz="2000" b="1" dirty="0" smtClean="0"/>
              <a:t>Très similaire </a:t>
            </a:r>
            <a:r>
              <a:rPr lang="fr-FR" sz="2000" b="1" dirty="0" smtClean="0"/>
              <a:t>à </a:t>
            </a:r>
            <a:r>
              <a:rPr lang="fr-FR" sz="2000" b="1" dirty="0" smtClean="0"/>
              <a:t>Grafana</a:t>
            </a:r>
            <a:endParaRPr lang="fr-F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1</a:t>
            </a:r>
            <a:r>
              <a:rPr lang="fr-FR" sz="3600" b="1" baseline="30000" dirty="0" smtClean="0">
                <a:solidFill>
                  <a:srgbClr val="FF0000"/>
                </a:solidFill>
              </a:rPr>
              <a:t>ère</a:t>
            </a:r>
            <a:r>
              <a:rPr lang="fr-FR" sz="3600" b="1" dirty="0" smtClean="0">
                <a:solidFill>
                  <a:srgbClr val="FF0000"/>
                </a:solidFill>
              </a:rPr>
              <a:t> mission: conversions énergétiques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À améliorer: il faudra prendre plutôt des valeurs récentes et rajouter d’autres « dispositif »</a:t>
            </a:r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/>
              <a:t>Pour afficher les conversions du tableau ci-dessous, il faudra simplement adapter la </a:t>
            </a:r>
            <a:r>
              <a:rPr lang="fr-FR" sz="2000" dirty="0" err="1" smtClean="0"/>
              <a:t>requete</a:t>
            </a:r>
            <a:r>
              <a:rPr lang="fr-FR" sz="2000" dirty="0" smtClean="0"/>
              <a:t> (</a:t>
            </a:r>
            <a:r>
              <a:rPr lang="fr-FR" sz="2000" dirty="0" err="1" smtClean="0"/>
              <a:t>InfluxQL</a:t>
            </a:r>
            <a:r>
              <a:rPr lang="fr-FR" sz="2000" dirty="0" smtClean="0"/>
              <a:t> ou </a:t>
            </a:r>
            <a:r>
              <a:rPr lang="fr-FR" sz="2000" dirty="0" err="1" smtClean="0"/>
              <a:t>promQl</a:t>
            </a:r>
            <a:r>
              <a:rPr lang="fr-FR" sz="2000" dirty="0" smtClean="0"/>
              <a:t>) en fonction de la conversion choisie.</a:t>
            </a:r>
          </a:p>
          <a:p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2</a:t>
            </a:r>
            <a:r>
              <a:rPr lang="fr-FR" sz="3600" b="1" baseline="30000" dirty="0" smtClean="0">
                <a:solidFill>
                  <a:srgbClr val="FF0000"/>
                </a:solidFill>
              </a:rPr>
              <a:t>ème</a:t>
            </a:r>
            <a:r>
              <a:rPr lang="fr-FR" sz="3600" b="1" dirty="0" smtClean="0">
                <a:solidFill>
                  <a:srgbClr val="FF0000"/>
                </a:solidFill>
              </a:rPr>
              <a:t> mission : les métriques d’une 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fr-FR" sz="2000" b="1" dirty="0" smtClean="0"/>
          </a:p>
          <a:p>
            <a:pPr marL="457200" indent="-457200">
              <a:buNone/>
            </a:pPr>
            <a:r>
              <a:rPr lang="fr-FR" sz="2000" b="1" dirty="0" smtClean="0"/>
              <a:t>Mesurer </a:t>
            </a:r>
            <a:r>
              <a:rPr lang="fr-FR" sz="2000" b="1" dirty="0" smtClean="0"/>
              <a:t>la consommation énergétique d’une machine </a:t>
            </a:r>
            <a:r>
              <a:rPr lang="fr-FR" sz="2000" b="1" dirty="0" smtClean="0"/>
              <a:t>virtuelle</a:t>
            </a:r>
          </a:p>
          <a:p>
            <a:pPr marL="457200" indent="-457200"/>
            <a:r>
              <a:rPr lang="fr-FR" sz="2000" dirty="0" smtClean="0"/>
              <a:t>Utilisation </a:t>
            </a:r>
            <a:r>
              <a:rPr lang="fr-FR" sz="2000" dirty="0" smtClean="0"/>
              <a:t>de l’exportateur QEMU: 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exécution de Scaphandre sur l’hyperviseur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rendre les métriques de la VM disponibles</a:t>
            </a:r>
          </a:p>
          <a:p>
            <a:r>
              <a:rPr lang="fr-FR" sz="2000" dirty="0" smtClean="0"/>
              <a:t>Les métriques obtenues avec cette API: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É</a:t>
            </a:r>
            <a:r>
              <a:rPr lang="fr-FR" sz="2000" dirty="0" smtClean="0"/>
              <a:t>nergie pour l'ensemble de l'hôte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</a:t>
            </a:r>
            <a:r>
              <a:rPr lang="fr-FR" sz="2000" dirty="0" smtClean="0"/>
              <a:t>uissance relative à un socket </a:t>
            </a:r>
            <a:r>
              <a:rPr lang="fr-FR" sz="2000" dirty="0" smtClean="0"/>
              <a:t>CPU 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connecteur utilisé pour interfacer un 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processeur avec 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une 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carte mère</a:t>
            </a:r>
            <a:r>
              <a:rPr lang="fr-FR" sz="105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sz="20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un ensemble de métriques concernant </a:t>
            </a:r>
            <a:r>
              <a:rPr lang="fr-FR" sz="2000" dirty="0" smtClean="0"/>
              <a:t>l’API Scaphandre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489</Words>
  <Application>Microsoft Office PowerPoint</Application>
  <PresentationFormat>Affichage à l'écran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Mise au point du 14/06/2022</vt:lpstr>
      <vt:lpstr>Plan </vt:lpstr>
      <vt:lpstr>Les outils utilisés</vt:lpstr>
      <vt:lpstr>Diapositive 4</vt:lpstr>
      <vt:lpstr>Diapositive 5</vt:lpstr>
      <vt:lpstr>Diapositive 6</vt:lpstr>
      <vt:lpstr>Diapositive 7</vt:lpstr>
      <vt:lpstr>1ère mission: conversions énergétiques </vt:lpstr>
      <vt:lpstr>2ème mission : les métriques d’une vm</vt:lpstr>
      <vt:lpstr>3ème mission : les métriques de 2 hyperviseurs</vt:lpstr>
      <vt:lpstr>Diapositive 11</vt:lpstr>
      <vt:lpstr>Quelques propositions en plus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slim</dc:creator>
  <cp:lastModifiedBy>slim</cp:lastModifiedBy>
  <cp:revision>43</cp:revision>
  <dcterms:created xsi:type="dcterms:W3CDTF">2022-06-13T18:42:21Z</dcterms:created>
  <dcterms:modified xsi:type="dcterms:W3CDTF">2022-06-14T08:30:19Z</dcterms:modified>
</cp:coreProperties>
</file>