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2" r:id="rId4"/>
    <p:sldId id="258" r:id="rId5"/>
    <p:sldId id="262" r:id="rId6"/>
    <p:sldId id="263" r:id="rId7"/>
    <p:sldId id="264" r:id="rId8"/>
    <p:sldId id="268" r:id="rId9"/>
    <p:sldId id="265" r:id="rId10"/>
    <p:sldId id="266" r:id="rId11"/>
    <p:sldId id="259" r:id="rId12"/>
    <p:sldId id="260" r:id="rId13"/>
    <p:sldId id="269" r:id="rId14"/>
    <p:sldId id="270" r:id="rId15"/>
    <p:sldId id="271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43D518-0BDC-45D0-960E-8F593C42696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EE729C-7747-4729-BBC4-A4D0281E78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B4BA-F9D6-49AC-55BA-AE3C49741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DFD3E-263B-F4FC-0035-00B661A04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Nakagomi</a:t>
            </a:r>
          </a:p>
        </p:txBody>
      </p:sp>
    </p:spTree>
    <p:extLst>
      <p:ext uri="{BB962C8B-B14F-4D97-AF65-F5344CB8AC3E}">
        <p14:creationId xmlns:p14="http://schemas.microsoft.com/office/powerpoint/2010/main" val="28166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2084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F625E-E2BC-A59D-3EC7-3799473B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4443" y="561312"/>
            <a:ext cx="7259967" cy="57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0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788-8588-B1D5-7191-ED0759C5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Analysis Methods: Sweep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813E0-B56A-FBF4-8E9D-3E1B93954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5229" y="2270062"/>
                <a:ext cx="9121541" cy="336652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/>
                  <a:t> ( = 128) possible feature-combinations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Linear Regression on each combination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0" dirty="0">
                    <a:solidFill>
                      <a:srgbClr val="2D3B45"/>
                    </a:solidFill>
                    <a:effectLst/>
                    <a:highlight>
                      <a:srgbClr val="FFFFFF"/>
                    </a:highlight>
                  </a:rPr>
                  <a:t>Calculated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2D3B45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RMSE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Stored into a dictionary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813E0-B56A-FBF4-8E9D-3E1B93954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5229" y="2270062"/>
                <a:ext cx="9121541" cy="3366526"/>
              </a:xfrm>
              <a:blipFill>
                <a:blip r:embed="rId2"/>
                <a:stretch>
                  <a:fillRect l="-2540" t="-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13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F594-D050-7CBF-E9F5-7C9D669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57727"/>
            <a:ext cx="3084844" cy="95336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Results: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Best Combo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EA83-05D2-CC6B-4FBF-83D3DBAF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251028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LatoWeb"/>
              </a:rPr>
              <a:t>Unemployment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LatoWeb"/>
              </a:rPr>
              <a:t>Percent of college graduates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LatoWeb"/>
              </a:rPr>
              <a:t>Median income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LatoWeb"/>
              </a:rPr>
              <a:t>Percent of schools who have free and reduced lunches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LatoWeb"/>
              </a:rPr>
              <a:t>Percent of people who are multilingual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  <a:latin typeface="LatoWeb"/>
              </a:rPr>
              <a:t>General area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19AE67-667C-C6C2-E801-856F6F62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27" y="246813"/>
            <a:ext cx="8055124" cy="63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3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788-8588-B1D5-7191-ED0759C5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Results: Individual 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391D08C-52A9-1308-0BA0-73A0821B4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62575"/>
                  </p:ext>
                </p:extLst>
              </p:nvPr>
            </p:nvGraphicFramePr>
            <p:xfrm>
              <a:off x="161470" y="2025115"/>
              <a:ext cx="11869059" cy="4253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6353">
                      <a:extLst>
                        <a:ext uri="{9D8B030D-6E8A-4147-A177-3AD203B41FA5}">
                          <a16:colId xmlns:a16="http://schemas.microsoft.com/office/drawing/2014/main" val="361933188"/>
                        </a:ext>
                      </a:extLst>
                    </a:gridCol>
                    <a:gridCol w="3956353">
                      <a:extLst>
                        <a:ext uri="{9D8B030D-6E8A-4147-A177-3AD203B41FA5}">
                          <a16:colId xmlns:a16="http://schemas.microsoft.com/office/drawing/2014/main" val="1171967924"/>
                        </a:ext>
                      </a:extLst>
                    </a:gridCol>
                    <a:gridCol w="3956353">
                      <a:extLst>
                        <a:ext uri="{9D8B030D-6E8A-4147-A177-3AD203B41FA5}">
                          <a16:colId xmlns:a16="http://schemas.microsoft.com/office/drawing/2014/main" val="3670816569"/>
                        </a:ext>
                      </a:extLst>
                    </a:gridCol>
                  </a:tblGrid>
                  <a:tr h="512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475034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Unemployment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83459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College grads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928731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Married parents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671425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Median income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01302"/>
                      </a:ext>
                    </a:extLst>
                  </a:tr>
                  <a:tr h="5442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Free and reduced lunches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676439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Multilingual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476913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-0.96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b="0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206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391D08C-52A9-1308-0BA0-73A0821B4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62575"/>
                  </p:ext>
                </p:extLst>
              </p:nvPr>
            </p:nvGraphicFramePr>
            <p:xfrm>
              <a:off x="161470" y="2025115"/>
              <a:ext cx="11869059" cy="4253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6353">
                      <a:extLst>
                        <a:ext uri="{9D8B030D-6E8A-4147-A177-3AD203B41FA5}">
                          <a16:colId xmlns:a16="http://schemas.microsoft.com/office/drawing/2014/main" val="361933188"/>
                        </a:ext>
                      </a:extLst>
                    </a:gridCol>
                    <a:gridCol w="3956353">
                      <a:extLst>
                        <a:ext uri="{9D8B030D-6E8A-4147-A177-3AD203B41FA5}">
                          <a16:colId xmlns:a16="http://schemas.microsoft.com/office/drawing/2014/main" val="1171967924"/>
                        </a:ext>
                      </a:extLst>
                    </a:gridCol>
                    <a:gridCol w="3956353">
                      <a:extLst>
                        <a:ext uri="{9D8B030D-6E8A-4147-A177-3AD203B41FA5}">
                          <a16:colId xmlns:a16="http://schemas.microsoft.com/office/drawing/2014/main" val="3670816569"/>
                        </a:ext>
                      </a:extLst>
                    </a:gridCol>
                  </a:tblGrid>
                  <a:tr h="512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952" r="-100462" b="-734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RMSE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475034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Unemployment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83459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College grads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928731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Married parents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671425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Median income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1401302"/>
                      </a:ext>
                    </a:extLst>
                  </a:tr>
                  <a:tr h="5442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Free and reduced lunches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676439"/>
                      </a:ext>
                    </a:extLst>
                  </a:tr>
                  <a:tr h="511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Multilingual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34769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69524" r="-10046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920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F422ED-C332-4DE5-DAA9-7376B9DD2FFB}"/>
              </a:ext>
            </a:extLst>
          </p:cNvPr>
          <p:cNvSpPr/>
          <p:nvPr/>
        </p:nvSpPr>
        <p:spPr>
          <a:xfrm>
            <a:off x="161470" y="4604657"/>
            <a:ext cx="11869060" cy="533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1AE435-632A-5B06-32C3-6583162F9D47}"/>
              </a:ext>
            </a:extLst>
          </p:cNvPr>
          <p:cNvSpPr/>
          <p:nvPr/>
        </p:nvSpPr>
        <p:spPr>
          <a:xfrm>
            <a:off x="161470" y="5174884"/>
            <a:ext cx="11869060" cy="10082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F594-D050-7CBF-E9F5-7C9D669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57727"/>
            <a:ext cx="3084844" cy="95336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Results: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Multilingualism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EA83-05D2-CC6B-4FBF-83D3DBAF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251028"/>
            <a:ext cx="3084844" cy="404091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Web"/>
              </a:rPr>
              <a:t>High RMSE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LatoWeb"/>
              </a:rPr>
              <a:t>Lots of variation in point-placement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LatoWeb"/>
              </a:rPr>
              <a:t>Limited range of prediction values</a:t>
            </a:r>
            <a:endParaRPr lang="en-US" sz="2400" b="0" i="0" dirty="0">
              <a:solidFill>
                <a:schemeClr val="tx1"/>
              </a:solidFill>
              <a:effectLst/>
              <a:latin typeface="LatoWeb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AEA55-B154-1BA5-F747-A6A36CBA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33" y="234043"/>
            <a:ext cx="8087451" cy="63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6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F594-D050-7CBF-E9F5-7C9D669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57727"/>
            <a:ext cx="3084844" cy="95336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Results:</a:t>
            </a:r>
            <a:b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</a:br>
            <a:r>
              <a:rPr lang="en-US" sz="3600" b="0" i="0" dirty="0">
                <a:solidFill>
                  <a:schemeClr val="tx1"/>
                </a:solidFill>
                <a:effectLst/>
                <a:latin typeface="LatoWeb"/>
              </a:rPr>
              <a:t>General Area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EA83-05D2-CC6B-4FBF-83D3DBAF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251028"/>
            <a:ext cx="3084844" cy="333551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LatoWeb"/>
              </a:rPr>
              <a:t>Higher RMSE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LatoWeb"/>
              </a:rPr>
              <a:t>Smaller range of prediction values</a:t>
            </a:r>
            <a:endParaRPr lang="en-US" sz="1600" b="0" i="0" dirty="0">
              <a:solidFill>
                <a:schemeClr val="tx1"/>
              </a:solidFill>
              <a:effectLst/>
              <a:latin typeface="LatoWeb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486DFF-4293-9860-9D76-CE8E7EC7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48" y="296296"/>
            <a:ext cx="8065190" cy="626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1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DCF-62B8-E3FB-F3E3-9FE9D682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4615-5C67-CB29-2CF7-DFBDB6D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83754"/>
            <a:ext cx="2928257" cy="448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Best feature(s)?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08DDC-55B8-FC74-61BB-07B9A0D0BE2C}"/>
              </a:ext>
            </a:extLst>
          </p:cNvPr>
          <p:cNvSpPr txBox="1">
            <a:spLocks/>
          </p:cNvSpPr>
          <p:nvPr/>
        </p:nvSpPr>
        <p:spPr>
          <a:xfrm>
            <a:off x="457199" y="3780927"/>
            <a:ext cx="5704114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Additional step: Multilingualism?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129455-9FF0-F508-A19C-95267FB96556}"/>
              </a:ext>
            </a:extLst>
          </p:cNvPr>
          <p:cNvSpPr txBox="1">
            <a:spLocks/>
          </p:cNvSpPr>
          <p:nvPr/>
        </p:nvSpPr>
        <p:spPr>
          <a:xfrm>
            <a:off x="457199" y="4949768"/>
            <a:ext cx="3842657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Difference in regions?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00F9C7-2287-5900-97BC-17A5BF4F3EFC}"/>
              </a:ext>
            </a:extLst>
          </p:cNvPr>
          <p:cNvSpPr txBox="1">
            <a:spLocks/>
          </p:cNvSpPr>
          <p:nvPr/>
        </p:nvSpPr>
        <p:spPr>
          <a:xfrm>
            <a:off x="1097280" y="2505023"/>
            <a:ext cx="10058400" cy="9668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LatoWeb"/>
              </a:rPr>
              <a:t>Combo: Unemployment rate, percent of college graduates, median income, percent of schools who have free and reduced lunches, percent of people who are multilingual, general area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LatoWeb"/>
              </a:rPr>
              <a:t>Solo: Percent of schools who have free and reduced lunches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49063-C28B-4145-861B-47D33870F684}"/>
              </a:ext>
            </a:extLst>
          </p:cNvPr>
          <p:cNvSpPr txBox="1">
            <a:spLocks/>
          </p:cNvSpPr>
          <p:nvPr/>
        </p:nvSpPr>
        <p:spPr>
          <a:xfrm>
            <a:off x="1064621" y="4362274"/>
            <a:ext cx="4421779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LatoWeb"/>
              </a:rPr>
              <a:t>Terrible by itself, but good in combination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657C5-7F0B-E49F-0BF9-AA0C86CDD22C}"/>
              </a:ext>
            </a:extLst>
          </p:cNvPr>
          <p:cNvSpPr txBox="1">
            <a:spLocks/>
          </p:cNvSpPr>
          <p:nvPr/>
        </p:nvSpPr>
        <p:spPr>
          <a:xfrm>
            <a:off x="1064621" y="5531115"/>
            <a:ext cx="4781008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LatoWeb"/>
              </a:rPr>
              <a:t>Even worse by itself, but good in combination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DCF-62B8-E3FB-F3E3-9FE9D682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4615-5C67-CB29-2CF7-DFBDB6D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77142"/>
            <a:ext cx="10885252" cy="1669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6000" dirty="0"/>
              <a:t>Is school performance predicted by socioeconomic factors?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F49063-C28B-4145-861B-47D33870F684}"/>
              </a:ext>
            </a:extLst>
          </p:cNvPr>
          <p:cNvSpPr txBox="1">
            <a:spLocks/>
          </p:cNvSpPr>
          <p:nvPr/>
        </p:nvSpPr>
        <p:spPr>
          <a:xfrm>
            <a:off x="1638021" y="4342819"/>
            <a:ext cx="8915958" cy="13381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9600" b="1" dirty="0">
                <a:solidFill>
                  <a:schemeClr val="tx1"/>
                </a:solidFill>
                <a:latin typeface="LatoWeb"/>
              </a:rPr>
              <a:t>YES!</a:t>
            </a:r>
            <a:endParaRPr 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DCF-62B8-E3FB-F3E3-9FE9D68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332086"/>
          </a:xfrm>
        </p:spPr>
        <p:txBody>
          <a:bodyPr>
            <a:normAutofit/>
          </a:bodyPr>
          <a:lstStyle/>
          <a:p>
            <a:pPr algn="ctr"/>
            <a:r>
              <a:rPr lang="en-US" sz="9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77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DCF-62B8-E3FB-F3E3-9FE9D682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4615-5C67-CB29-2CF7-DFBDB6D5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This project addresses </a:t>
            </a:r>
            <a:r>
              <a:rPr lang="en-US" sz="28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inequality of educational opportunity in U.S. high schools</a:t>
            </a:r>
            <a: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. We will focus on </a:t>
            </a:r>
            <a:r>
              <a:rPr lang="en-US" sz="28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average student performance on the ACT or SAT exams</a:t>
            </a:r>
            <a:r>
              <a:rPr lang="en-US" sz="28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that students take as part of the college application process.</a:t>
            </a:r>
            <a:b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</a:br>
            <a:b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</a:br>
            <a:r>
              <a:rPr lang="en-US" sz="24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We expect a range of school performance on these exams, but </a:t>
            </a:r>
            <a:r>
              <a:rPr lang="en-US" sz="30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is school performance predicted by socioeconomic factors?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564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8DCF-62B8-E3FB-F3E3-9FE9D682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4615-5C67-CB29-2CF7-DFBDB6D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120"/>
            <a:ext cx="10058400" cy="448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Best feature(s)?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08DDC-55B8-FC74-61BB-07B9A0D0BE2C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10058400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Additional step: Multilingualism?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129455-9FF0-F508-A19C-95267FB96556}"/>
              </a:ext>
            </a:extLst>
          </p:cNvPr>
          <p:cNvSpPr txBox="1">
            <a:spLocks/>
          </p:cNvSpPr>
          <p:nvPr/>
        </p:nvSpPr>
        <p:spPr>
          <a:xfrm>
            <a:off x="1066800" y="4429880"/>
            <a:ext cx="10058400" cy="4482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Difference in regions?</a:t>
            </a:r>
          </a:p>
        </p:txBody>
      </p:sp>
    </p:spTree>
    <p:extLst>
      <p:ext uri="{BB962C8B-B14F-4D97-AF65-F5344CB8AC3E}">
        <p14:creationId xmlns:p14="http://schemas.microsoft.com/office/powerpoint/2010/main" val="25895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0BC-94AA-63B0-3EBB-F0339D4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1EA9-278E-39A2-1591-430FCDA5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509" y="1998134"/>
            <a:ext cx="6479177" cy="296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</a:rPr>
              <a:t>EdGap.org</a:t>
            </a:r>
          </a:p>
          <a:p>
            <a:pPr marL="0" indent="0">
              <a:buNone/>
            </a:pPr>
            <a:endParaRPr lang="en-US" sz="28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</a:rPr>
              <a:t>National Center for Education Statistics</a:t>
            </a:r>
          </a:p>
          <a:p>
            <a:pPr marL="0" indent="0">
              <a:buNone/>
            </a:pPr>
            <a:endParaRPr lang="en-US" sz="28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D3B45"/>
                </a:solidFill>
                <a:highlight>
                  <a:srgbClr val="FFFFFF"/>
                </a:highlight>
              </a:rPr>
              <a:t>US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05136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0BC-94AA-63B0-3EBB-F0339D4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Ed</a:t>
            </a:r>
            <a:r>
              <a:rPr lang="en-US" dirty="0" err="1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1EA9-278E-39A2-1591-430FCDA5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Primary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3B45"/>
                </a:solidFill>
                <a:highlight>
                  <a:srgbClr val="FFFFFF"/>
                </a:highlight>
              </a:rPr>
              <a:t>ACT (or SAT equivalent) scores (</a:t>
            </a:r>
            <a:r>
              <a:rPr lang="en-US" sz="2400" dirty="0"/>
              <a:t>from each state’s department of education or some other public data release)</a:t>
            </a:r>
            <a:endParaRPr lang="en-US" sz="2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3B45"/>
                </a:solidFill>
                <a:highlight>
                  <a:srgbClr val="FFFFFF"/>
                </a:highlight>
              </a:rPr>
              <a:t>Socioeconomic data (</a:t>
            </a:r>
            <a:r>
              <a:rPr lang="en-US" sz="2400" dirty="0"/>
              <a:t>from the Census Bureau’s American Community Survey)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a typeface="Yu Gothic" panose="020B04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ea typeface="Yu Gothic" panose="020B0400000000000000" pitchFamily="34" charset="-128"/>
                <a:cs typeface="Times New Roman" panose="02020603050405020304" pitchFamily="18" charset="0"/>
              </a:rPr>
              <a:t>ensus data and the Department of Education data – reasonably high quality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3B45"/>
                </a:solidFill>
                <a:highlight>
                  <a:srgbClr val="FFFFFF"/>
                </a:highlight>
                <a:ea typeface="Yu Gothic" panose="020B0400000000000000" pitchFamily="34" charset="-128"/>
                <a:cs typeface="Times New Roman" panose="02020603050405020304" pitchFamily="18" charset="0"/>
              </a:rPr>
              <a:t>Data was not processed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D3B45"/>
                </a:solidFill>
                <a:highlight>
                  <a:srgbClr val="FFFFFF"/>
                </a:highlight>
                <a:ea typeface="Yu Gothic" panose="020B0400000000000000" pitchFamily="34" charset="-128"/>
                <a:cs typeface="Times New Roman" panose="02020603050405020304" pitchFamily="18" charset="0"/>
              </a:rPr>
              <a:t>Assembled by EdGap.org team so human error is possible.</a:t>
            </a:r>
            <a:endParaRPr lang="en-US" sz="2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554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0BC-94AA-63B0-3EBB-F0339D4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School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1EA9-278E-39A2-1591-430FCDA5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Yu Gothic" panose="020B0400000000000000" pitchFamily="34" charset="-128"/>
                <a:cs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ea typeface="Yu Gothic" panose="020B0400000000000000" pitchFamily="34" charset="-128"/>
                <a:cs typeface="Times New Roman" panose="02020603050405020304" pitchFamily="18" charset="0"/>
              </a:rPr>
              <a:t>asic information about each school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Yu Gothic" panose="020B0400000000000000" pitchFamily="34" charset="-128"/>
                <a:cs typeface="Times New Roman" panose="02020603050405020304" pitchFamily="18" charset="0"/>
              </a:rPr>
              <a:t>National Center for Education Statistics data – reasonably high 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44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20BC-94AA-63B0-3EBB-F0339D4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Census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1EA9-278E-39A2-1591-430FCDA5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Additional step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Bureau’s Table S1601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Language spoken at home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2016 estimates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Yu Gothic" panose="020B04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ea typeface="Yu Gothic" panose="020B0400000000000000" pitchFamily="34" charset="-128"/>
                <a:cs typeface="Times New Roman" panose="02020603050405020304" pitchFamily="18" charset="0"/>
              </a:rPr>
              <a:t>ensus data – reasonably high quality</a:t>
            </a:r>
          </a:p>
        </p:txBody>
      </p:sp>
    </p:spTree>
    <p:extLst>
      <p:ext uri="{BB962C8B-B14F-4D97-AF65-F5344CB8AC3E}">
        <p14:creationId xmlns:p14="http://schemas.microsoft.com/office/powerpoint/2010/main" val="149221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7788-8588-B1D5-7191-ED0759C5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Analysis Methods</a:t>
            </a: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: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13E0-B56A-FBF4-8E9D-3E1B9395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909902"/>
            <a:ext cx="635267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Unemployment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Percent of college graduates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Percent of children in married households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Median income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Percent of schools that offer free and reduced lunches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Percent of people who are multilingual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First digit of ZIP 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D3B45"/>
              </a:solidFill>
              <a:highlight>
                <a:srgbClr val="FFFFFF"/>
              </a:highlight>
              <a:latin typeface="LatoWeb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Split into training and test sets: 80-20</a:t>
            </a:r>
          </a:p>
        </p:txBody>
      </p:sp>
    </p:spTree>
    <p:extLst>
      <p:ext uri="{BB962C8B-B14F-4D97-AF65-F5344CB8AC3E}">
        <p14:creationId xmlns:p14="http://schemas.microsoft.com/office/powerpoint/2010/main" val="27916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59DE76-5349-15ED-BE01-41BCD300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748"/>
            <a:ext cx="12136867" cy="20860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059E44-3E66-A3B5-2F5B-7BD4C4CB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Analysis Methods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4882C5-9573-545B-A5A3-B6EB1E89728A}"/>
              </a:ext>
            </a:extLst>
          </p:cNvPr>
          <p:cNvSpPr/>
          <p:nvPr/>
        </p:nvSpPr>
        <p:spPr>
          <a:xfrm>
            <a:off x="6836229" y="2993571"/>
            <a:ext cx="2220685" cy="2645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491</TotalTime>
  <Words>449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LatoWeb</vt:lpstr>
      <vt:lpstr>Yu Gothic</vt:lpstr>
      <vt:lpstr>Calibri</vt:lpstr>
      <vt:lpstr>Calibri Light</vt:lpstr>
      <vt:lpstr>Cambria Math</vt:lpstr>
      <vt:lpstr>Wingdings</vt:lpstr>
      <vt:lpstr>Retrospect</vt:lpstr>
      <vt:lpstr>Education Analysis</vt:lpstr>
      <vt:lpstr>Introduction</vt:lpstr>
      <vt:lpstr>Introduction</vt:lpstr>
      <vt:lpstr>Data</vt:lpstr>
      <vt:lpstr>EdGap</vt:lpstr>
      <vt:lpstr>School Info</vt:lpstr>
      <vt:lpstr>Census Data</vt:lpstr>
      <vt:lpstr>Analysis Methods: Preparation</vt:lpstr>
      <vt:lpstr>Analysis Methods</vt:lpstr>
      <vt:lpstr>PowerPoint Presentation</vt:lpstr>
      <vt:lpstr>Analysis Methods: Sweep</vt:lpstr>
      <vt:lpstr>Results: Best Combo</vt:lpstr>
      <vt:lpstr>Results: Individual Features</vt:lpstr>
      <vt:lpstr>Results: Multilingualism</vt:lpstr>
      <vt:lpstr>Results: General Area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Nakagomi</dc:creator>
  <cp:lastModifiedBy>Sean Nakagomi</cp:lastModifiedBy>
  <cp:revision>15</cp:revision>
  <dcterms:created xsi:type="dcterms:W3CDTF">2024-05-03T18:04:51Z</dcterms:created>
  <dcterms:modified xsi:type="dcterms:W3CDTF">2024-05-05T05:52:50Z</dcterms:modified>
</cp:coreProperties>
</file>